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1"/>
  </p:notesMasterIdLst>
  <p:sldIdLst>
    <p:sldId id="257" r:id="rId3"/>
    <p:sldId id="258" r:id="rId4"/>
    <p:sldId id="259" r:id="rId5"/>
    <p:sldId id="260" r:id="rId6"/>
    <p:sldId id="261" r:id="rId7"/>
    <p:sldId id="262" r:id="rId8"/>
    <p:sldId id="273" r:id="rId9"/>
    <p:sldId id="263" r:id="rId10"/>
    <p:sldId id="264" r:id="rId11"/>
    <p:sldId id="265" r:id="rId12"/>
    <p:sldId id="266" r:id="rId13"/>
    <p:sldId id="267" r:id="rId14"/>
    <p:sldId id="268" r:id="rId15"/>
    <p:sldId id="269" r:id="rId16"/>
    <p:sldId id="270" r:id="rId17"/>
    <p:sldId id="271" r:id="rId18"/>
    <p:sldId id="272"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14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99439-1F30-4EC0-9FB6-EA74BC680AF6}" type="datetimeFigureOut">
              <a:rPr lang="en-US" smtClean="0"/>
              <a:t>9/18/2018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ADAA6-9DBC-49B5-A2C6-2D0370E8CA20}" type="slidenum">
              <a:rPr lang="en-US" smtClean="0"/>
              <a:t>‹#›</a:t>
            </a:fld>
            <a:endParaRPr lang="en-US"/>
          </a:p>
        </p:txBody>
      </p:sp>
    </p:spTree>
    <p:extLst>
      <p:ext uri="{BB962C8B-B14F-4D97-AF65-F5344CB8AC3E}">
        <p14:creationId xmlns:p14="http://schemas.microsoft.com/office/powerpoint/2010/main" val="3708320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-Vikings raid Europe,</a:t>
            </a:r>
            <a:r>
              <a:rPr lang="en-US" baseline="0" dirty="0" smtClean="0"/>
              <a:t> which eventually leads to Feudalism because the Vikings are paid off and given land for their support (military) and conversion to Christianity</a:t>
            </a:r>
          </a:p>
          <a:p>
            <a:r>
              <a:rPr lang="en-US" baseline="0" dirty="0" smtClean="0"/>
              <a:t>-William of Normandy (William the conqueror) leads to King Henry II and common law which in turn leads to King John (the lame) losing the Duchy of Normandy and is forced to sign the Magna </a:t>
            </a:r>
            <a:r>
              <a:rPr lang="en-US" baseline="0" dirty="0" err="1" smtClean="0"/>
              <a:t>Carta</a:t>
            </a:r>
            <a:r>
              <a:rPr lang="en-US" baseline="0" dirty="0" smtClean="0"/>
              <a:t> to appease his lords and Vassals creating strength in fiefs </a:t>
            </a:r>
          </a:p>
          <a:p>
            <a:r>
              <a:rPr lang="en-US" baseline="0" dirty="0" smtClean="0"/>
              <a:t>-Parliament is then instilled because King Edward (</a:t>
            </a:r>
            <a:r>
              <a:rPr lang="en-US" baseline="0" dirty="0" err="1" smtClean="0"/>
              <a:t>Longshanks</a:t>
            </a:r>
            <a:r>
              <a:rPr lang="en-US" baseline="0" dirty="0" smtClean="0"/>
              <a:t>, Brave Heart) needs taxes to continue to fight wars and in the spirit of the Magna </a:t>
            </a:r>
            <a:r>
              <a:rPr lang="en-US" baseline="0" dirty="0" err="1" smtClean="0"/>
              <a:t>Carta</a:t>
            </a:r>
            <a:r>
              <a:rPr lang="en-US" baseline="0" dirty="0" smtClean="0"/>
              <a:t> looks to a body of people to pass laws requiring more taxes solidifying the connection between the Kings and his lords</a:t>
            </a:r>
          </a:p>
          <a:p>
            <a:r>
              <a:rPr lang="en-US" baseline="0" dirty="0" smtClean="0"/>
              <a:t>-The strength of the government and the ability to grow more food leads to a population increase, but does eventually does not have enough food to support the influx in people leading to a famine weakening the overall health of the population making people susceptible to diseases brought back from trading in the East killing massive amount of the population, forcing people to develop technology inspiring new growth and thoughts in science, and the arts </a:t>
            </a:r>
            <a:endParaRPr lang="en-US" dirty="0"/>
          </a:p>
        </p:txBody>
      </p:sp>
      <p:sp>
        <p:nvSpPr>
          <p:cNvPr id="4" name="Slide Number Placeholder 3"/>
          <p:cNvSpPr>
            <a:spLocks noGrp="1"/>
          </p:cNvSpPr>
          <p:nvPr>
            <p:ph type="sldNum" sz="quarter" idx="10"/>
          </p:nvPr>
        </p:nvSpPr>
        <p:spPr/>
        <p:txBody>
          <a:bodyPr/>
          <a:lstStyle/>
          <a:p>
            <a:fld id="{4163E3F0-896A-4D4A-A587-F28EAC9595F8}"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73653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2E4CFA-606C-492E-ABBC-872342423F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040246"/>
      </p:ext>
    </p:extLst>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1944FB-1A8D-4844-B5B0-D1E775F938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1786560"/>
      </p:ext>
    </p:extLst>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CE6306-23DC-4B55-9854-D258629D90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0518162"/>
      </p:ext>
    </p:extLst>
  </p:cSld>
  <p:clrMapOvr>
    <a:masterClrMapping/>
  </p:clrMapOvr>
  <p:transition>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FFFFFF"/>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000000"/>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000000"/>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srgbClr val="FFFFFF"/>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4BD1AB1-A209-4458-AA38-9286AF8BEF96}" type="datetimeFigureOut">
              <a:rPr lang="en-US" smtClean="0"/>
              <a:pPr/>
              <a:t>9/18/2018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7A7A7A">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E63689C-BD42-4B41-BC7A-404ABB668D35}" type="slidenum">
              <a:rPr lang="en-US" smtClean="0"/>
              <a:pPr/>
              <a:t>‹#›</a:t>
            </a:fld>
            <a:endParaRPr lang="en-US"/>
          </a:p>
        </p:txBody>
      </p:sp>
    </p:spTree>
    <p:extLst>
      <p:ext uri="{BB962C8B-B14F-4D97-AF65-F5344CB8AC3E}">
        <p14:creationId xmlns:p14="http://schemas.microsoft.com/office/powerpoint/2010/main" val="3008838886"/>
      </p:ext>
    </p:extLst>
  </p:cSld>
  <p:clrMapOvr>
    <a:masterClrMapping/>
  </p:clrMapOvr>
  <p:transition spd="med">
    <p:wheel spokes="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4BD1AB1-A209-4458-AA38-9286AF8BEF96}" type="datetimeFigureOut">
              <a:rPr lang="en-US" smtClean="0">
                <a:solidFill>
                  <a:srgbClr val="000000"/>
                </a:solidFill>
              </a:rPr>
              <a:pPr/>
              <a:t>9/18/2018</a:t>
            </a:fld>
            <a:endParaRPr lang="en-US">
              <a:solidFill>
                <a:srgbClr val="000000"/>
              </a:solidFill>
            </a:endParaRPr>
          </a:p>
        </p:txBody>
      </p:sp>
      <p:sp>
        <p:nvSpPr>
          <p:cNvPr id="5" name="Footer Placeholder 4"/>
          <p:cNvSpPr>
            <a:spLocks noGrp="1"/>
          </p:cNvSpPr>
          <p:nvPr>
            <p:ph type="ftr" sz="quarter" idx="11"/>
          </p:nvPr>
        </p:nvSpPr>
        <p:spPr/>
        <p:txBody>
          <a:bodyPr/>
          <a:lstStyle>
            <a:extLst/>
          </a:lstStyle>
          <a:p>
            <a:endParaRPr lang="en-US">
              <a:solidFill>
                <a:srgbClr val="000000"/>
              </a:solidFill>
            </a:endParaRPr>
          </a:p>
        </p:txBody>
      </p:sp>
      <p:sp>
        <p:nvSpPr>
          <p:cNvPr id="6" name="Slide Number Placeholder 5"/>
          <p:cNvSpPr>
            <a:spLocks noGrp="1"/>
          </p:cNvSpPr>
          <p:nvPr>
            <p:ph type="sldNum" sz="quarter" idx="12"/>
          </p:nvPr>
        </p:nvSpPr>
        <p:spPr/>
        <p:txBody>
          <a:bodyPr/>
          <a:lstStyle>
            <a:extLst/>
          </a:lstStyle>
          <a:p>
            <a:fld id="{6E63689C-BD42-4B41-BC7A-404ABB668D35}" type="slidenum">
              <a:rPr lang="en-US" smtClean="0">
                <a:solidFill>
                  <a:srgbClr val="000000"/>
                </a:solidFill>
              </a:rPr>
              <a:pPr/>
              <a:t>‹#›</a:t>
            </a:fld>
            <a:endParaRPr lang="en-US">
              <a:solidFill>
                <a:srgbClr val="000000"/>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163933585"/>
      </p:ext>
    </p:extLst>
  </p:cSld>
  <p:clrMapOvr>
    <a:masterClrMapping/>
  </p:clrMapOvr>
  <p:transition spd="med">
    <p:wheel spokes="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4BD1AB1-A209-4458-AA38-9286AF8BEF96}" type="datetimeFigureOut">
              <a:rPr lang="en-US" smtClean="0">
                <a:solidFill>
                  <a:srgbClr val="FFFFFF"/>
                </a:solidFill>
              </a:rPr>
              <a:pPr/>
              <a:t>9/18/2018</a:t>
            </a:fld>
            <a:endParaRPr lang="en-US">
              <a:solidFill>
                <a:srgbClr val="FFFFFF"/>
              </a:solidFill>
            </a:endParaRPr>
          </a:p>
        </p:txBody>
      </p:sp>
      <p:sp>
        <p:nvSpPr>
          <p:cNvPr id="5" name="Footer Placeholder 4"/>
          <p:cNvSpPr>
            <a:spLocks noGrp="1"/>
          </p:cNvSpPr>
          <p:nvPr>
            <p:ph type="ftr" sz="quarter" idx="11"/>
          </p:nvPr>
        </p:nvSpPr>
        <p:spPr/>
        <p:txBody>
          <a:bodyPr/>
          <a:lstStyle>
            <a:extLst/>
          </a:lstStyle>
          <a:p>
            <a:endParaRPr lang="en-US">
              <a:solidFill>
                <a:srgbClr val="FFFFFF"/>
              </a:solidFill>
            </a:endParaRPr>
          </a:p>
        </p:txBody>
      </p:sp>
      <p:sp>
        <p:nvSpPr>
          <p:cNvPr id="6" name="Slide Number Placeholder 5"/>
          <p:cNvSpPr>
            <a:spLocks noGrp="1"/>
          </p:cNvSpPr>
          <p:nvPr>
            <p:ph type="sldNum" sz="quarter" idx="12"/>
          </p:nvPr>
        </p:nvSpPr>
        <p:spPr/>
        <p:txBody>
          <a:bodyPr/>
          <a:lstStyle>
            <a:extLst/>
          </a:lstStyle>
          <a:p>
            <a:fld id="{6E63689C-BD42-4B41-BC7A-404ABB668D35}" type="slidenum">
              <a:rPr lang="en-US" smtClean="0">
                <a:solidFill>
                  <a:srgbClr val="FFFFFF"/>
                </a:solidFill>
              </a:rPr>
              <a:pPr/>
              <a:t>‹#›</a:t>
            </a:fld>
            <a:endParaRPr lang="en-US">
              <a:solidFill>
                <a:srgbClr val="FFFFFF"/>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srgbClr val="FFFFFF"/>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srgbClr val="FFFFFF"/>
              </a:solidFill>
            </a:endParaRPr>
          </a:p>
        </p:txBody>
      </p:sp>
    </p:spTree>
    <p:extLst>
      <p:ext uri="{BB962C8B-B14F-4D97-AF65-F5344CB8AC3E}">
        <p14:creationId xmlns:p14="http://schemas.microsoft.com/office/powerpoint/2010/main" val="661419234"/>
      </p:ext>
    </p:extLst>
  </p:cSld>
  <p:clrMapOvr>
    <a:overrideClrMapping bg1="dk1" tx1="lt1" bg2="dk2" tx2="lt2" accent1="accent1" accent2="accent2" accent3="accent3" accent4="accent4" accent5="accent5" accent6="accent6" hlink="hlink" folHlink="folHlink"/>
  </p:clrMapOvr>
  <p:transition spd="med">
    <p:wheel spokes="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4BD1AB1-A209-4458-AA38-9286AF8BEF96}" type="datetimeFigureOut">
              <a:rPr lang="en-US" smtClean="0">
                <a:solidFill>
                  <a:srgbClr val="FFFFFF"/>
                </a:solidFill>
              </a:rPr>
              <a:pPr/>
              <a:t>9/18/2018</a:t>
            </a:fld>
            <a:endParaRPr lang="en-US">
              <a:solidFill>
                <a:srgbClr val="FFFFFF"/>
              </a:solidFill>
            </a:endParaRPr>
          </a:p>
        </p:txBody>
      </p:sp>
      <p:sp>
        <p:nvSpPr>
          <p:cNvPr id="6" name="Footer Placeholder 5"/>
          <p:cNvSpPr>
            <a:spLocks noGrp="1"/>
          </p:cNvSpPr>
          <p:nvPr>
            <p:ph type="ftr" sz="quarter" idx="11"/>
          </p:nvPr>
        </p:nvSpPr>
        <p:spPr/>
        <p:txBody>
          <a:bodyPr/>
          <a:lstStyle>
            <a:extLst/>
          </a:lstStyle>
          <a:p>
            <a:endParaRPr lang="en-US">
              <a:solidFill>
                <a:srgbClr val="FFFFFF"/>
              </a:solidFill>
            </a:endParaRPr>
          </a:p>
        </p:txBody>
      </p:sp>
      <p:sp>
        <p:nvSpPr>
          <p:cNvPr id="7" name="Slide Number Placeholder 6"/>
          <p:cNvSpPr>
            <a:spLocks noGrp="1"/>
          </p:cNvSpPr>
          <p:nvPr>
            <p:ph type="sldNum" sz="quarter" idx="12"/>
          </p:nvPr>
        </p:nvSpPr>
        <p:spPr/>
        <p:txBody>
          <a:bodyPr/>
          <a:lstStyle>
            <a:extLst/>
          </a:lstStyle>
          <a:p>
            <a:fld id="{6E63689C-BD42-4B41-BC7A-404ABB668D35}" type="slidenum">
              <a:rPr lang="en-US" smtClean="0">
                <a:solidFill>
                  <a:srgbClr val="FFFFFF"/>
                </a:solidFill>
              </a:rPr>
              <a:pPr/>
              <a:t>‹#›</a:t>
            </a:fld>
            <a:endParaRPr lang="en-US">
              <a:solidFill>
                <a:srgbClr val="FFFFFF"/>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416723292"/>
      </p:ext>
    </p:extLst>
  </p:cSld>
  <p:clrMapOvr>
    <a:overrideClrMapping bg1="dk1" tx1="lt1" bg2="dk2" tx2="lt2" accent1="accent1" accent2="accent2" accent3="accent3" accent4="accent4" accent5="accent5" accent6="accent6" hlink="hlink" folHlink="folHlink"/>
  </p:clrMapOvr>
  <p:transition spd="med">
    <p:wheel spokes="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4BD1AB1-A209-4458-AA38-9286AF8BEF96}" type="datetimeFigureOut">
              <a:rPr lang="en-US" smtClean="0">
                <a:solidFill>
                  <a:srgbClr val="000000"/>
                </a:solidFill>
              </a:rPr>
              <a:pPr/>
              <a:t>9/18/2018</a:t>
            </a:fld>
            <a:endParaRPr lang="en-US">
              <a:solidFill>
                <a:srgbClr val="000000"/>
              </a:solidFill>
            </a:endParaRPr>
          </a:p>
        </p:txBody>
      </p:sp>
      <p:sp>
        <p:nvSpPr>
          <p:cNvPr id="8" name="Footer Placeholder 7"/>
          <p:cNvSpPr>
            <a:spLocks noGrp="1"/>
          </p:cNvSpPr>
          <p:nvPr>
            <p:ph type="ftr" sz="quarter" idx="11"/>
          </p:nvPr>
        </p:nvSpPr>
        <p:spPr/>
        <p:txBody>
          <a:bodyPr/>
          <a:lstStyle>
            <a:extLst/>
          </a:lstStyle>
          <a:p>
            <a:endParaRPr lang="en-US">
              <a:solidFill>
                <a:srgbClr val="000000"/>
              </a:solidFill>
            </a:endParaRPr>
          </a:p>
        </p:txBody>
      </p:sp>
      <p:sp>
        <p:nvSpPr>
          <p:cNvPr id="9" name="Slide Number Placeholder 8"/>
          <p:cNvSpPr>
            <a:spLocks noGrp="1"/>
          </p:cNvSpPr>
          <p:nvPr>
            <p:ph type="sldNum" sz="quarter" idx="12"/>
          </p:nvPr>
        </p:nvSpPr>
        <p:spPr/>
        <p:txBody>
          <a:bodyPr/>
          <a:lstStyle>
            <a:extLst/>
          </a:lstStyle>
          <a:p>
            <a:fld id="{6E63689C-BD42-4B41-BC7A-404ABB668D3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44547965"/>
      </p:ext>
    </p:extLst>
  </p:cSld>
  <p:clrMapOvr>
    <a:overrideClrMapping bg1="lt1" tx1="dk1" bg2="lt2" tx2="dk2" accent1="accent1" accent2="accent2" accent3="accent3" accent4="accent4" accent5="accent5" accent6="accent6" hlink="hlink" folHlink="folHlink"/>
  </p:clrMapOvr>
  <p:transition spd="med">
    <p:wheel spokes="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4BD1AB1-A209-4458-AA38-9286AF8BEF96}" type="datetimeFigureOut">
              <a:rPr lang="en-US" smtClean="0">
                <a:solidFill>
                  <a:srgbClr val="FFFFFF"/>
                </a:solidFill>
              </a:rPr>
              <a:pPr/>
              <a:t>9/18/2018</a:t>
            </a:fld>
            <a:endParaRPr lang="en-US">
              <a:solidFill>
                <a:srgbClr val="FFFFFF"/>
              </a:solidFill>
            </a:endParaRPr>
          </a:p>
        </p:txBody>
      </p:sp>
      <p:sp>
        <p:nvSpPr>
          <p:cNvPr id="4" name="Footer Placeholder 3"/>
          <p:cNvSpPr>
            <a:spLocks noGrp="1"/>
          </p:cNvSpPr>
          <p:nvPr>
            <p:ph type="ftr" sz="quarter" idx="11"/>
          </p:nvPr>
        </p:nvSpPr>
        <p:spPr/>
        <p:txBody>
          <a:bodyPr/>
          <a:lstStyle>
            <a:extLst/>
          </a:lstStyle>
          <a:p>
            <a:endParaRPr lang="en-US">
              <a:solidFill>
                <a:srgbClr val="FFFFFF"/>
              </a:solidFill>
            </a:endParaRPr>
          </a:p>
        </p:txBody>
      </p:sp>
      <p:sp>
        <p:nvSpPr>
          <p:cNvPr id="5" name="Slide Number Placeholder 4"/>
          <p:cNvSpPr>
            <a:spLocks noGrp="1"/>
          </p:cNvSpPr>
          <p:nvPr>
            <p:ph type="sldNum" sz="quarter" idx="12"/>
          </p:nvPr>
        </p:nvSpPr>
        <p:spPr/>
        <p:txBody>
          <a:bodyPr/>
          <a:lstStyle>
            <a:extLst/>
          </a:lstStyle>
          <a:p>
            <a:fld id="{6E63689C-BD42-4B41-BC7A-404ABB668D35}" type="slidenum">
              <a:rPr lang="en-US" smtClean="0">
                <a:solidFill>
                  <a:srgbClr val="FFFFFF"/>
                </a:solidFill>
              </a:rPr>
              <a:pPr/>
              <a:t>‹#›</a:t>
            </a:fld>
            <a:endParaRPr lang="en-US">
              <a:solidFill>
                <a:srgbClr val="FFFFFF"/>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417538851"/>
      </p:ext>
    </p:extLst>
  </p:cSld>
  <p:clrMapOvr>
    <a:overrideClrMapping bg1="dk1" tx1="lt1" bg2="dk2" tx2="lt2" accent1="accent1" accent2="accent2" accent3="accent3" accent4="accent4" accent5="accent5" accent6="accent6" hlink="hlink" folHlink="folHlink"/>
  </p:clrMapOvr>
  <p:transition spd="med">
    <p:wheel spokes="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4BD1AB1-A209-4458-AA38-9286AF8BEF96}" type="datetimeFigureOut">
              <a:rPr lang="en-US" smtClean="0">
                <a:solidFill>
                  <a:srgbClr val="000000"/>
                </a:solidFill>
              </a:rPr>
              <a:pPr/>
              <a:t>9/18/2018</a:t>
            </a:fld>
            <a:endParaRPr lang="en-US">
              <a:solidFill>
                <a:srgbClr val="000000"/>
              </a:solidFill>
            </a:endParaRPr>
          </a:p>
        </p:txBody>
      </p:sp>
      <p:sp>
        <p:nvSpPr>
          <p:cNvPr id="3" name="Footer Placeholder 2"/>
          <p:cNvSpPr>
            <a:spLocks noGrp="1"/>
          </p:cNvSpPr>
          <p:nvPr>
            <p:ph type="ftr" sz="quarter" idx="11"/>
          </p:nvPr>
        </p:nvSpPr>
        <p:spPr/>
        <p:txBody>
          <a:bodyPr/>
          <a:lstStyle>
            <a:extLst/>
          </a:lstStyle>
          <a:p>
            <a:endParaRPr lang="en-US">
              <a:solidFill>
                <a:srgbClr val="000000"/>
              </a:solidFill>
            </a:endParaRPr>
          </a:p>
        </p:txBody>
      </p:sp>
      <p:sp>
        <p:nvSpPr>
          <p:cNvPr id="4" name="Slide Number Placeholder 3"/>
          <p:cNvSpPr>
            <a:spLocks noGrp="1"/>
          </p:cNvSpPr>
          <p:nvPr>
            <p:ph type="sldNum" sz="quarter" idx="12"/>
          </p:nvPr>
        </p:nvSpPr>
        <p:spPr/>
        <p:txBody>
          <a:bodyPr/>
          <a:lstStyle>
            <a:extLst/>
          </a:lstStyle>
          <a:p>
            <a:fld id="{6E63689C-BD42-4B41-BC7A-404ABB668D3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8861792"/>
      </p:ext>
    </p:extLst>
  </p:cSld>
  <p:clrMapOvr>
    <a:masterClrMapping/>
  </p:clrMapOvr>
  <p:transition spd="med">
    <p:wheel spokes="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4BD1AB1-A209-4458-AA38-9286AF8BEF96}" type="datetimeFigureOut">
              <a:rPr lang="en-US" smtClean="0">
                <a:solidFill>
                  <a:srgbClr val="000000"/>
                </a:solidFill>
              </a:rPr>
              <a:pPr/>
              <a:t>9/18/2018</a:t>
            </a:fld>
            <a:endParaRPr lang="en-US">
              <a:solidFill>
                <a:srgbClr val="000000"/>
              </a:solidFill>
            </a:endParaRPr>
          </a:p>
        </p:txBody>
      </p:sp>
      <p:sp>
        <p:nvSpPr>
          <p:cNvPr id="6" name="Footer Placeholder 5"/>
          <p:cNvSpPr>
            <a:spLocks noGrp="1"/>
          </p:cNvSpPr>
          <p:nvPr>
            <p:ph type="ftr" sz="quarter" idx="11"/>
          </p:nvPr>
        </p:nvSpPr>
        <p:spPr/>
        <p:txBody>
          <a:bodyPr/>
          <a:lstStyle>
            <a:extLst/>
          </a:lstStyle>
          <a:p>
            <a:endParaRPr lang="en-US">
              <a:solidFill>
                <a:srgbClr val="000000"/>
              </a:solidFill>
            </a:endParaRPr>
          </a:p>
        </p:txBody>
      </p:sp>
      <p:sp>
        <p:nvSpPr>
          <p:cNvPr id="7" name="Slide Number Placeholder 6"/>
          <p:cNvSpPr>
            <a:spLocks noGrp="1"/>
          </p:cNvSpPr>
          <p:nvPr>
            <p:ph type="sldNum" sz="quarter" idx="12"/>
          </p:nvPr>
        </p:nvSpPr>
        <p:spPr/>
        <p:txBody>
          <a:bodyPr/>
          <a:lstStyle>
            <a:extLst/>
          </a:lstStyle>
          <a:p>
            <a:fld id="{6E63689C-BD42-4B41-BC7A-404ABB668D3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93559548"/>
      </p:ext>
    </p:extLst>
  </p:cSld>
  <p:clrMapOvr>
    <a:overrideClrMapping bg1="lt1" tx1="dk1" bg2="lt2" tx2="dk2" accent1="accent1" accent2="accent2" accent3="accent3" accent4="accent4" accent5="accent5" accent6="accent6" hlink="hlink" folHlink="folHlink"/>
  </p:clrMapOvr>
  <p:transition spd="med">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902C19-B9E4-46BC-BF52-6F90791EB5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4610651"/>
      </p:ext>
    </p:extLst>
  </p:cSld>
  <p:clrMapOvr>
    <a:masterClrMapping/>
  </p:clrMapOvr>
  <p:transition>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4BD1AB1-A209-4458-AA38-9286AF8BEF96}" type="datetimeFigureOut">
              <a:rPr lang="en-US" smtClean="0">
                <a:solidFill>
                  <a:srgbClr val="FFFFFF"/>
                </a:solidFill>
              </a:rPr>
              <a:pPr/>
              <a:t>9/18/2018</a:t>
            </a:fld>
            <a:endParaRPr lang="en-US">
              <a:solidFill>
                <a:srgbClr val="FFFFFF"/>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E63689C-BD42-4B41-BC7A-404ABB668D35}" type="slidenum">
              <a:rPr lang="en-US" smtClean="0">
                <a:solidFill>
                  <a:srgbClr val="FFFFFF"/>
                </a:solidFill>
              </a:rPr>
              <a:pPr/>
              <a:t>‹#›</a:t>
            </a:fld>
            <a:endParaRPr lang="en-US">
              <a:solidFill>
                <a:srgbClr val="FFFFFF"/>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FFFFFF"/>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FFFFFF"/>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srgbClr val="FFFFFF"/>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srgbClr val="FFFFFF"/>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srgbClr val="FFFFFF"/>
              </a:solidFill>
            </a:endParaRPr>
          </a:p>
        </p:txBody>
      </p:sp>
    </p:spTree>
    <p:extLst>
      <p:ext uri="{BB962C8B-B14F-4D97-AF65-F5344CB8AC3E}">
        <p14:creationId xmlns:p14="http://schemas.microsoft.com/office/powerpoint/2010/main" val="3079062701"/>
      </p:ext>
    </p:extLst>
  </p:cSld>
  <p:clrMapOvr>
    <a:overrideClrMapping bg1="dk1" tx1="lt1" bg2="dk2" tx2="lt2" accent1="accent1" accent2="accent2" accent3="accent3" accent4="accent4" accent5="accent5" accent6="accent6" hlink="hlink" folHlink="folHlink"/>
  </p:clrMapOvr>
  <p:transition spd="med">
    <p:wheel spokes="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4BD1AB1-A209-4458-AA38-9286AF8BEF96}" type="datetimeFigureOut">
              <a:rPr lang="en-US" smtClean="0">
                <a:solidFill>
                  <a:srgbClr val="000000"/>
                </a:solidFill>
              </a:rPr>
              <a:pPr/>
              <a:t>9/18/2018</a:t>
            </a:fld>
            <a:endParaRPr lang="en-US">
              <a:solidFill>
                <a:srgbClr val="000000"/>
              </a:solidFill>
            </a:endParaRPr>
          </a:p>
        </p:txBody>
      </p:sp>
      <p:sp>
        <p:nvSpPr>
          <p:cNvPr id="5" name="Footer Placeholder 4"/>
          <p:cNvSpPr>
            <a:spLocks noGrp="1"/>
          </p:cNvSpPr>
          <p:nvPr>
            <p:ph type="ftr" sz="quarter" idx="11"/>
          </p:nvPr>
        </p:nvSpPr>
        <p:spPr/>
        <p:txBody>
          <a:bodyPr/>
          <a:lstStyle>
            <a:extLst/>
          </a:lstStyle>
          <a:p>
            <a:endParaRPr lang="en-US">
              <a:solidFill>
                <a:srgbClr val="000000"/>
              </a:solidFill>
            </a:endParaRPr>
          </a:p>
        </p:txBody>
      </p:sp>
      <p:sp>
        <p:nvSpPr>
          <p:cNvPr id="6" name="Slide Number Placeholder 5"/>
          <p:cNvSpPr>
            <a:spLocks noGrp="1"/>
          </p:cNvSpPr>
          <p:nvPr>
            <p:ph type="sldNum" sz="quarter" idx="12"/>
          </p:nvPr>
        </p:nvSpPr>
        <p:spPr/>
        <p:txBody>
          <a:bodyPr/>
          <a:lstStyle>
            <a:extLst/>
          </a:lstStyle>
          <a:p>
            <a:fld id="{6E63689C-BD42-4B41-BC7A-404ABB668D3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0609345"/>
      </p:ext>
    </p:extLst>
  </p:cSld>
  <p:clrMapOvr>
    <a:masterClrMapping/>
  </p:clrMapOvr>
  <p:transition spd="med">
    <p:wheel spokes="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4BD1AB1-A209-4458-AA38-9286AF8BEF96}" type="datetimeFigureOut">
              <a:rPr lang="en-US" smtClean="0">
                <a:solidFill>
                  <a:srgbClr val="000000"/>
                </a:solidFill>
              </a:rPr>
              <a:pPr/>
              <a:t>9/18/2018</a:t>
            </a:fld>
            <a:endParaRPr lang="en-US">
              <a:solidFill>
                <a:srgbClr val="000000"/>
              </a:solidFill>
            </a:endParaRPr>
          </a:p>
        </p:txBody>
      </p:sp>
      <p:sp>
        <p:nvSpPr>
          <p:cNvPr id="5" name="Footer Placeholder 4"/>
          <p:cNvSpPr>
            <a:spLocks noGrp="1"/>
          </p:cNvSpPr>
          <p:nvPr>
            <p:ph type="ftr" sz="quarter" idx="11"/>
          </p:nvPr>
        </p:nvSpPr>
        <p:spPr/>
        <p:txBody>
          <a:bodyPr/>
          <a:lstStyle>
            <a:extLst/>
          </a:lstStyle>
          <a:p>
            <a:endParaRPr lang="en-US">
              <a:solidFill>
                <a:srgbClr val="000000"/>
              </a:solidFill>
            </a:endParaRPr>
          </a:p>
        </p:txBody>
      </p:sp>
      <p:sp>
        <p:nvSpPr>
          <p:cNvPr id="6" name="Slide Number Placeholder 5"/>
          <p:cNvSpPr>
            <a:spLocks noGrp="1"/>
          </p:cNvSpPr>
          <p:nvPr>
            <p:ph type="sldNum" sz="quarter" idx="12"/>
          </p:nvPr>
        </p:nvSpPr>
        <p:spPr/>
        <p:txBody>
          <a:bodyPr/>
          <a:lstStyle>
            <a:extLst/>
          </a:lstStyle>
          <a:p>
            <a:fld id="{6E63689C-BD42-4B41-BC7A-404ABB668D3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46071379"/>
      </p:ext>
    </p:extLst>
  </p:cSld>
  <p:clrMapOvr>
    <a:masterClrMapping/>
  </p:clrMapOvr>
  <p:transition spd="med">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FDB3CE-B5CC-4600-898B-00DDF281F6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7260423"/>
      </p:ext>
    </p:extLst>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DBDCAE-822E-4687-9BA6-63C3218A66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7527381"/>
      </p:ext>
    </p:extLst>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6B7E75-8794-4075-9537-E667378F65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9691509"/>
      </p:ext>
    </p:extLst>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5444A4-E9A8-474F-BCFE-93844921FC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9834359"/>
      </p:ext>
    </p:extLst>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5685CC6-01CF-44C6-91F1-287ABA12F9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2969829"/>
      </p:ext>
    </p:extLst>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042586-007D-4FC2-B270-8EBFB13091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029730"/>
      </p:ext>
    </p:extLst>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6FDDCD-98FF-41A8-AA48-F3EAEB77C9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7477187"/>
      </p:ext>
    </p:extLst>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ea typeface="+mn-ea"/>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ea typeface="+mn-ea"/>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defRPr/>
            </a:pPr>
            <a:fld id="{770D527B-A447-46FD-8320-F40289E079D7}" type="slidenum">
              <a:rPr lang="en-US">
                <a:solidFill>
                  <a:srgbClr val="000000"/>
                </a:solidFill>
                <a:ea typeface="ＭＳ Ｐゴシック" charset="-128"/>
              </a:rPr>
              <a:pPr fontAlgn="base">
                <a:spcBef>
                  <a:spcPct val="0"/>
                </a:spcBef>
                <a:spcAft>
                  <a:spcPct val="0"/>
                </a:spcAft>
                <a:defRPr/>
              </a:pPr>
              <a:t>‹#›</a:t>
            </a:fld>
            <a:endParaRPr lang="en-US">
              <a:solidFill>
                <a:srgbClr val="000000"/>
              </a:solidFill>
              <a:ea typeface="ＭＳ Ｐゴシック" charset="-128"/>
            </a:endParaRPr>
          </a:p>
        </p:txBody>
      </p:sp>
    </p:spTree>
    <p:extLst>
      <p:ext uri="{BB962C8B-B14F-4D97-AF65-F5344CB8AC3E}">
        <p14:creationId xmlns:p14="http://schemas.microsoft.com/office/powerpoint/2010/main" val="1438362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ircle/>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189" algn="ctr" rtl="0" fontAlgn="base">
        <a:spcBef>
          <a:spcPct val="0"/>
        </a:spcBef>
        <a:spcAft>
          <a:spcPct val="0"/>
        </a:spcAft>
        <a:defRPr sz="4400">
          <a:solidFill>
            <a:schemeClr val="tx2"/>
          </a:solidFill>
          <a:latin typeface="Arial" charset="0"/>
        </a:defRPr>
      </a:lvl6pPr>
      <a:lvl7pPr marL="914377"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32" indent="-285744" algn="l" rtl="0" eaLnBrk="0" fontAlgn="base" hangingPunct="0">
        <a:spcBef>
          <a:spcPct val="20000"/>
        </a:spcBef>
        <a:spcAft>
          <a:spcPct val="0"/>
        </a:spcAft>
        <a:buChar char="–"/>
        <a:defRPr sz="2800">
          <a:solidFill>
            <a:schemeClr val="tx1"/>
          </a:solidFill>
          <a:latin typeface="+mn-lt"/>
          <a:ea typeface="ＭＳ Ｐゴシック" charset="-128"/>
        </a:defRPr>
      </a:lvl2pPr>
      <a:lvl3pPr marL="1142971" indent="-228594" algn="l" rtl="0" eaLnBrk="0" fontAlgn="base" hangingPunct="0">
        <a:spcBef>
          <a:spcPct val="20000"/>
        </a:spcBef>
        <a:spcAft>
          <a:spcPct val="0"/>
        </a:spcAft>
        <a:buChar char="•"/>
        <a:defRPr sz="2400">
          <a:solidFill>
            <a:schemeClr val="tx1"/>
          </a:solidFill>
          <a:latin typeface="+mn-lt"/>
          <a:ea typeface="ＭＳ Ｐゴシック" charset="-128"/>
        </a:defRPr>
      </a:lvl3pPr>
      <a:lvl4pPr marL="1600160" indent="-228594" algn="l" rtl="0" eaLnBrk="0" fontAlgn="base" hangingPunct="0">
        <a:spcBef>
          <a:spcPct val="20000"/>
        </a:spcBef>
        <a:spcAft>
          <a:spcPct val="0"/>
        </a:spcAft>
        <a:buChar char="–"/>
        <a:defRPr sz="2000">
          <a:solidFill>
            <a:schemeClr val="tx1"/>
          </a:solidFill>
          <a:latin typeface="+mn-lt"/>
          <a:ea typeface="ＭＳ Ｐゴシック" charset="-128"/>
        </a:defRPr>
      </a:lvl4pPr>
      <a:lvl5pPr marL="2057349" indent="-228594" algn="l" rtl="0" eaLnBrk="0" fontAlgn="base" hangingPunct="0">
        <a:spcBef>
          <a:spcPct val="20000"/>
        </a:spcBef>
        <a:spcAft>
          <a:spcPct val="0"/>
        </a:spcAft>
        <a:buChar char="»"/>
        <a:defRPr sz="2000">
          <a:solidFill>
            <a:schemeClr val="tx1"/>
          </a:solidFill>
          <a:latin typeface="+mn-lt"/>
          <a:ea typeface="ＭＳ Ｐゴシック" charset="-128"/>
        </a:defRPr>
      </a:lvl5pPr>
      <a:lvl6pPr marL="2514537" indent="-228594" algn="l" rtl="0" fontAlgn="base">
        <a:spcBef>
          <a:spcPct val="20000"/>
        </a:spcBef>
        <a:spcAft>
          <a:spcPct val="0"/>
        </a:spcAft>
        <a:buChar char="»"/>
        <a:defRPr sz="2000">
          <a:solidFill>
            <a:schemeClr val="tx1"/>
          </a:solidFill>
          <a:latin typeface="+mn-lt"/>
          <a:ea typeface="ＭＳ Ｐゴシック" charset="-128"/>
        </a:defRPr>
      </a:lvl6pPr>
      <a:lvl7pPr marL="2971726" indent="-228594" algn="l" rtl="0" fontAlgn="base">
        <a:spcBef>
          <a:spcPct val="20000"/>
        </a:spcBef>
        <a:spcAft>
          <a:spcPct val="0"/>
        </a:spcAft>
        <a:buChar char="»"/>
        <a:defRPr sz="2000">
          <a:solidFill>
            <a:schemeClr val="tx1"/>
          </a:solidFill>
          <a:latin typeface="+mn-lt"/>
          <a:ea typeface="ＭＳ Ｐゴシック" charset="-128"/>
        </a:defRPr>
      </a:lvl7pPr>
      <a:lvl8pPr marL="3428914" indent="-228594" algn="l" rtl="0" fontAlgn="base">
        <a:spcBef>
          <a:spcPct val="20000"/>
        </a:spcBef>
        <a:spcAft>
          <a:spcPct val="0"/>
        </a:spcAft>
        <a:buChar char="»"/>
        <a:defRPr sz="2000">
          <a:solidFill>
            <a:schemeClr val="tx1"/>
          </a:solidFill>
          <a:latin typeface="+mn-lt"/>
          <a:ea typeface="ＭＳ Ｐゴシック" charset="-128"/>
        </a:defRPr>
      </a:lvl8pPr>
      <a:lvl9pPr marL="3886103" indent="-228594"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000000"/>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000000"/>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4BD1AB1-A209-4458-AA38-9286AF8BEF96}" type="datetimeFigureOut">
              <a:rPr lang="en-US" smtClean="0">
                <a:solidFill>
                  <a:srgbClr val="000000"/>
                </a:solidFill>
              </a:rPr>
              <a:pPr/>
              <a:t>9/18/2018</a:t>
            </a:fld>
            <a:endParaRPr lang="en-US">
              <a:solidFill>
                <a:srgbClr val="000000"/>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srgbClr val="000000"/>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E63689C-BD42-4B41-BC7A-404ABB668D3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63078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wheel spokes="1"/>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296562" y="387178"/>
            <a:ext cx="8517924" cy="6211330"/>
          </a:xfrm>
        </p:spPr>
        <p:txBody>
          <a:bodyPr/>
          <a:lstStyle/>
          <a:p>
            <a:pPr marL="0" indent="0">
              <a:buNone/>
            </a:pPr>
            <a:r>
              <a:rPr lang="en-US" altLang="en-US" b="1" u="sng" dirty="0" smtClean="0">
                <a:solidFill>
                  <a:schemeClr val="bg1"/>
                </a:solidFill>
              </a:rPr>
              <a:t>Thesis</a:t>
            </a:r>
            <a:r>
              <a:rPr lang="en-US" altLang="en-US" b="1" dirty="0" smtClean="0">
                <a:solidFill>
                  <a:schemeClr val="bg1"/>
                </a:solidFill>
              </a:rPr>
              <a:t>: </a:t>
            </a:r>
            <a:r>
              <a:rPr lang="en-US" altLang="en-US" sz="3600" b="1" dirty="0">
                <a:solidFill>
                  <a:srgbClr val="FFFF00"/>
                </a:solidFill>
              </a:rPr>
              <a:t>Due to the evolution of different political systems and values in England; France; and The Holy Roman Empire (Germany), </a:t>
            </a:r>
            <a:r>
              <a:rPr lang="en-US" altLang="en-US" sz="3600" b="1" dirty="0">
                <a:solidFill>
                  <a:srgbClr val="FFA74F"/>
                </a:solidFill>
              </a:rPr>
              <a:t>coupled with the growing greed and disparity found within a rigid hierarchical system</a:t>
            </a:r>
            <a:r>
              <a:rPr lang="en-US" altLang="en-US" sz="3600" b="1" dirty="0">
                <a:solidFill>
                  <a:schemeClr val="bg1"/>
                </a:solidFill>
              </a:rPr>
              <a:t>, </a:t>
            </a:r>
            <a:r>
              <a:rPr lang="en-US" altLang="en-US" sz="3600" b="1" dirty="0">
                <a:solidFill>
                  <a:schemeClr val="accent1"/>
                </a:solidFill>
              </a:rPr>
              <a:t>a series of long catastrophic events helped accelerate and eventually brought down the political, cultural, and religious systems of Medieval Europe</a:t>
            </a:r>
            <a:r>
              <a:rPr lang="en-US" altLang="en-US" sz="3600" b="1" dirty="0">
                <a:solidFill>
                  <a:schemeClr val="bg1"/>
                </a:solidFill>
              </a:rPr>
              <a:t>.</a:t>
            </a:r>
          </a:p>
        </p:txBody>
      </p:sp>
    </p:spTree>
    <p:extLst>
      <p:ext uri="{BB962C8B-B14F-4D97-AF65-F5344CB8AC3E}">
        <p14:creationId xmlns:p14="http://schemas.microsoft.com/office/powerpoint/2010/main" val="2209770032"/>
      </p:ext>
    </p:extLst>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 y="-152400"/>
            <a:ext cx="5874631" cy="784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bwMode="auto">
          <a:xfrm>
            <a:off x="108860" y="4038600"/>
            <a:ext cx="2861115" cy="2743200"/>
          </a:xfrm>
          <a:prstGeom prst="ellipse">
            <a:avLst/>
          </a:prstGeom>
          <a:noFill/>
          <a:ln w="57150">
            <a:solidFill>
              <a:srgbClr val="7A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a:solidFill>
                <a:srgbClr val="FFFFFF"/>
              </a:solidFill>
            </a:endParaRPr>
          </a:p>
        </p:txBody>
      </p:sp>
      <p:sp>
        <p:nvSpPr>
          <p:cNvPr id="2" name="TextBox 1"/>
          <p:cNvSpPr txBox="1"/>
          <p:nvPr/>
        </p:nvSpPr>
        <p:spPr>
          <a:xfrm>
            <a:off x="5943600" y="762001"/>
            <a:ext cx="3200400" cy="4801314"/>
          </a:xfrm>
          <a:prstGeom prst="rect">
            <a:avLst/>
          </a:prstGeom>
          <a:noFill/>
        </p:spPr>
        <p:txBody>
          <a:bodyPr wrap="square" rtlCol="0">
            <a:spAutoFit/>
          </a:bodyPr>
          <a:lstStyle/>
          <a:p>
            <a:pPr fontAlgn="base">
              <a:spcBef>
                <a:spcPct val="0"/>
              </a:spcBef>
              <a:spcAft>
                <a:spcPct val="0"/>
              </a:spcAft>
            </a:pPr>
            <a:r>
              <a:rPr lang="en-US" sz="3200" b="1" dirty="0">
                <a:solidFill>
                  <a:srgbClr val="8DF7A1"/>
                </a:solidFill>
                <a:ea typeface="ＭＳ Ｐゴシック" charset="-128"/>
              </a:rPr>
              <a:t>Green</a:t>
            </a:r>
            <a:r>
              <a:rPr lang="en-US" sz="3200" dirty="0">
                <a:solidFill>
                  <a:srgbClr val="FFFFFF"/>
                </a:solidFill>
                <a:ea typeface="ＭＳ Ｐゴシック" charset="-128"/>
              </a:rPr>
              <a:t> shows land held by </a:t>
            </a:r>
            <a:r>
              <a:rPr lang="en-US" sz="3200" b="1" dirty="0">
                <a:solidFill>
                  <a:srgbClr val="8DF7A1"/>
                </a:solidFill>
                <a:ea typeface="ＭＳ Ｐゴシック" charset="-128"/>
              </a:rPr>
              <a:t>French</a:t>
            </a:r>
            <a:r>
              <a:rPr lang="en-US" sz="3200" dirty="0">
                <a:solidFill>
                  <a:srgbClr val="FFFFFF"/>
                </a:solidFill>
                <a:ea typeface="ＭＳ Ｐゴシック" charset="-128"/>
              </a:rPr>
              <a:t> in each phase</a:t>
            </a:r>
          </a:p>
          <a:p>
            <a:pPr fontAlgn="base">
              <a:spcBef>
                <a:spcPct val="0"/>
              </a:spcBef>
              <a:spcAft>
                <a:spcPct val="0"/>
              </a:spcAft>
            </a:pPr>
            <a:endParaRPr lang="en-US" dirty="0">
              <a:solidFill>
                <a:srgbClr val="FFFFFF"/>
              </a:solidFill>
              <a:ea typeface="ＭＳ Ｐゴシック" charset="-128"/>
            </a:endParaRPr>
          </a:p>
          <a:p>
            <a:pPr fontAlgn="base">
              <a:spcBef>
                <a:spcPct val="0"/>
              </a:spcBef>
              <a:spcAft>
                <a:spcPct val="0"/>
              </a:spcAft>
            </a:pPr>
            <a:r>
              <a:rPr lang="en-US" sz="3200" u="sng" dirty="0">
                <a:solidFill>
                  <a:srgbClr val="FFFFFF"/>
                </a:solidFill>
                <a:ea typeface="ＭＳ Ｐゴシック" charset="-128"/>
              </a:rPr>
              <a:t>Years shown:</a:t>
            </a:r>
          </a:p>
          <a:p>
            <a:pPr fontAlgn="base">
              <a:spcBef>
                <a:spcPct val="0"/>
              </a:spcBef>
              <a:spcAft>
                <a:spcPct val="0"/>
              </a:spcAft>
            </a:pPr>
            <a:r>
              <a:rPr lang="en-US" sz="3200" dirty="0">
                <a:solidFill>
                  <a:srgbClr val="FFFFFF"/>
                </a:solidFill>
                <a:ea typeface="ＭＳ Ｐゴシック" charset="-128"/>
              </a:rPr>
              <a:t>TL: 1337</a:t>
            </a:r>
          </a:p>
          <a:p>
            <a:pPr fontAlgn="base">
              <a:spcBef>
                <a:spcPct val="0"/>
              </a:spcBef>
              <a:spcAft>
                <a:spcPct val="0"/>
              </a:spcAft>
            </a:pPr>
            <a:r>
              <a:rPr lang="en-US" sz="3200" dirty="0">
                <a:solidFill>
                  <a:srgbClr val="FFFFFF"/>
                </a:solidFill>
                <a:ea typeface="ＭＳ Ｐゴシック" charset="-128"/>
              </a:rPr>
              <a:t>TR: 1360</a:t>
            </a:r>
          </a:p>
          <a:p>
            <a:pPr fontAlgn="base">
              <a:spcBef>
                <a:spcPct val="0"/>
              </a:spcBef>
              <a:spcAft>
                <a:spcPct val="0"/>
              </a:spcAft>
            </a:pPr>
            <a:r>
              <a:rPr lang="en-US" sz="3200" dirty="0">
                <a:solidFill>
                  <a:srgbClr val="FFFFFF"/>
                </a:solidFill>
                <a:ea typeface="ＭＳ Ｐゴシック" charset="-128"/>
              </a:rPr>
              <a:t>BL: 1429</a:t>
            </a:r>
          </a:p>
          <a:p>
            <a:pPr fontAlgn="base">
              <a:spcBef>
                <a:spcPct val="0"/>
              </a:spcBef>
              <a:spcAft>
                <a:spcPct val="0"/>
              </a:spcAft>
            </a:pPr>
            <a:r>
              <a:rPr lang="en-US" sz="3200" dirty="0">
                <a:solidFill>
                  <a:srgbClr val="FFFFFF"/>
                </a:solidFill>
                <a:ea typeface="ＭＳ Ｐゴシック" charset="-128"/>
              </a:rPr>
              <a:t>BR: 1453</a:t>
            </a:r>
          </a:p>
        </p:txBody>
      </p:sp>
    </p:spTree>
    <p:extLst>
      <p:ext uri="{BB962C8B-B14F-4D97-AF65-F5344CB8AC3E}">
        <p14:creationId xmlns:p14="http://schemas.microsoft.com/office/powerpoint/2010/main" val="214974298"/>
      </p:ext>
    </p:extLst>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b="1" dirty="0" smtClean="0">
                <a:solidFill>
                  <a:schemeClr val="bg1"/>
                </a:solidFill>
              </a:rPr>
              <a:t>Joan of Arc</a:t>
            </a:r>
          </a:p>
        </p:txBody>
      </p:sp>
      <p:pic>
        <p:nvPicPr>
          <p:cNvPr id="266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0294" r="-60294"/>
          <a:stretch>
            <a:fillRect/>
          </a:stretch>
        </p:blipFill>
        <p:spPr/>
      </p:pic>
    </p:spTree>
    <p:extLst>
      <p:ext uri="{BB962C8B-B14F-4D97-AF65-F5344CB8AC3E}">
        <p14:creationId xmlns:p14="http://schemas.microsoft.com/office/powerpoint/2010/main" val="1509863826"/>
      </p:ext>
    </p:extLst>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28600"/>
            <a:ext cx="8229600" cy="1143000"/>
          </a:xfrm>
        </p:spPr>
        <p:txBody>
          <a:bodyPr/>
          <a:lstStyle/>
          <a:p>
            <a:r>
              <a:rPr lang="en-US" altLang="en-US" smtClean="0">
                <a:solidFill>
                  <a:schemeClr val="bg1"/>
                </a:solidFill>
              </a:rPr>
              <a:t>Joan of Arc</a:t>
            </a:r>
          </a:p>
        </p:txBody>
      </p:sp>
      <p:sp>
        <p:nvSpPr>
          <p:cNvPr id="3" name="Content Placeholder 2"/>
          <p:cNvSpPr>
            <a:spLocks noGrp="1"/>
          </p:cNvSpPr>
          <p:nvPr>
            <p:ph idx="1"/>
          </p:nvPr>
        </p:nvSpPr>
        <p:spPr>
          <a:xfrm>
            <a:off x="152400" y="761999"/>
            <a:ext cx="8763000" cy="5993027"/>
          </a:xfrm>
        </p:spPr>
        <p:txBody>
          <a:bodyPr>
            <a:normAutofit fontScale="85000" lnSpcReduction="20000"/>
          </a:bodyPr>
          <a:lstStyle/>
          <a:p>
            <a:pPr>
              <a:defRPr/>
            </a:pPr>
            <a:r>
              <a:rPr lang="en-US" b="1" dirty="0" smtClean="0">
                <a:solidFill>
                  <a:srgbClr val="FFFF00"/>
                </a:solidFill>
              </a:rPr>
              <a:t>Agincourt continues series of French losses, and at first the war starts to end </a:t>
            </a:r>
            <a:r>
              <a:rPr lang="en-US" b="1" dirty="0" err="1" smtClean="0">
                <a:solidFill>
                  <a:srgbClr val="FFFF00"/>
                </a:solidFill>
              </a:rPr>
              <a:t>w</a:t>
            </a:r>
            <a:r>
              <a:rPr lang="en-US" b="1" dirty="0" smtClean="0">
                <a:solidFill>
                  <a:srgbClr val="FFFF00"/>
                </a:solidFill>
              </a:rPr>
              <a:t>/a truce saying Henry V is King of France when the French King dies</a:t>
            </a:r>
          </a:p>
          <a:p>
            <a:pPr>
              <a:defRPr/>
            </a:pPr>
            <a:r>
              <a:rPr lang="en-US" b="1" dirty="0" smtClean="0">
                <a:solidFill>
                  <a:srgbClr val="FFFF00"/>
                </a:solidFill>
              </a:rPr>
              <a:t>But Henry dies first and French renege. This goes badly until…</a:t>
            </a:r>
          </a:p>
          <a:p>
            <a:pPr>
              <a:defRPr/>
            </a:pPr>
            <a:r>
              <a:rPr lang="en-US" b="1" dirty="0" smtClean="0">
                <a:solidFill>
                  <a:srgbClr val="FFB3FF"/>
                </a:solidFill>
              </a:rPr>
              <a:t>Peasant girl named Jeanne </a:t>
            </a:r>
            <a:r>
              <a:rPr lang="en-US" b="1" dirty="0" err="1" smtClean="0">
                <a:solidFill>
                  <a:srgbClr val="FFB3FF"/>
                </a:solidFill>
              </a:rPr>
              <a:t>D’Arc</a:t>
            </a:r>
            <a:r>
              <a:rPr lang="en-US" b="1" dirty="0" smtClean="0">
                <a:solidFill>
                  <a:srgbClr val="FFB3FF"/>
                </a:solidFill>
              </a:rPr>
              <a:t> claims to have had visions from God telling her to save France from the English</a:t>
            </a:r>
          </a:p>
          <a:p>
            <a:pPr>
              <a:lnSpc>
                <a:spcPct val="90000"/>
              </a:lnSpc>
              <a:defRPr/>
            </a:pPr>
            <a:r>
              <a:rPr lang="en-US" b="1" dirty="0" smtClean="0">
                <a:solidFill>
                  <a:srgbClr val="FFB3FF"/>
                </a:solidFill>
              </a:rPr>
              <a:t>She becomes their military leader!</a:t>
            </a:r>
          </a:p>
          <a:p>
            <a:pPr>
              <a:lnSpc>
                <a:spcPct val="90000"/>
              </a:lnSpc>
              <a:defRPr/>
            </a:pPr>
            <a:r>
              <a:rPr lang="en-US" b="1" dirty="0" smtClean="0">
                <a:solidFill>
                  <a:srgbClr val="8DF7A1"/>
                </a:solidFill>
              </a:rPr>
              <a:t>Leads the French army at Orleans – age 19</a:t>
            </a:r>
          </a:p>
          <a:p>
            <a:pPr>
              <a:lnSpc>
                <a:spcPct val="90000"/>
              </a:lnSpc>
              <a:defRPr/>
            </a:pPr>
            <a:r>
              <a:rPr lang="en-US" b="1" dirty="0" smtClean="0">
                <a:solidFill>
                  <a:srgbClr val="8DF7A1"/>
                </a:solidFill>
              </a:rPr>
              <a:t>Almost loses, but at the last minute she leads a charge and defeats the English</a:t>
            </a:r>
          </a:p>
          <a:p>
            <a:pPr>
              <a:lnSpc>
                <a:spcPct val="90000"/>
              </a:lnSpc>
              <a:defRPr/>
            </a:pPr>
            <a:r>
              <a:rPr lang="en-US" b="1" dirty="0" smtClean="0">
                <a:solidFill>
                  <a:srgbClr val="8DF7A1"/>
                </a:solidFill>
              </a:rPr>
              <a:t>Charles VII, the true heir to the French throne, goes with her to Reims (Cathedral) and is crowned King of France</a:t>
            </a:r>
          </a:p>
          <a:p>
            <a:pPr>
              <a:lnSpc>
                <a:spcPct val="90000"/>
              </a:lnSpc>
              <a:defRPr/>
            </a:pPr>
            <a:r>
              <a:rPr lang="en-US" b="1" dirty="0" smtClean="0">
                <a:solidFill>
                  <a:schemeClr val="bg1"/>
                </a:solidFill>
              </a:rPr>
              <a:t>BUT….</a:t>
            </a:r>
          </a:p>
          <a:p>
            <a:pPr>
              <a:defRPr/>
            </a:pPr>
            <a:endParaRPr lang="en-US" dirty="0" smtClean="0">
              <a:solidFill>
                <a:schemeClr val="bg1"/>
              </a:solidFill>
            </a:endParaRPr>
          </a:p>
          <a:p>
            <a:pPr>
              <a:defRPr/>
            </a:pPr>
            <a:endParaRPr lang="en-US" dirty="0">
              <a:solidFill>
                <a:schemeClr val="bg1"/>
              </a:solidFill>
            </a:endParaRPr>
          </a:p>
        </p:txBody>
      </p:sp>
    </p:spTree>
    <p:extLst>
      <p:ext uri="{BB962C8B-B14F-4D97-AF65-F5344CB8AC3E}">
        <p14:creationId xmlns:p14="http://schemas.microsoft.com/office/powerpoint/2010/main" val="48980855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868363"/>
          </a:xfrm>
        </p:spPr>
        <p:txBody>
          <a:bodyPr/>
          <a:lstStyle/>
          <a:p>
            <a:pPr algn="l"/>
            <a:r>
              <a:rPr lang="en-US" altLang="en-US" b="1" dirty="0" smtClean="0">
                <a:solidFill>
                  <a:schemeClr val="bg1"/>
                </a:solidFill>
              </a:rPr>
              <a:t>Joan of Arc</a:t>
            </a: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750" t="5258" b="5001"/>
          <a:stretch/>
        </p:blipFill>
        <p:spPr bwMode="auto">
          <a:xfrm>
            <a:off x="5257800" y="3636365"/>
            <a:ext cx="3733800" cy="3069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1" name="Rectangle 3"/>
          <p:cNvSpPr>
            <a:spLocks noGrp="1" noChangeArrowheads="1"/>
          </p:cNvSpPr>
          <p:nvPr>
            <p:ph idx="1"/>
          </p:nvPr>
        </p:nvSpPr>
        <p:spPr>
          <a:xfrm>
            <a:off x="234782" y="1106683"/>
            <a:ext cx="5181599" cy="5059363"/>
          </a:xfrm>
        </p:spPr>
        <p:txBody>
          <a:bodyPr/>
          <a:lstStyle/>
          <a:p>
            <a:r>
              <a:rPr lang="en-US" altLang="en-US" sz="2800" b="1" dirty="0">
                <a:solidFill>
                  <a:srgbClr val="FFFF00"/>
                </a:solidFill>
              </a:rPr>
              <a:t>She gets captured and turned over to the English in 1430</a:t>
            </a:r>
          </a:p>
          <a:p>
            <a:r>
              <a:rPr lang="en-US" altLang="en-US" sz="2800" b="1" dirty="0">
                <a:solidFill>
                  <a:srgbClr val="FFFF00"/>
                </a:solidFill>
              </a:rPr>
              <a:t>English give her to “church authorities” to stand trial</a:t>
            </a:r>
          </a:p>
          <a:p>
            <a:r>
              <a:rPr lang="en-US" altLang="en-US" sz="2800" b="1" dirty="0">
                <a:solidFill>
                  <a:srgbClr val="FFB3FF"/>
                </a:solidFill>
              </a:rPr>
              <a:t>They condemn her as a witch</a:t>
            </a:r>
          </a:p>
          <a:p>
            <a:r>
              <a:rPr lang="en-US" altLang="en-US" sz="2800" b="1" dirty="0">
                <a:solidFill>
                  <a:srgbClr val="FFB3FF"/>
                </a:solidFill>
              </a:rPr>
              <a:t>Burned at the stake in 1431…</a:t>
            </a:r>
          </a:p>
          <a:p>
            <a:r>
              <a:rPr lang="en-US" altLang="en-US" sz="2800" b="1" dirty="0">
                <a:solidFill>
                  <a:srgbClr val="8DF7A1"/>
                </a:solidFill>
              </a:rPr>
              <a:t>… &amp; French do nothing to stop it</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1" y="152400"/>
            <a:ext cx="2665820" cy="3389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996659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arn(inVertical)">
                                      <p:cBhvr>
                                        <p:cTn id="7" dur="500"/>
                                        <p:tgtEl>
                                          <p:spTgt spid="2765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7651">
                                            <p:txEl>
                                              <p:pRg st="1" end="1"/>
                                            </p:txEl>
                                          </p:spTgt>
                                        </p:tgtEl>
                                        <p:attrNameLst>
                                          <p:attrName>style.visibility</p:attrName>
                                        </p:attrNameLst>
                                      </p:cBhvr>
                                      <p:to>
                                        <p:strVal val="visible"/>
                                      </p:to>
                                    </p:set>
                                    <p:animEffect transition="in" filter="barn(inVertical)">
                                      <p:cBhvr>
                                        <p:cTn id="10" dur="500"/>
                                        <p:tgtEl>
                                          <p:spTgt spid="276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animEffect transition="in" filter="barn(inVertical)">
                                      <p:cBhvr>
                                        <p:cTn id="15" dur="500"/>
                                        <p:tgtEl>
                                          <p:spTgt spid="27651">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7651">
                                            <p:txEl>
                                              <p:pRg st="3" end="3"/>
                                            </p:txEl>
                                          </p:spTgt>
                                        </p:tgtEl>
                                        <p:attrNameLst>
                                          <p:attrName>style.visibility</p:attrName>
                                        </p:attrNameLst>
                                      </p:cBhvr>
                                      <p:to>
                                        <p:strVal val="visible"/>
                                      </p:to>
                                    </p:set>
                                    <p:animEffect transition="in" filter="barn(inVertical)">
                                      <p:cBhvr>
                                        <p:cTn id="18" dur="500"/>
                                        <p:tgtEl>
                                          <p:spTgt spid="276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animEffect transition="in" filter="barn(inVertical)">
                                      <p:cBhvr>
                                        <p:cTn id="23" dur="5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b="1" dirty="0" smtClean="0">
                <a:solidFill>
                  <a:schemeClr val="bg1"/>
                </a:solidFill>
              </a:rPr>
              <a:t>Impact of Hundred Years War</a:t>
            </a:r>
          </a:p>
        </p:txBody>
      </p:sp>
      <p:sp>
        <p:nvSpPr>
          <p:cNvPr id="28675" name="Rectangle 3"/>
          <p:cNvSpPr>
            <a:spLocks noGrp="1" noChangeArrowheads="1"/>
          </p:cNvSpPr>
          <p:nvPr>
            <p:ph type="body" idx="1"/>
          </p:nvPr>
        </p:nvSpPr>
        <p:spPr>
          <a:xfrm>
            <a:off x="457200" y="1295400"/>
            <a:ext cx="8229600" cy="5029200"/>
          </a:xfrm>
        </p:spPr>
        <p:txBody>
          <a:bodyPr/>
          <a:lstStyle/>
          <a:p>
            <a:r>
              <a:rPr lang="en-US" altLang="en-US" b="1" dirty="0" smtClean="0">
                <a:solidFill>
                  <a:srgbClr val="FFFF00"/>
                </a:solidFill>
              </a:rPr>
              <a:t>Nationalism in England and France</a:t>
            </a:r>
          </a:p>
          <a:p>
            <a:r>
              <a:rPr lang="en-US" altLang="en-US" b="1" dirty="0" smtClean="0">
                <a:solidFill>
                  <a:srgbClr val="FFB3FF"/>
                </a:solidFill>
              </a:rPr>
              <a:t>French monarchy becomes stronger and stronger</a:t>
            </a:r>
          </a:p>
          <a:p>
            <a:pPr lvl="1"/>
            <a:r>
              <a:rPr lang="en-US" altLang="en-US" b="1" dirty="0" smtClean="0">
                <a:solidFill>
                  <a:srgbClr val="FFB3FF"/>
                </a:solidFill>
              </a:rPr>
              <a:t>No longer a feudal lord, but a national leader</a:t>
            </a:r>
          </a:p>
          <a:p>
            <a:r>
              <a:rPr lang="en-US" altLang="en-US" b="1" dirty="0" smtClean="0">
                <a:solidFill>
                  <a:srgbClr val="8DF7A1"/>
                </a:solidFill>
              </a:rPr>
              <a:t>Plunges England into civil war: War of the Roses over which royal family would rule</a:t>
            </a:r>
          </a:p>
          <a:p>
            <a:r>
              <a:rPr lang="en-US" altLang="en-US" sz="4000" b="1" dirty="0">
                <a:solidFill>
                  <a:srgbClr val="FFA74F"/>
                </a:solidFill>
                <a:effectLst>
                  <a:outerShdw blurRad="38100" dist="38100" dir="2700000" algn="tl">
                    <a:srgbClr val="000000">
                      <a:alpha val="43137"/>
                    </a:srgbClr>
                  </a:outerShdw>
                </a:effectLst>
              </a:rPr>
              <a:t>End of the middle ages</a:t>
            </a:r>
          </a:p>
        </p:txBody>
      </p:sp>
    </p:spTree>
    <p:extLst>
      <p:ext uri="{BB962C8B-B14F-4D97-AF65-F5344CB8AC3E}">
        <p14:creationId xmlns:p14="http://schemas.microsoft.com/office/powerpoint/2010/main" val="1578632206"/>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arn(inVertical)">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barn(inVertical)">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barn(inVertical)">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barn(inVertical)">
                                      <p:cBhvr>
                                        <p:cTn id="22" dur="500"/>
                                        <p:tgtEl>
                                          <p:spTgt spid="28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barn(inVertical)">
                                      <p:cBhvr>
                                        <p:cTn id="27"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7" y="114300"/>
            <a:ext cx="4857751"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5654977"/>
      </p:ext>
    </p:extLst>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99" y="228601"/>
            <a:ext cx="8120503" cy="6366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6740978"/>
      </p:ext>
    </p:extLst>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016" y="609603"/>
            <a:ext cx="8551971" cy="563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5868027"/>
      </p:ext>
    </p:extLst>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 Middle Ages                     Renaissance</a:t>
            </a:r>
            <a:endParaRPr lang="en-US" dirty="0"/>
          </a:p>
        </p:txBody>
      </p:sp>
      <p:sp>
        <p:nvSpPr>
          <p:cNvPr id="3" name="Content Placeholder 2"/>
          <p:cNvSpPr>
            <a:spLocks noGrp="1"/>
          </p:cNvSpPr>
          <p:nvPr>
            <p:ph idx="1"/>
          </p:nvPr>
        </p:nvSpPr>
        <p:spPr>
          <a:xfrm>
            <a:off x="228600" y="914400"/>
            <a:ext cx="8915400" cy="5943600"/>
          </a:xfrm>
        </p:spPr>
        <p:txBody>
          <a:bodyPr>
            <a:normAutofit/>
          </a:bodyPr>
          <a:lstStyle/>
          <a:p>
            <a:pPr marL="109728" indent="0">
              <a:buNone/>
            </a:pPr>
            <a:r>
              <a:rPr lang="en-US" sz="3200" b="1" dirty="0" smtClean="0">
                <a:latin typeface="Calibri" panose="020F0502020204030204" pitchFamily="34" charset="0"/>
              </a:rPr>
              <a:t>Discuss </a:t>
            </a:r>
            <a:r>
              <a:rPr lang="en-US" sz="2400" b="1" dirty="0" smtClean="0">
                <a:latin typeface="Calibri" panose="020F0502020204030204" pitchFamily="34" charset="0"/>
              </a:rPr>
              <a:t>(&amp; take notes on your discussion) </a:t>
            </a:r>
            <a:r>
              <a:rPr lang="en-US" sz="3200" b="1" dirty="0" smtClean="0">
                <a:latin typeface="Calibri" panose="020F0502020204030204" pitchFamily="34" charset="0"/>
              </a:rPr>
              <a:t>in your table groups how/why you think the Middle Ages end &amp; the Renaissance begins, consider the following things…</a:t>
            </a:r>
          </a:p>
          <a:p>
            <a:pPr lvl="1"/>
            <a:r>
              <a:rPr lang="en-US" sz="3200" b="1" dirty="0" smtClean="0">
                <a:solidFill>
                  <a:srgbClr val="FF0000"/>
                </a:solidFill>
                <a:latin typeface="Calibri" panose="020F0502020204030204" pitchFamily="34" charset="0"/>
              </a:rPr>
              <a:t>100 Years War</a:t>
            </a:r>
          </a:p>
          <a:p>
            <a:pPr lvl="1"/>
            <a:r>
              <a:rPr lang="en-US" sz="3200" b="1" dirty="0" smtClean="0">
                <a:solidFill>
                  <a:srgbClr val="FF0000"/>
                </a:solidFill>
                <a:latin typeface="Calibri" panose="020F0502020204030204" pitchFamily="34" charset="0"/>
              </a:rPr>
              <a:t>Role of the </a:t>
            </a:r>
            <a:r>
              <a:rPr lang="en-US" sz="3200" b="1" dirty="0" smtClean="0">
                <a:solidFill>
                  <a:srgbClr val="FF0000"/>
                </a:solidFill>
                <a:latin typeface="Calibri" panose="020F0502020204030204" pitchFamily="34" charset="0"/>
              </a:rPr>
              <a:t>church-power, fighting with kings </a:t>
            </a:r>
            <a:r>
              <a:rPr lang="en-US" sz="2000" b="1" dirty="0" smtClean="0">
                <a:solidFill>
                  <a:srgbClr val="FF0000"/>
                </a:solidFill>
                <a:latin typeface="Calibri" panose="020F0502020204030204" pitchFamily="34" charset="0"/>
              </a:rPr>
              <a:t>(including Avignon–“</a:t>
            </a:r>
            <a:r>
              <a:rPr lang="en-US" sz="2000" b="1" dirty="0">
                <a:solidFill>
                  <a:srgbClr val="FF0000"/>
                </a:solidFill>
                <a:latin typeface="Calibri" panose="020F0502020204030204" pitchFamily="34" charset="0"/>
              </a:rPr>
              <a:t>Great” </a:t>
            </a:r>
            <a:r>
              <a:rPr lang="en-US" sz="2000" b="1" dirty="0" smtClean="0">
                <a:solidFill>
                  <a:srgbClr val="FF0000"/>
                </a:solidFill>
                <a:latin typeface="Calibri" panose="020F0502020204030204" pitchFamily="34" charset="0"/>
              </a:rPr>
              <a:t>Schism eventually, but will get to that part next week)</a:t>
            </a:r>
            <a:endParaRPr lang="en-US" sz="2000" b="1" dirty="0" smtClean="0">
              <a:solidFill>
                <a:srgbClr val="FF0000"/>
              </a:solidFill>
              <a:latin typeface="Calibri" panose="020F0502020204030204" pitchFamily="34" charset="0"/>
            </a:endParaRPr>
          </a:p>
          <a:p>
            <a:pPr lvl="1"/>
            <a:r>
              <a:rPr lang="en-US" sz="3200" b="1" dirty="0" smtClean="0">
                <a:solidFill>
                  <a:srgbClr val="FF0000"/>
                </a:solidFill>
                <a:latin typeface="Calibri" panose="020F0502020204030204" pitchFamily="34" charset="0"/>
              </a:rPr>
              <a:t>The Black Death</a:t>
            </a:r>
          </a:p>
          <a:p>
            <a:r>
              <a:rPr lang="en-US" sz="3200" b="1" dirty="0" smtClean="0">
                <a:solidFill>
                  <a:srgbClr val="002060"/>
                </a:solidFill>
                <a:latin typeface="Calibri" panose="020F0502020204030204" pitchFamily="34" charset="0"/>
              </a:rPr>
              <a:t>Write an INDIVIDUAL </a:t>
            </a:r>
            <a:r>
              <a:rPr lang="en-US" sz="3200" b="1" dirty="0" err="1" smtClean="0">
                <a:solidFill>
                  <a:srgbClr val="002060"/>
                </a:solidFill>
                <a:latin typeface="Calibri" panose="020F0502020204030204" pitchFamily="34" charset="0"/>
              </a:rPr>
              <a:t>thesis’ish</a:t>
            </a:r>
            <a:r>
              <a:rPr lang="en-US" sz="3200" b="1" dirty="0" smtClean="0">
                <a:solidFill>
                  <a:srgbClr val="002060"/>
                </a:solidFill>
                <a:latin typeface="Calibri" panose="020F0502020204030204" pitchFamily="34" charset="0"/>
              </a:rPr>
              <a:t> statement based on your table discussion in your notes</a:t>
            </a:r>
          </a:p>
          <a:p>
            <a:pPr lvl="1"/>
            <a:endParaRPr lang="en-US" sz="3600" dirty="0" smtClean="0">
              <a:latin typeface="Calibri" panose="020F0502020204030204" pitchFamily="34" charset="0"/>
            </a:endParaRPr>
          </a:p>
          <a:p>
            <a:pPr lvl="1"/>
            <a:endParaRPr lang="en-US" sz="3600" dirty="0">
              <a:latin typeface="Calibri" panose="020F0502020204030204" pitchFamily="34" charset="0"/>
            </a:endParaRPr>
          </a:p>
        </p:txBody>
      </p:sp>
      <p:sp>
        <p:nvSpPr>
          <p:cNvPr id="4" name="Right Arrow 3"/>
          <p:cNvSpPr/>
          <p:nvPr/>
        </p:nvSpPr>
        <p:spPr>
          <a:xfrm>
            <a:off x="3600450" y="361950"/>
            <a:ext cx="2171700" cy="419100"/>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582393828"/>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70181565"/>
      </p:ext>
    </p:extLst>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 y="-76200"/>
            <a:ext cx="8839200" cy="1143000"/>
          </a:xfrm>
        </p:spPr>
        <p:txBody>
          <a:bodyPr/>
          <a:lstStyle/>
          <a:p>
            <a:r>
              <a:rPr lang="en-US" altLang="en-US" b="1" dirty="0" smtClean="0">
                <a:solidFill>
                  <a:schemeClr val="bg1"/>
                </a:solidFill>
              </a:rPr>
              <a:t>Hundred years war background</a:t>
            </a:r>
          </a:p>
        </p:txBody>
      </p:sp>
      <p:sp>
        <p:nvSpPr>
          <p:cNvPr id="7171" name="Rectangle 3"/>
          <p:cNvSpPr>
            <a:spLocks noGrp="1" noChangeArrowheads="1"/>
          </p:cNvSpPr>
          <p:nvPr>
            <p:ph idx="1"/>
          </p:nvPr>
        </p:nvSpPr>
        <p:spPr>
          <a:xfrm>
            <a:off x="76200" y="1066800"/>
            <a:ext cx="8839200" cy="5562600"/>
          </a:xfrm>
        </p:spPr>
        <p:txBody>
          <a:bodyPr>
            <a:normAutofit fontScale="92500" lnSpcReduction="10000"/>
          </a:bodyPr>
          <a:lstStyle/>
          <a:p>
            <a:pPr>
              <a:lnSpc>
                <a:spcPct val="90000"/>
              </a:lnSpc>
              <a:defRPr/>
            </a:pPr>
            <a:r>
              <a:rPr lang="en-US" b="1" dirty="0" smtClean="0">
                <a:solidFill>
                  <a:srgbClr val="FFFF00"/>
                </a:solidFill>
              </a:rPr>
              <a:t>Like many medieval problems it begins with Henry II and Eleanor of Aquitaine…</a:t>
            </a:r>
          </a:p>
          <a:p>
            <a:pPr>
              <a:lnSpc>
                <a:spcPct val="90000"/>
              </a:lnSpc>
              <a:defRPr/>
            </a:pPr>
            <a:r>
              <a:rPr lang="en-US" b="1" dirty="0" smtClean="0">
                <a:solidFill>
                  <a:srgbClr val="FFFF00"/>
                </a:solidFill>
              </a:rPr>
              <a:t>Normans and </a:t>
            </a:r>
            <a:r>
              <a:rPr lang="en-US" b="1" dirty="0" err="1" smtClean="0">
                <a:solidFill>
                  <a:srgbClr val="FFFF00"/>
                </a:solidFill>
              </a:rPr>
              <a:t>Anjous</a:t>
            </a:r>
            <a:r>
              <a:rPr lang="en-US" b="1" dirty="0" smtClean="0">
                <a:solidFill>
                  <a:srgbClr val="FFFF00"/>
                </a:solidFill>
              </a:rPr>
              <a:t> (devil spawn) marry, creating Plantagenets and a whole lot of inbreeding</a:t>
            </a:r>
          </a:p>
          <a:p>
            <a:pPr>
              <a:lnSpc>
                <a:spcPct val="90000"/>
              </a:lnSpc>
              <a:defRPr/>
            </a:pPr>
            <a:r>
              <a:rPr lang="en-US" b="1" dirty="0" smtClean="0">
                <a:solidFill>
                  <a:srgbClr val="FFB3FF"/>
                </a:solidFill>
              </a:rPr>
              <a:t>By the end, Philip </a:t>
            </a:r>
            <a:r>
              <a:rPr lang="en-US" b="1" dirty="0">
                <a:solidFill>
                  <a:srgbClr val="FFB3FF"/>
                </a:solidFill>
              </a:rPr>
              <a:t>IV (France) was actually the grandfather of Edward III (England)</a:t>
            </a:r>
          </a:p>
          <a:p>
            <a:pPr>
              <a:lnSpc>
                <a:spcPct val="90000"/>
              </a:lnSpc>
              <a:defRPr/>
            </a:pPr>
            <a:r>
              <a:rPr lang="en-US" b="1" dirty="0">
                <a:solidFill>
                  <a:srgbClr val="FFB3FF"/>
                </a:solidFill>
              </a:rPr>
              <a:t>Philip dies, no </a:t>
            </a:r>
            <a:r>
              <a:rPr lang="en-US" b="1" dirty="0" smtClean="0">
                <a:solidFill>
                  <a:srgbClr val="FFB3FF"/>
                </a:solidFill>
              </a:rPr>
              <a:t>heir</a:t>
            </a:r>
          </a:p>
          <a:p>
            <a:pPr>
              <a:lnSpc>
                <a:spcPct val="90000"/>
              </a:lnSpc>
              <a:defRPr/>
            </a:pPr>
            <a:r>
              <a:rPr lang="en-US" b="1" dirty="0">
                <a:solidFill>
                  <a:srgbClr val="8DF7A1"/>
                </a:solidFill>
              </a:rPr>
              <a:t>Edward claims French throne, launches war to get it in 1337</a:t>
            </a:r>
          </a:p>
          <a:p>
            <a:pPr>
              <a:lnSpc>
                <a:spcPct val="90000"/>
              </a:lnSpc>
              <a:defRPr/>
            </a:pPr>
            <a:r>
              <a:rPr lang="en-US" b="1" dirty="0">
                <a:solidFill>
                  <a:srgbClr val="8DF7A1"/>
                </a:solidFill>
              </a:rPr>
              <a:t>War lasted over 100 years –</a:t>
            </a:r>
            <a:r>
              <a:rPr lang="en-US" b="1" dirty="0" smtClean="0">
                <a:solidFill>
                  <a:srgbClr val="8DF7A1"/>
                </a:solidFill>
              </a:rPr>
              <a:t> 1337 until 1453 (Ed III and several other English and French kings were dead by then)</a:t>
            </a:r>
            <a:endParaRPr lang="en-US" b="1" dirty="0">
              <a:solidFill>
                <a:srgbClr val="8DF7A1"/>
              </a:solidFill>
            </a:endParaRPr>
          </a:p>
        </p:txBody>
      </p:sp>
    </p:spTree>
    <p:extLst>
      <p:ext uri="{BB962C8B-B14F-4D97-AF65-F5344CB8AC3E}">
        <p14:creationId xmlns:p14="http://schemas.microsoft.com/office/powerpoint/2010/main" val="206819704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arn(inVertical)">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arn(inVertical)">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arn(inVertical)">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barn(inVertical)">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barn(inVertical)">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barn(inVertical)">
                                      <p:cBhvr>
                                        <p:cTn id="32"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US" altLang="en-US" smtClean="0"/>
          </a:p>
        </p:txBody>
      </p:sp>
      <p:pic>
        <p:nvPicPr>
          <p:cNvPr id="2150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0"/>
            <a:ext cx="8229600" cy="6858000"/>
          </a:xfrm>
        </p:spPr>
      </p:pic>
    </p:spTree>
    <p:extLst>
      <p:ext uri="{BB962C8B-B14F-4D97-AF65-F5344CB8AC3E}">
        <p14:creationId xmlns:p14="http://schemas.microsoft.com/office/powerpoint/2010/main" val="1211537227"/>
      </p:ext>
    </p:extLst>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 y="-152400"/>
            <a:ext cx="5874631" cy="784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943600" y="762001"/>
            <a:ext cx="3200400" cy="4801314"/>
          </a:xfrm>
          <a:prstGeom prst="rect">
            <a:avLst/>
          </a:prstGeom>
          <a:noFill/>
        </p:spPr>
        <p:txBody>
          <a:bodyPr wrap="square" rtlCol="0">
            <a:spAutoFit/>
          </a:bodyPr>
          <a:lstStyle/>
          <a:p>
            <a:pPr fontAlgn="base">
              <a:spcBef>
                <a:spcPct val="0"/>
              </a:spcBef>
              <a:spcAft>
                <a:spcPct val="0"/>
              </a:spcAft>
            </a:pPr>
            <a:r>
              <a:rPr lang="en-US" sz="3200" b="1" dirty="0">
                <a:solidFill>
                  <a:srgbClr val="8DF7A1"/>
                </a:solidFill>
                <a:ea typeface="ＭＳ Ｐゴシック" charset="-128"/>
              </a:rPr>
              <a:t>Green</a:t>
            </a:r>
            <a:r>
              <a:rPr lang="en-US" sz="3200" dirty="0">
                <a:solidFill>
                  <a:srgbClr val="FFFFFF"/>
                </a:solidFill>
                <a:ea typeface="ＭＳ Ｐゴシック" charset="-128"/>
              </a:rPr>
              <a:t> shows land held by </a:t>
            </a:r>
            <a:r>
              <a:rPr lang="en-US" sz="3200" b="1" dirty="0">
                <a:solidFill>
                  <a:srgbClr val="8DF7A1"/>
                </a:solidFill>
                <a:ea typeface="ＭＳ Ｐゴシック" charset="-128"/>
              </a:rPr>
              <a:t>French</a:t>
            </a:r>
            <a:r>
              <a:rPr lang="en-US" sz="3200" dirty="0">
                <a:solidFill>
                  <a:srgbClr val="FFFFFF"/>
                </a:solidFill>
                <a:ea typeface="ＭＳ Ｐゴシック" charset="-128"/>
              </a:rPr>
              <a:t> in each phase</a:t>
            </a:r>
          </a:p>
          <a:p>
            <a:pPr fontAlgn="base">
              <a:spcBef>
                <a:spcPct val="0"/>
              </a:spcBef>
              <a:spcAft>
                <a:spcPct val="0"/>
              </a:spcAft>
            </a:pPr>
            <a:endParaRPr lang="en-US" dirty="0">
              <a:solidFill>
                <a:srgbClr val="FFFFFF"/>
              </a:solidFill>
              <a:ea typeface="ＭＳ Ｐゴシック" charset="-128"/>
            </a:endParaRPr>
          </a:p>
          <a:p>
            <a:pPr fontAlgn="base">
              <a:spcBef>
                <a:spcPct val="0"/>
              </a:spcBef>
              <a:spcAft>
                <a:spcPct val="0"/>
              </a:spcAft>
            </a:pPr>
            <a:r>
              <a:rPr lang="en-US" sz="3200" u="sng" dirty="0">
                <a:solidFill>
                  <a:srgbClr val="FFFFFF"/>
                </a:solidFill>
                <a:ea typeface="ＭＳ Ｐゴシック" charset="-128"/>
              </a:rPr>
              <a:t>Years shown:</a:t>
            </a:r>
          </a:p>
          <a:p>
            <a:pPr fontAlgn="base">
              <a:spcBef>
                <a:spcPct val="0"/>
              </a:spcBef>
              <a:spcAft>
                <a:spcPct val="0"/>
              </a:spcAft>
            </a:pPr>
            <a:r>
              <a:rPr lang="en-US" sz="3200" dirty="0">
                <a:solidFill>
                  <a:srgbClr val="FFFFFF"/>
                </a:solidFill>
                <a:ea typeface="ＭＳ Ｐゴシック" charset="-128"/>
              </a:rPr>
              <a:t>TL: 1337</a:t>
            </a:r>
          </a:p>
          <a:p>
            <a:pPr fontAlgn="base">
              <a:spcBef>
                <a:spcPct val="0"/>
              </a:spcBef>
              <a:spcAft>
                <a:spcPct val="0"/>
              </a:spcAft>
            </a:pPr>
            <a:r>
              <a:rPr lang="en-US" sz="3200" dirty="0">
                <a:solidFill>
                  <a:srgbClr val="FFFFFF"/>
                </a:solidFill>
                <a:ea typeface="ＭＳ Ｐゴシック" charset="-128"/>
              </a:rPr>
              <a:t>TR: 1360</a:t>
            </a:r>
          </a:p>
          <a:p>
            <a:pPr fontAlgn="base">
              <a:spcBef>
                <a:spcPct val="0"/>
              </a:spcBef>
              <a:spcAft>
                <a:spcPct val="0"/>
              </a:spcAft>
            </a:pPr>
            <a:r>
              <a:rPr lang="en-US" sz="3200" dirty="0">
                <a:solidFill>
                  <a:srgbClr val="FFFFFF"/>
                </a:solidFill>
                <a:ea typeface="ＭＳ Ｐゴシック" charset="-128"/>
              </a:rPr>
              <a:t>BL: 1429</a:t>
            </a:r>
          </a:p>
          <a:p>
            <a:pPr fontAlgn="base">
              <a:spcBef>
                <a:spcPct val="0"/>
              </a:spcBef>
              <a:spcAft>
                <a:spcPct val="0"/>
              </a:spcAft>
            </a:pPr>
            <a:r>
              <a:rPr lang="en-US" sz="3200" dirty="0">
                <a:solidFill>
                  <a:srgbClr val="FFFFFF"/>
                </a:solidFill>
                <a:ea typeface="ＭＳ Ｐゴシック" charset="-128"/>
              </a:rPr>
              <a:t>BR: 1453</a:t>
            </a:r>
          </a:p>
        </p:txBody>
      </p:sp>
    </p:spTree>
    <p:extLst>
      <p:ext uri="{BB962C8B-B14F-4D97-AF65-F5344CB8AC3E}">
        <p14:creationId xmlns:p14="http://schemas.microsoft.com/office/powerpoint/2010/main" val="1491519952"/>
      </p:ext>
    </p:extLst>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990600"/>
          </a:xfrm>
        </p:spPr>
        <p:txBody>
          <a:bodyPr/>
          <a:lstStyle/>
          <a:p>
            <a:r>
              <a:rPr lang="en-US" altLang="en-US" b="1" dirty="0" smtClean="0">
                <a:solidFill>
                  <a:schemeClr val="bg1"/>
                </a:solidFill>
              </a:rPr>
              <a:t>Hundred Years War</a:t>
            </a:r>
          </a:p>
        </p:txBody>
      </p:sp>
      <p:sp>
        <p:nvSpPr>
          <p:cNvPr id="22531" name="Rectangle 3"/>
          <p:cNvSpPr>
            <a:spLocks noGrp="1" noChangeArrowheads="1"/>
          </p:cNvSpPr>
          <p:nvPr>
            <p:ph idx="1"/>
          </p:nvPr>
        </p:nvSpPr>
        <p:spPr>
          <a:xfrm>
            <a:off x="321276" y="990600"/>
            <a:ext cx="8493210" cy="4724400"/>
          </a:xfrm>
        </p:spPr>
        <p:txBody>
          <a:bodyPr/>
          <a:lstStyle/>
          <a:p>
            <a:r>
              <a:rPr lang="en-US" altLang="en-US" b="1" dirty="0">
                <a:solidFill>
                  <a:srgbClr val="FFFF00"/>
                </a:solidFill>
              </a:rPr>
              <a:t>Key changes in warfare</a:t>
            </a:r>
          </a:p>
          <a:p>
            <a:r>
              <a:rPr lang="en-US" altLang="en-US" b="1" dirty="0">
                <a:solidFill>
                  <a:srgbClr val="FFFF00"/>
                </a:solidFill>
              </a:rPr>
              <a:t>Chivalry practiced</a:t>
            </a:r>
            <a:r>
              <a:rPr lang="en-US" altLang="en-US" b="1" dirty="0">
                <a:solidFill>
                  <a:srgbClr val="FFFF00"/>
                </a:solidFill>
                <a:sym typeface="Wingdings" charset="2"/>
              </a:rPr>
              <a:t>, supposedly</a:t>
            </a:r>
            <a:endParaRPr lang="en-US" altLang="en-US" b="1" dirty="0">
              <a:solidFill>
                <a:srgbClr val="FFFF00"/>
              </a:solidFill>
            </a:endParaRPr>
          </a:p>
          <a:p>
            <a:r>
              <a:rPr lang="en-US" altLang="en-US" b="1" dirty="0">
                <a:solidFill>
                  <a:srgbClr val="FFFF00"/>
                </a:solidFill>
              </a:rPr>
              <a:t>Crossbow and Longbow introduced by English</a:t>
            </a:r>
          </a:p>
          <a:p>
            <a:r>
              <a:rPr lang="en-US" altLang="en-US" b="1" dirty="0">
                <a:solidFill>
                  <a:srgbClr val="FFFF00"/>
                </a:solidFill>
              </a:rPr>
              <a:t>Arrows from longbows were strong enough to pierce armor</a:t>
            </a:r>
          </a:p>
          <a:p>
            <a:r>
              <a:rPr lang="en-US" altLang="en-US" b="1" dirty="0">
                <a:solidFill>
                  <a:srgbClr val="FFFF00"/>
                </a:solidFill>
              </a:rPr>
              <a:t>Led to serious beat downs by the </a:t>
            </a:r>
            <a:r>
              <a:rPr lang="en-US" altLang="en-US" b="1" dirty="0" smtClean="0">
                <a:solidFill>
                  <a:srgbClr val="FFFF00"/>
                </a:solidFill>
              </a:rPr>
              <a:t>English</a:t>
            </a:r>
            <a:endParaRPr lang="en-US" altLang="en-US" b="1" dirty="0">
              <a:solidFill>
                <a:srgbClr val="FFFF00"/>
              </a:solidFill>
            </a:endParaRPr>
          </a:p>
        </p:txBody>
      </p:sp>
    </p:spTree>
    <p:extLst>
      <p:ext uri="{BB962C8B-B14F-4D97-AF65-F5344CB8AC3E}">
        <p14:creationId xmlns:p14="http://schemas.microsoft.com/office/powerpoint/2010/main" val="381115854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arn(inVertical)">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barn(inVertical)">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barn(inVertical)">
                                      <p:cBhvr>
                                        <p:cTn id="17" dur="5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barn(inVertical)">
                                      <p:cBhvr>
                                        <p:cTn id="22" dur="500"/>
                                        <p:tgtEl>
                                          <p:spTgt spid="22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barn(inVertical)">
                                      <p:cBhvr>
                                        <p:cTn id="27" dur="5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990600"/>
          </a:xfrm>
        </p:spPr>
        <p:txBody>
          <a:bodyPr/>
          <a:lstStyle/>
          <a:p>
            <a:r>
              <a:rPr lang="en-US" altLang="en-US" b="1" dirty="0" smtClean="0">
                <a:solidFill>
                  <a:schemeClr val="bg1"/>
                </a:solidFill>
              </a:rPr>
              <a:t>Hundred Years War</a:t>
            </a:r>
          </a:p>
        </p:txBody>
      </p:sp>
      <p:sp>
        <p:nvSpPr>
          <p:cNvPr id="22531" name="Rectangle 3"/>
          <p:cNvSpPr>
            <a:spLocks noGrp="1" noChangeArrowheads="1"/>
          </p:cNvSpPr>
          <p:nvPr>
            <p:ph idx="1"/>
          </p:nvPr>
        </p:nvSpPr>
        <p:spPr>
          <a:xfrm>
            <a:off x="76200" y="897924"/>
            <a:ext cx="8915400" cy="5642918"/>
          </a:xfrm>
        </p:spPr>
        <p:txBody>
          <a:bodyPr/>
          <a:lstStyle/>
          <a:p>
            <a:r>
              <a:rPr lang="en-US" altLang="en-US" sz="2800" b="1" dirty="0" smtClean="0">
                <a:solidFill>
                  <a:srgbClr val="FFB3FF"/>
                </a:solidFill>
              </a:rPr>
              <a:t>Most </a:t>
            </a:r>
            <a:r>
              <a:rPr lang="en-US" altLang="en-US" sz="2800" b="1" dirty="0">
                <a:solidFill>
                  <a:srgbClr val="FFB3FF"/>
                </a:solidFill>
              </a:rPr>
              <a:t>of English side of war fought and won under Henry V (1386-1422)</a:t>
            </a:r>
          </a:p>
          <a:p>
            <a:pPr lvl="1"/>
            <a:r>
              <a:rPr lang="en-US" altLang="en-US" sz="2400" b="1" dirty="0">
                <a:solidFill>
                  <a:srgbClr val="FFB3FF"/>
                </a:solidFill>
              </a:rPr>
              <a:t>Usually considered model late middle ages king—got on with nobles, church also chivalrous and educated</a:t>
            </a:r>
          </a:p>
          <a:p>
            <a:pPr lvl="1"/>
            <a:r>
              <a:rPr lang="en-US" altLang="en-US" sz="2400" b="1" dirty="0">
                <a:solidFill>
                  <a:srgbClr val="FFB3FF"/>
                </a:solidFill>
              </a:rPr>
              <a:t>Reckless youth then came of age, cleaned up England made it powerful</a:t>
            </a:r>
          </a:p>
          <a:p>
            <a:pPr lvl="1"/>
            <a:r>
              <a:rPr lang="en-US" altLang="en-US" sz="2400" b="1" dirty="0">
                <a:solidFill>
                  <a:srgbClr val="FFB3FF"/>
                </a:solidFill>
              </a:rPr>
              <a:t>Amazing general</a:t>
            </a:r>
          </a:p>
          <a:p>
            <a:pPr lvl="1"/>
            <a:r>
              <a:rPr lang="en-US" altLang="en-US" sz="2400" b="1" dirty="0">
                <a:solidFill>
                  <a:srgbClr val="FFB3FF"/>
                </a:solidFill>
              </a:rPr>
              <a:t>Died early (infection from battle)</a:t>
            </a:r>
          </a:p>
          <a:p>
            <a:r>
              <a:rPr lang="en-US" altLang="en-US" sz="2800" b="1" dirty="0">
                <a:solidFill>
                  <a:srgbClr val="FFB3FF"/>
                </a:solidFill>
              </a:rPr>
              <a:t>English slaughtered the French at Crecy, Poitiers, and Agincourt…</a:t>
            </a:r>
          </a:p>
          <a:p>
            <a:pPr>
              <a:buFontTx/>
              <a:buNone/>
            </a:pPr>
            <a:endParaRPr lang="en-US" altLang="en-US" sz="2400" dirty="0">
              <a:solidFill>
                <a:schemeClr val="bg1"/>
              </a:solidFill>
            </a:endParaRPr>
          </a:p>
        </p:txBody>
      </p:sp>
    </p:spTree>
    <p:extLst>
      <p:ext uri="{BB962C8B-B14F-4D97-AF65-F5344CB8AC3E}">
        <p14:creationId xmlns:p14="http://schemas.microsoft.com/office/powerpoint/2010/main" val="132143445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arn(inVertical)">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barn(inVertical)">
                                      <p:cBhvr>
                                        <p:cTn id="12" dur="500"/>
                                        <p:tgtEl>
                                          <p:spTgt spid="22531">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Effect transition="in" filter="barn(inVertical)">
                                      <p:cBhvr>
                                        <p:cTn id="15" dur="500"/>
                                        <p:tgtEl>
                                          <p:spTgt spid="22531">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2531">
                                            <p:txEl>
                                              <p:pRg st="3" end="3"/>
                                            </p:txEl>
                                          </p:spTgt>
                                        </p:tgtEl>
                                        <p:attrNameLst>
                                          <p:attrName>style.visibility</p:attrName>
                                        </p:attrNameLst>
                                      </p:cBhvr>
                                      <p:to>
                                        <p:strVal val="visible"/>
                                      </p:to>
                                    </p:set>
                                    <p:animEffect transition="in" filter="barn(inVertical)">
                                      <p:cBhvr>
                                        <p:cTn id="18" dur="500"/>
                                        <p:tgtEl>
                                          <p:spTgt spid="22531">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2531">
                                            <p:txEl>
                                              <p:pRg st="4" end="4"/>
                                            </p:txEl>
                                          </p:spTgt>
                                        </p:tgtEl>
                                        <p:attrNameLst>
                                          <p:attrName>style.visibility</p:attrName>
                                        </p:attrNameLst>
                                      </p:cBhvr>
                                      <p:to>
                                        <p:strVal val="visible"/>
                                      </p:to>
                                    </p:set>
                                    <p:animEffect transition="in" filter="barn(inVertical)">
                                      <p:cBhvr>
                                        <p:cTn id="21" dur="500"/>
                                        <p:tgtEl>
                                          <p:spTgt spid="2253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2531">
                                            <p:txEl>
                                              <p:pRg st="5" end="5"/>
                                            </p:txEl>
                                          </p:spTgt>
                                        </p:tgtEl>
                                        <p:attrNameLst>
                                          <p:attrName>style.visibility</p:attrName>
                                        </p:attrNameLst>
                                      </p:cBhvr>
                                      <p:to>
                                        <p:strVal val="visible"/>
                                      </p:to>
                                    </p:set>
                                    <p:animEffect transition="in" filter="barn(inVertical)">
                                      <p:cBhvr>
                                        <p:cTn id="26" dur="500"/>
                                        <p:tgtEl>
                                          <p:spTgt spid="22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endParaRPr lang="en-US" altLang="en-US" smtClean="0"/>
          </a:p>
        </p:txBody>
      </p:sp>
      <p:pic>
        <p:nvPicPr>
          <p:cNvPr id="2355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3633524985"/>
      </p:ext>
    </p:extLst>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1143000"/>
          </a:xfrm>
        </p:spPr>
        <p:txBody>
          <a:bodyPr/>
          <a:lstStyle/>
          <a:p>
            <a:r>
              <a:rPr lang="en-US" altLang="en-US" b="1" dirty="0" smtClean="0">
                <a:solidFill>
                  <a:schemeClr val="bg1"/>
                </a:solidFill>
              </a:rPr>
              <a:t>Battle of Agincourt - 1415</a:t>
            </a:r>
          </a:p>
        </p:txBody>
      </p:sp>
      <p:sp>
        <p:nvSpPr>
          <p:cNvPr id="3" name="Content Placeholder 2"/>
          <p:cNvSpPr>
            <a:spLocks noGrp="1"/>
          </p:cNvSpPr>
          <p:nvPr>
            <p:ph idx="1"/>
          </p:nvPr>
        </p:nvSpPr>
        <p:spPr>
          <a:xfrm>
            <a:off x="76202" y="990600"/>
            <a:ext cx="8640763" cy="1676400"/>
          </a:xfrm>
        </p:spPr>
        <p:txBody>
          <a:bodyPr>
            <a:normAutofit fontScale="70000" lnSpcReduction="20000"/>
          </a:bodyPr>
          <a:lstStyle/>
          <a:p>
            <a:pPr>
              <a:defRPr/>
            </a:pPr>
            <a:r>
              <a:rPr lang="en-US" b="1" dirty="0" smtClean="0">
                <a:solidFill>
                  <a:srgbClr val="FFFF00"/>
                </a:solidFill>
              </a:rPr>
              <a:t>Outnumbered English (6,000) army led by Henry V crushes French (25,000) because of better technology – mainly archers</a:t>
            </a:r>
          </a:p>
          <a:p>
            <a:pPr>
              <a:defRPr/>
            </a:pPr>
            <a:r>
              <a:rPr lang="en-US" b="1" dirty="0" smtClean="0">
                <a:solidFill>
                  <a:srgbClr val="FFFF00"/>
                </a:solidFill>
              </a:rPr>
              <a:t>Victory so inevitable (to the French) they were throwing dice for the spoils the night before</a:t>
            </a:r>
          </a:p>
          <a:p>
            <a:pPr>
              <a:defRPr/>
            </a:pPr>
            <a:endParaRPr lang="en-US" dirty="0">
              <a:solidFill>
                <a:schemeClr val="bg1"/>
              </a:solidFill>
            </a:endParaRPr>
          </a:p>
        </p:txBody>
      </p:sp>
      <p:pic>
        <p:nvPicPr>
          <p:cNvPr id="24580" name="Picture 3" descr="429px-King_Henry_V_from_NP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1" y="2514601"/>
            <a:ext cx="2852739" cy="398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76202" y="2430161"/>
            <a:ext cx="6172200" cy="3906795"/>
          </a:xfrm>
          <a:prstGeom prst="rect">
            <a:avLst/>
          </a:prstGeom>
        </p:spPr>
        <p:txBody>
          <a:bodyPr>
            <a:normAutofit fontScale="92500" lnSpcReduction="10000"/>
          </a:bodyPr>
          <a:lstStyle/>
          <a:p>
            <a:pPr marL="282568" indent="-282568">
              <a:lnSpc>
                <a:spcPct val="120000"/>
              </a:lnSpc>
              <a:buFont typeface="Calisto MT" pitchFamily="18" charset="0"/>
              <a:buChar char="•"/>
              <a:defRPr/>
            </a:pPr>
            <a:r>
              <a:rPr lang="en-US" sz="2400" b="1" dirty="0">
                <a:solidFill>
                  <a:srgbClr val="FFB3FF"/>
                </a:solidFill>
                <a:effectLst>
                  <a:outerShdw blurRad="63500" dir="2700000" algn="tl" rotWithShape="0">
                    <a:srgbClr val="000000">
                      <a:alpha val="40000"/>
                    </a:srgbClr>
                  </a:outerShdw>
                </a:effectLst>
                <a:ea typeface="ＭＳ Ｐゴシック" charset="-128"/>
              </a:rPr>
              <a:t>Henry motivates men to victory, and French choose a very crummy spot to fight</a:t>
            </a:r>
          </a:p>
          <a:p>
            <a:pPr marL="282568" indent="-282568">
              <a:lnSpc>
                <a:spcPct val="120000"/>
              </a:lnSpc>
              <a:buFont typeface="Calisto MT" pitchFamily="18" charset="0"/>
              <a:buChar char="•"/>
              <a:defRPr/>
            </a:pPr>
            <a:r>
              <a:rPr lang="en-US" sz="2400" b="1" dirty="0">
                <a:solidFill>
                  <a:srgbClr val="FFB3FF"/>
                </a:solidFill>
                <a:effectLst>
                  <a:outerShdw blurRad="63500" dir="2700000" algn="tl" rotWithShape="0">
                    <a:srgbClr val="000000">
                      <a:alpha val="40000"/>
                    </a:srgbClr>
                  </a:outerShdw>
                </a:effectLst>
                <a:ea typeface="ＭＳ Ｐゴシック" charset="-128"/>
              </a:rPr>
              <a:t>200 English die; 7,000 French die </a:t>
            </a:r>
          </a:p>
          <a:p>
            <a:pPr marL="282568" indent="-282568">
              <a:lnSpc>
                <a:spcPct val="120000"/>
              </a:lnSpc>
              <a:buFont typeface="Calisto MT" pitchFamily="18" charset="0"/>
              <a:buChar char="•"/>
              <a:defRPr/>
            </a:pPr>
            <a:r>
              <a:rPr lang="en-US" sz="2400" b="1" dirty="0">
                <a:solidFill>
                  <a:srgbClr val="FFB3FF"/>
                </a:solidFill>
                <a:effectLst>
                  <a:outerShdw blurRad="63500" dir="2700000" algn="tl" rotWithShape="0">
                    <a:srgbClr val="000000">
                      <a:alpha val="40000"/>
                    </a:srgbClr>
                  </a:outerShdw>
                </a:effectLst>
                <a:ea typeface="ＭＳ Ｐゴシック" charset="-128"/>
              </a:rPr>
              <a:t>Henry executes French nobles who surrender (not very chivalrous)</a:t>
            </a:r>
          </a:p>
          <a:p>
            <a:pPr marL="282568" indent="-282568">
              <a:lnSpc>
                <a:spcPct val="120000"/>
              </a:lnSpc>
              <a:buFont typeface="Calisto MT" pitchFamily="18" charset="0"/>
              <a:buChar char="•"/>
              <a:defRPr/>
            </a:pPr>
            <a:r>
              <a:rPr lang="en-US" sz="2400" b="1" dirty="0">
                <a:solidFill>
                  <a:srgbClr val="8DF7A1"/>
                </a:solidFill>
                <a:effectLst>
                  <a:outerShdw blurRad="63500" dir="2700000" algn="tl" rotWithShape="0">
                    <a:srgbClr val="000000">
                      <a:alpha val="40000"/>
                    </a:srgbClr>
                  </a:outerShdw>
                </a:effectLst>
                <a:ea typeface="ＭＳ Ｐゴシック" charset="-128"/>
              </a:rPr>
              <a:t>One of the most famous battles in English history</a:t>
            </a:r>
          </a:p>
          <a:p>
            <a:pPr marL="282568" indent="-282568">
              <a:lnSpc>
                <a:spcPct val="120000"/>
              </a:lnSpc>
              <a:buFont typeface="Calisto MT" pitchFamily="18" charset="0"/>
              <a:buChar char="•"/>
              <a:defRPr/>
            </a:pPr>
            <a:r>
              <a:rPr lang="en-US" sz="2400" b="1" dirty="0">
                <a:solidFill>
                  <a:srgbClr val="8DF7A1"/>
                </a:solidFill>
                <a:effectLst>
                  <a:outerShdw blurRad="63500" dir="2700000" algn="tl" rotWithShape="0">
                    <a:srgbClr val="000000">
                      <a:alpha val="40000"/>
                    </a:srgbClr>
                  </a:outerShdw>
                </a:effectLst>
                <a:ea typeface="ＭＳ Ｐゴシック" charset="-128"/>
              </a:rPr>
              <a:t>Begins Anglo-American “underdog mentality”</a:t>
            </a:r>
          </a:p>
          <a:p>
            <a:pPr marL="282568" indent="-282568">
              <a:spcBef>
                <a:spcPts val="2000"/>
              </a:spcBef>
              <a:buFont typeface="Calisto MT" pitchFamily="18" charset="0"/>
              <a:buChar char="•"/>
              <a:defRPr/>
            </a:pPr>
            <a:endParaRPr lang="en-US" sz="2400" dirty="0">
              <a:solidFill>
                <a:srgbClr val="FFFFFF"/>
              </a:solidFill>
              <a:effectLst>
                <a:outerShdw blurRad="63500" dir="2700000" algn="tl" rotWithShape="0">
                  <a:srgbClr val="000000">
                    <a:alpha val="40000"/>
                  </a:srgbClr>
                </a:outerShdw>
              </a:effectLst>
              <a:ea typeface="ＭＳ Ｐゴシック" charset="-128"/>
            </a:endParaRPr>
          </a:p>
        </p:txBody>
      </p:sp>
    </p:spTree>
    <p:extLst>
      <p:ext uri="{BB962C8B-B14F-4D97-AF65-F5344CB8AC3E}">
        <p14:creationId xmlns:p14="http://schemas.microsoft.com/office/powerpoint/2010/main" val="340354709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arn(inVertic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arn(inVertical)">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barn(inVertical)">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barn(inVertical)">
                                      <p:cBhvr>
                                        <p:cTn id="3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ours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908</Words>
  <Application>Microsoft Office PowerPoint</Application>
  <PresentationFormat>On-screen Show (4:3)</PresentationFormat>
  <Paragraphs>76</Paragraphs>
  <Slides>18</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ＭＳ Ｐゴシック</vt:lpstr>
      <vt:lpstr>Arial</vt:lpstr>
      <vt:lpstr>Calibri</vt:lpstr>
      <vt:lpstr>Calisto MT</vt:lpstr>
      <vt:lpstr>Lucida Sans Unicode</vt:lpstr>
      <vt:lpstr>Verdana</vt:lpstr>
      <vt:lpstr>Wingdings</vt:lpstr>
      <vt:lpstr>Wingdings 2</vt:lpstr>
      <vt:lpstr>Wingdings 3</vt:lpstr>
      <vt:lpstr>Default Design</vt:lpstr>
      <vt:lpstr>Concourse</vt:lpstr>
      <vt:lpstr>PowerPoint Presentation</vt:lpstr>
      <vt:lpstr>PowerPoint Presentation</vt:lpstr>
      <vt:lpstr>Hundred years war background</vt:lpstr>
      <vt:lpstr>PowerPoint Presentation</vt:lpstr>
      <vt:lpstr>PowerPoint Presentation</vt:lpstr>
      <vt:lpstr>Hundred Years War</vt:lpstr>
      <vt:lpstr>Hundred Years War</vt:lpstr>
      <vt:lpstr>PowerPoint Presentation</vt:lpstr>
      <vt:lpstr>Battle of Agincourt - 1415</vt:lpstr>
      <vt:lpstr>PowerPoint Presentation</vt:lpstr>
      <vt:lpstr>Joan of Arc</vt:lpstr>
      <vt:lpstr>Joan of Arc</vt:lpstr>
      <vt:lpstr>Joan of Arc</vt:lpstr>
      <vt:lpstr>Impact of Hundred Years War</vt:lpstr>
      <vt:lpstr>PowerPoint Presentation</vt:lpstr>
      <vt:lpstr>PowerPoint Presentation</vt:lpstr>
      <vt:lpstr>PowerPoint Presentation</vt:lpstr>
      <vt:lpstr> Middle Ages                     Renaissance</vt:lpstr>
    </vt:vector>
  </TitlesOfParts>
  <Company>Issaquah School District 411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Maners, Allison SHS Staff</dc:creator>
  <cp:lastModifiedBy>Maners, Allison SHS Staff</cp:lastModifiedBy>
  <cp:revision>10</cp:revision>
  <dcterms:created xsi:type="dcterms:W3CDTF">2018-09-17T18:33:52Z</dcterms:created>
  <dcterms:modified xsi:type="dcterms:W3CDTF">2018-09-18T18:57:53Z</dcterms:modified>
</cp:coreProperties>
</file>