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6" r:id="rId2"/>
    <p:sldMasterId id="2147483744" r:id="rId3"/>
    <p:sldMasterId id="2147483756" r:id="rId4"/>
  </p:sldMasterIdLst>
  <p:notesMasterIdLst>
    <p:notesMasterId r:id="rId25"/>
  </p:notesMasterIdLst>
  <p:handoutMasterIdLst>
    <p:handoutMasterId r:id="rId26"/>
  </p:handoutMasterIdLst>
  <p:sldIdLst>
    <p:sldId id="321" r:id="rId5"/>
    <p:sldId id="313" r:id="rId6"/>
    <p:sldId id="346" r:id="rId7"/>
    <p:sldId id="314" r:id="rId8"/>
    <p:sldId id="315" r:id="rId9"/>
    <p:sldId id="261" r:id="rId10"/>
    <p:sldId id="291" r:id="rId11"/>
    <p:sldId id="258" r:id="rId12"/>
    <p:sldId id="260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60" r:id="rId2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FF"/>
    <a:srgbClr val="8DF7A1"/>
    <a:srgbClr val="FFA74F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8" autoAdjust="0"/>
    <p:restoredTop sz="94660"/>
  </p:normalViewPr>
  <p:slideViewPr>
    <p:cSldViewPr>
      <p:cViewPr varScale="1">
        <p:scale>
          <a:sx n="110" d="100"/>
          <a:sy n="110" d="100"/>
        </p:scale>
        <p:origin x="14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F1EC9BA-0CF7-41CD-A370-73121D2078F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2EFF3E8-951C-46D1-A05C-2005892F9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45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7-09-19T20:43:20.82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10668 12150 0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293874B-47E9-484A-9977-EF7405845A3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F0A03A4-5A2D-4D73-B143-1656927C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8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4CFA-606C-492E-ABBC-872342423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10189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944FB-1A8D-4844-B5B0-D1E775F93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00366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6306-23DC-4B55-9854-D258629D9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46581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1C9DE-E94C-478E-A853-08FF9350B56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9858747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E12A8-C330-4A97-9482-EF6DE56F09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5505895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D678C-8F32-4D5E-B309-3653999DB69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0879135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72BD8-F61B-4F9F-B1EA-6413A12C20B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8861381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2EA81-6CB0-4502-B934-44AF9C0CF1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4594375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17EFA-1D9C-42B4-9946-B7FD834AF3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3367275"/>
      </p:ext>
    </p:extLst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D04A3-40E7-48C0-B579-A3414B11AD8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3980713"/>
      </p:ext>
    </p:extLst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D5CC-436A-4C3C-AE4D-3FC6FC6000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8010087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2C19-B9E4-46BC-BF52-6F90791EB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61393"/>
      </p:ext>
    </p:extLst>
  </p:cSld>
  <p:clrMapOvr>
    <a:masterClrMapping/>
  </p:clrMapOvr>
  <p:transition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B78C4-B4F5-44B1-A42F-30E692E14A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058593"/>
      </p:ext>
    </p:extLst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6C8D8-B9BA-4E1A-9752-D59DFBCEFAA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5052474"/>
      </p:ext>
    </p:extLst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CDDA8-B220-41FB-8AB4-191FE4AD3E6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6264894"/>
      </p:ext>
    </p:extLst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4CFA-606C-492E-ABBC-872342423F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68330"/>
      </p:ext>
    </p:extLst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2C19-B9E4-46BC-BF52-6F90791EB5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13732"/>
      </p:ext>
    </p:extLst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DB3CE-B5CC-4600-898B-00DDF281F6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17288"/>
      </p:ext>
    </p:extLst>
  </p:cSld>
  <p:clrMapOvr>
    <a:masterClrMapping/>
  </p:clrMapOvr>
  <p:transition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DCAE-822E-4687-9BA6-63C3218A6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36772"/>
      </p:ext>
    </p:extLst>
  </p:cSld>
  <p:clrMapOvr>
    <a:masterClrMapping/>
  </p:clrMapOvr>
  <p:transition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7E75-8794-4075-9537-E667378F65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66046"/>
      </p:ext>
    </p:extLst>
  </p:cSld>
  <p:clrMapOvr>
    <a:masterClrMapping/>
  </p:clrMapOvr>
  <p:transition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44A4-E9A8-474F-BCFE-93844921FC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73742"/>
      </p:ext>
    </p:extLst>
  </p:cSld>
  <p:clrMapOvr>
    <a:masterClrMapping/>
  </p:clrMapOvr>
  <p:transition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5CC6-01CF-44C6-91F1-287ABA12F9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2828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DB3CE-B5CC-4600-898B-00DDF281F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11866"/>
      </p:ext>
    </p:extLst>
  </p:cSld>
  <p:clrMapOvr>
    <a:masterClrMapping/>
  </p:clrMapOvr>
  <p:transition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42586-007D-4FC2-B270-8EBFB13091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90462"/>
      </p:ext>
    </p:extLst>
  </p:cSld>
  <p:clrMapOvr>
    <a:masterClrMapping/>
  </p:clrMapOvr>
  <p:transition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FDDCD-98FF-41A8-AA48-F3EAEB77C9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1907"/>
      </p:ext>
    </p:extLst>
  </p:cSld>
  <p:clrMapOvr>
    <a:masterClrMapping/>
  </p:clrMapOvr>
  <p:transition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944FB-1A8D-4844-B5B0-D1E775F938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45038"/>
      </p:ext>
    </p:extLst>
  </p:cSld>
  <p:clrMapOvr>
    <a:masterClrMapping/>
  </p:clrMapOvr>
  <p:transition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6306-23DC-4B55-9854-D258629D90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63047"/>
      </p:ext>
    </p:extLst>
  </p:cSld>
  <p:clrMapOvr>
    <a:masterClrMapping/>
  </p:clrMapOvr>
  <p:transition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73C0-572B-448A-823E-ED49B45CD1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FAFA-65C4-4B9C-B3DA-964FBAF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32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73C0-572B-448A-823E-ED49B45CD1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FAFA-65C4-4B9C-B3DA-964FBAF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64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73C0-572B-448A-823E-ED49B45CD1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FAFA-65C4-4B9C-B3DA-964FBAF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78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73C0-572B-448A-823E-ED49B45CD1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FAFA-65C4-4B9C-B3DA-964FBAF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54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73C0-572B-448A-823E-ED49B45CD1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FAFA-65C4-4B9C-B3DA-964FBAF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0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73C0-572B-448A-823E-ED49B45CD1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FAFA-65C4-4B9C-B3DA-964FBAF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4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DCAE-822E-4687-9BA6-63C3218A6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04141"/>
      </p:ext>
    </p:extLst>
  </p:cSld>
  <p:clrMapOvr>
    <a:masterClrMapping/>
  </p:clrMapOvr>
  <p:transition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73C0-572B-448A-823E-ED49B45CD1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FAFA-65C4-4B9C-B3DA-964FBAF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51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73C0-572B-448A-823E-ED49B45CD1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FAFA-65C4-4B9C-B3DA-964FBAF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87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73C0-572B-448A-823E-ED49B45CD1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FAFA-65C4-4B9C-B3DA-964FBAF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67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73C0-572B-448A-823E-ED49B45CD1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FAFA-65C4-4B9C-B3DA-964FBAF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07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73C0-572B-448A-823E-ED49B45CD1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FAFA-65C4-4B9C-B3DA-964FBAF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7E75-8794-4075-9537-E667378F6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59853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44A4-E9A8-474F-BCFE-93844921F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8661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5CC6-01CF-44C6-91F1-287ABA12F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58189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42586-007D-4FC2-B270-8EBFB1309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10351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FDDCD-98FF-41A8-AA48-F3EAEB77C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25492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0D527B-A447-46FD-8320-F40289E07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</a:defRPr>
            </a:lvl1pPr>
          </a:lstStyle>
          <a:p>
            <a:fld id="{2C9029E7-A849-47B7-86D4-6912B12746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964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770D527B-A447-46FD-8320-F40289E079D7}" type="slidenum">
              <a:rPr lang="en-US">
                <a:solidFill>
                  <a:srgbClr val="000000"/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505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31973C0-572B-448A-823E-ED49B45CD1C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81FFAFA-65C4-4B9C-B3DA-964FBAF11C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150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828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1066: Norman Invasion of Britain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684588"/>
            <a:ext cx="6056313" cy="9144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Some helpful things to know before we watch the movie!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527028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England after William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838200"/>
            <a:ext cx="4343400" cy="5791200"/>
          </a:xfrm>
        </p:spPr>
        <p:txBody>
          <a:bodyPr/>
          <a:lstStyle/>
          <a:p>
            <a:pPr eaLnBrk="1" hangingPunct="1"/>
            <a:r>
              <a:rPr lang="en-US" altLang="en-US" sz="2500" dirty="0" smtClean="0">
                <a:solidFill>
                  <a:srgbClr val="FFFF00"/>
                </a:solidFill>
              </a:rPr>
              <a:t>Brought </a:t>
            </a:r>
            <a:r>
              <a:rPr lang="en-US" altLang="en-US" sz="2500" u="sng" dirty="0" smtClean="0">
                <a:solidFill>
                  <a:srgbClr val="FFFF00"/>
                </a:solidFill>
              </a:rPr>
              <a:t>French customs and feudal system</a:t>
            </a:r>
            <a:r>
              <a:rPr lang="en-US" altLang="en-US" sz="2500" dirty="0" smtClean="0">
                <a:solidFill>
                  <a:srgbClr val="FFFF00"/>
                </a:solidFill>
              </a:rPr>
              <a:t> w/him </a:t>
            </a:r>
          </a:p>
          <a:p>
            <a:pPr eaLnBrk="1" hangingPunct="1"/>
            <a:r>
              <a:rPr lang="en-US" altLang="en-US" sz="2500" u="sng" dirty="0" smtClean="0">
                <a:solidFill>
                  <a:srgbClr val="FFFF00"/>
                </a:solidFill>
              </a:rPr>
              <a:t>Language</a:t>
            </a:r>
            <a:r>
              <a:rPr lang="en-US" altLang="en-US" sz="2500" dirty="0" smtClean="0">
                <a:solidFill>
                  <a:srgbClr val="FFFF00"/>
                </a:solidFill>
              </a:rPr>
              <a:t>: English is out, French is in</a:t>
            </a:r>
          </a:p>
          <a:p>
            <a:pPr eaLnBrk="1" hangingPunct="1"/>
            <a:r>
              <a:rPr lang="en-US" altLang="en-US" sz="2500" dirty="0" smtClean="0">
                <a:solidFill>
                  <a:srgbClr val="FFFF00"/>
                </a:solidFill>
              </a:rPr>
              <a:t>Establishes </a:t>
            </a:r>
            <a:r>
              <a:rPr lang="en-US" altLang="en-US" sz="2500" u="sng" dirty="0" smtClean="0">
                <a:solidFill>
                  <a:srgbClr val="FFFF00"/>
                </a:solidFill>
              </a:rPr>
              <a:t>dynasty</a:t>
            </a:r>
            <a:r>
              <a:rPr lang="en-US" altLang="en-US" sz="2500" dirty="0" smtClean="0">
                <a:solidFill>
                  <a:srgbClr val="FFFF00"/>
                </a:solidFill>
              </a:rPr>
              <a:t> (Norman)</a:t>
            </a:r>
          </a:p>
          <a:p>
            <a:pPr eaLnBrk="1" hangingPunct="1"/>
            <a:r>
              <a:rPr lang="en-US" altLang="en-US" sz="2500" i="1" u="sng" dirty="0" smtClean="0">
                <a:solidFill>
                  <a:srgbClr val="FFFF00"/>
                </a:solidFill>
              </a:rPr>
              <a:t>Domesday</a:t>
            </a:r>
            <a:r>
              <a:rPr lang="en-US" altLang="en-US" sz="2500" u="sng" dirty="0" smtClean="0">
                <a:solidFill>
                  <a:srgbClr val="FFFF00"/>
                </a:solidFill>
              </a:rPr>
              <a:t> </a:t>
            </a:r>
            <a:r>
              <a:rPr lang="en-US" altLang="en-US" sz="2500" i="1" u="sng" dirty="0" smtClean="0">
                <a:solidFill>
                  <a:srgbClr val="FFFF00"/>
                </a:solidFill>
              </a:rPr>
              <a:t>Book</a:t>
            </a:r>
            <a:r>
              <a:rPr lang="en-US" altLang="en-US" sz="2500" u="sng" dirty="0" smtClean="0">
                <a:solidFill>
                  <a:srgbClr val="FFFF00"/>
                </a:solidFill>
              </a:rPr>
              <a:t> </a:t>
            </a:r>
            <a:r>
              <a:rPr lang="en-US" altLang="en-US" sz="2500" dirty="0" smtClean="0">
                <a:solidFill>
                  <a:srgbClr val="FFFF00"/>
                </a:solidFill>
              </a:rPr>
              <a:t>– systematic organization; supposed to last until the end of the world</a:t>
            </a:r>
          </a:p>
          <a:p>
            <a:pPr eaLnBrk="1" hangingPunct="1"/>
            <a:r>
              <a:rPr lang="en-US" altLang="en-US" sz="2500" dirty="0" smtClean="0">
                <a:solidFill>
                  <a:srgbClr val="FFFF00"/>
                </a:solidFill>
              </a:rPr>
              <a:t>Gives Normandy to oldest son, England to middle son, and $$ to youngest son, Henry</a:t>
            </a:r>
            <a:endParaRPr lang="en-US" altLang="en-US" sz="2500" u="sng" dirty="0" smtClean="0">
              <a:solidFill>
                <a:srgbClr val="FFB3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114800" y="762000"/>
            <a:ext cx="4953000" cy="5867400"/>
          </a:xfrm>
        </p:spPr>
        <p:txBody>
          <a:bodyPr/>
          <a:lstStyle/>
          <a:p>
            <a:pPr eaLnBrk="1" hangingPunct="1"/>
            <a:r>
              <a:rPr lang="en-US" altLang="en-US" sz="2500" u="sng" dirty="0" smtClean="0">
                <a:solidFill>
                  <a:srgbClr val="FFB3FF"/>
                </a:solidFill>
              </a:rPr>
              <a:t>Henry I</a:t>
            </a:r>
            <a:r>
              <a:rPr lang="en-US" altLang="en-US" sz="2500" dirty="0" smtClean="0">
                <a:solidFill>
                  <a:srgbClr val="FFB3FF"/>
                </a:solidFill>
              </a:rPr>
              <a:t> beats both of them—Robert at the Battle of </a:t>
            </a:r>
            <a:r>
              <a:rPr lang="en-US" altLang="en-US" sz="2500" dirty="0" err="1" smtClean="0">
                <a:solidFill>
                  <a:srgbClr val="FFB3FF"/>
                </a:solidFill>
              </a:rPr>
              <a:t>Tinchebrai</a:t>
            </a:r>
            <a:r>
              <a:rPr lang="en-US" altLang="en-US" sz="2500" dirty="0" smtClean="0">
                <a:solidFill>
                  <a:srgbClr val="FFB3FF"/>
                </a:solidFill>
              </a:rPr>
              <a:t>; William is assassinated – H I unites England &amp; France</a:t>
            </a:r>
          </a:p>
          <a:p>
            <a:pPr eaLnBrk="1" hangingPunct="1"/>
            <a:r>
              <a:rPr lang="en-US" altLang="en-US" sz="2500" dirty="0" smtClean="0">
                <a:solidFill>
                  <a:srgbClr val="FFB3FF"/>
                </a:solidFill>
              </a:rPr>
              <a:t>Starts to establish </a:t>
            </a:r>
            <a:r>
              <a:rPr lang="en-US" altLang="en-US" sz="2500" u="sng" dirty="0" smtClean="0">
                <a:solidFill>
                  <a:srgbClr val="FFB3FF"/>
                </a:solidFill>
              </a:rPr>
              <a:t>central and judicial power used today</a:t>
            </a:r>
          </a:p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90925"/>
            <a:ext cx="37338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70188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39704" y="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FF"/>
                </a:solidFill>
              </a:rPr>
              <a:t>Henry II </a:t>
            </a:r>
            <a:r>
              <a:rPr lang="en-US" altLang="en-US" sz="2600" dirty="0" smtClean="0">
                <a:solidFill>
                  <a:srgbClr val="FFFFFF"/>
                </a:solidFill>
              </a:rPr>
              <a:t>(</a:t>
            </a:r>
            <a:r>
              <a:rPr lang="en-US" altLang="en-US" sz="2600" dirty="0" smtClean="0">
                <a:solidFill>
                  <a:schemeClr val="bg1"/>
                </a:solidFill>
              </a:rPr>
              <a:t>1154-1189)</a:t>
            </a:r>
            <a:endParaRPr lang="en-US" altLang="en-US" sz="2600" dirty="0" smtClean="0">
              <a:solidFill>
                <a:srgbClr val="FFFFFF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19200"/>
            <a:ext cx="4419600" cy="4906963"/>
          </a:xfrm>
        </p:spPr>
        <p:txBody>
          <a:bodyPr/>
          <a:lstStyle/>
          <a:p>
            <a:pPr eaLnBrk="1" hangingPunct="1"/>
            <a:r>
              <a:rPr lang="en-US" altLang="en-US" sz="2500" dirty="0" smtClean="0">
                <a:solidFill>
                  <a:srgbClr val="FFFF00"/>
                </a:solidFill>
              </a:rPr>
              <a:t>After The Anarchy, </a:t>
            </a:r>
            <a:r>
              <a:rPr lang="en-US" altLang="en-US" sz="2500" u="sng" dirty="0" smtClean="0">
                <a:solidFill>
                  <a:srgbClr val="FFFF00"/>
                </a:solidFill>
              </a:rPr>
              <a:t>Henry II</a:t>
            </a:r>
            <a:r>
              <a:rPr lang="en-US" altLang="en-US" sz="2500" dirty="0" smtClean="0">
                <a:solidFill>
                  <a:srgbClr val="FFFF00"/>
                </a:solidFill>
              </a:rPr>
              <a:t>, great-grandson of William the Conqueror, takes the throne</a:t>
            </a:r>
          </a:p>
          <a:p>
            <a:pPr eaLnBrk="1" hangingPunct="1"/>
            <a:r>
              <a:rPr lang="en-US" altLang="en-US" sz="2500" dirty="0" smtClean="0">
                <a:solidFill>
                  <a:srgbClr val="FFB3FF"/>
                </a:solidFill>
              </a:rPr>
              <a:t>Quintessential high medieval king, marries quintessential high medieval queen, </a:t>
            </a:r>
            <a:r>
              <a:rPr lang="en-US" altLang="en-US" sz="2500" u="sng" dirty="0" smtClean="0">
                <a:solidFill>
                  <a:srgbClr val="FFB3FF"/>
                </a:solidFill>
              </a:rPr>
              <a:t>Eleanor of Aquitaine</a:t>
            </a:r>
            <a:r>
              <a:rPr lang="en-US" altLang="en-US" sz="2500" dirty="0" smtClean="0">
                <a:solidFill>
                  <a:srgbClr val="FFB3FF"/>
                </a:solidFill>
              </a:rPr>
              <a:t> (France)</a:t>
            </a:r>
            <a:endParaRPr lang="en-US" altLang="en-US" sz="2500" u="sng" dirty="0" smtClean="0">
              <a:solidFill>
                <a:srgbClr val="FFB3FF"/>
              </a:solidFill>
            </a:endParaRPr>
          </a:p>
          <a:p>
            <a:pPr eaLnBrk="1" hangingPunct="1"/>
            <a:r>
              <a:rPr lang="en-US" altLang="en-US" sz="2500" dirty="0" smtClean="0">
                <a:solidFill>
                  <a:srgbClr val="FFB3FF"/>
                </a:solidFill>
              </a:rPr>
              <a:t>Begins </a:t>
            </a:r>
            <a:r>
              <a:rPr lang="en-US" altLang="en-US" sz="2500" u="sng" dirty="0" smtClean="0">
                <a:solidFill>
                  <a:srgbClr val="FFB3FF"/>
                </a:solidFill>
              </a:rPr>
              <a:t>Plantagenet dynasty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371600"/>
            <a:ext cx="4298721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82157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844" y="914851"/>
            <a:ext cx="950263" cy="5017319"/>
          </a:xfrm>
        </p:spPr>
        <p:txBody>
          <a:bodyPr vert="vert270">
            <a:no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Visual #5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06" y="1407083"/>
            <a:ext cx="7946825" cy="40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FF"/>
                </a:solidFill>
              </a:rPr>
              <a:t>Henry II (</a:t>
            </a:r>
            <a:r>
              <a:rPr lang="en-US" altLang="en-US" dirty="0" smtClean="0">
                <a:solidFill>
                  <a:schemeClr val="bg1"/>
                </a:solidFill>
              </a:rPr>
              <a:t>1154-1189)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5929472" cy="59436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chemeClr val="accent3"/>
                </a:solidFill>
              </a:rPr>
              <a:t>Started juries, common law</a:t>
            </a:r>
            <a:r>
              <a:rPr lang="en-US" altLang="en-US" b="1" dirty="0">
                <a:solidFill>
                  <a:schemeClr val="accent3"/>
                </a:solidFill>
              </a:rPr>
              <a:t>, </a:t>
            </a:r>
            <a:r>
              <a:rPr lang="en-US" altLang="en-US" b="1" dirty="0" smtClean="0">
                <a:solidFill>
                  <a:schemeClr val="accent3"/>
                </a:solidFill>
              </a:rPr>
              <a:t>&amp; </a:t>
            </a:r>
            <a:r>
              <a:rPr lang="en-US" altLang="en-US" b="1" dirty="0">
                <a:solidFill>
                  <a:schemeClr val="accent3"/>
                </a:solidFill>
              </a:rPr>
              <a:t>seeds of what would become </a:t>
            </a:r>
            <a:r>
              <a:rPr lang="en-US" altLang="en-US" b="1" u="sng" dirty="0">
                <a:solidFill>
                  <a:schemeClr val="accent3"/>
                </a:solidFill>
              </a:rPr>
              <a:t>Parliament</a:t>
            </a:r>
          </a:p>
          <a:p>
            <a:pPr eaLnBrk="1" hangingPunct="1"/>
            <a:r>
              <a:rPr lang="en-US" altLang="en-US" b="1" u="sng" dirty="0">
                <a:solidFill>
                  <a:schemeClr val="accent3"/>
                </a:solidFill>
              </a:rPr>
              <a:t>Strengthened courts</a:t>
            </a:r>
            <a:r>
              <a:rPr lang="en-US" altLang="en-US" b="1" dirty="0">
                <a:solidFill>
                  <a:schemeClr val="accent3"/>
                </a:solidFill>
              </a:rPr>
              <a:t> by sending royal judges out to collect taxes, punish crimes</a:t>
            </a:r>
          </a:p>
          <a:p>
            <a:pPr eaLnBrk="1" hangingPunct="1"/>
            <a:r>
              <a:rPr lang="en-US" altLang="en-US" b="1" dirty="0">
                <a:solidFill>
                  <a:schemeClr val="accent3"/>
                </a:solidFill>
              </a:rPr>
              <a:t>Got rid of personal, manorial courts </a:t>
            </a:r>
            <a:r>
              <a:rPr lang="en-US" altLang="en-US" b="1" dirty="0" smtClean="0">
                <a:solidFill>
                  <a:schemeClr val="accent3"/>
                </a:solidFill>
              </a:rPr>
              <a:t>&amp; </a:t>
            </a:r>
            <a:r>
              <a:rPr lang="en-US" altLang="en-US" b="1" dirty="0">
                <a:solidFill>
                  <a:schemeClr val="accent3"/>
                </a:solidFill>
              </a:rPr>
              <a:t>papal courts so that </a:t>
            </a:r>
            <a:r>
              <a:rPr lang="en-US" altLang="en-US" b="1" u="sng" dirty="0">
                <a:solidFill>
                  <a:schemeClr val="accent3"/>
                </a:solidFill>
              </a:rPr>
              <a:t>only royal courts</a:t>
            </a:r>
            <a:r>
              <a:rPr lang="en-US" altLang="en-US" b="1" dirty="0">
                <a:solidFill>
                  <a:schemeClr val="accent3"/>
                </a:solidFill>
              </a:rPr>
              <a:t> could have trials</a:t>
            </a:r>
            <a:r>
              <a:rPr lang="en-US" altLang="en-US" b="1" dirty="0">
                <a:solidFill>
                  <a:schemeClr val="accent3"/>
                </a:solidFill>
                <a:sym typeface="Wingdings" charset="2"/>
              </a:rPr>
              <a:t> standardizes justice </a:t>
            </a:r>
            <a:r>
              <a:rPr lang="en-US" altLang="en-US" b="1" dirty="0" smtClean="0">
                <a:solidFill>
                  <a:schemeClr val="accent3"/>
                </a:solidFill>
                <a:sym typeface="Wingdings" charset="2"/>
              </a:rPr>
              <a:t>&amp; </a:t>
            </a:r>
            <a:r>
              <a:rPr lang="en-US" altLang="en-US" b="1" u="sng" dirty="0">
                <a:solidFill>
                  <a:schemeClr val="accent3"/>
                </a:solidFill>
                <a:sym typeface="Wingdings" charset="2"/>
              </a:rPr>
              <a:t>separates church and state</a:t>
            </a:r>
            <a:endParaRPr lang="en-US" altLang="en-US" b="1" u="sng" dirty="0">
              <a:solidFill>
                <a:schemeClr val="accent3"/>
              </a:solidFill>
            </a:endParaRPr>
          </a:p>
          <a:p>
            <a:pPr eaLnBrk="1" hangingPunct="1"/>
            <a:r>
              <a:rPr lang="en-US" altLang="en-US" b="1" dirty="0">
                <a:solidFill>
                  <a:srgbClr val="8DF7A1"/>
                </a:solidFill>
              </a:rPr>
              <a:t>Most remembered for fight with </a:t>
            </a:r>
            <a:r>
              <a:rPr lang="en-US" altLang="en-US" b="1" u="sng" dirty="0">
                <a:solidFill>
                  <a:srgbClr val="8DF7A1"/>
                </a:solidFill>
              </a:rPr>
              <a:t>Archbishop Thomas Beckett</a:t>
            </a:r>
          </a:p>
          <a:p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72" y="4034894"/>
            <a:ext cx="3505200" cy="279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83119"/>
            <a:ext cx="2410144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28245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3834410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1"/>
                </a:solidFill>
                <a:ea typeface="+mj-ea"/>
              </a:rPr>
              <a:t>Common </a:t>
            </a:r>
            <a:r>
              <a:rPr lang="en-US" b="1" dirty="0" smtClean="0">
                <a:solidFill>
                  <a:schemeClr val="accent1"/>
                </a:solidFill>
                <a:ea typeface="+mj-ea"/>
              </a:rPr>
              <a:t>Law</a:t>
            </a:r>
            <a:endParaRPr lang="en-US" b="1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458200" cy="53641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ea typeface="+mn-ea"/>
              </a:rPr>
              <a:t>THIS IS NOT THE IDEA THAT THERE ARE THE SAME LAWS THROUGHOUT THE LAND!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3"/>
                </a:solidFill>
                <a:ea typeface="+mn-ea"/>
              </a:rPr>
              <a:t>Rather a version of who makes the laws: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accent3"/>
                </a:solidFill>
                <a:ea typeface="+mn-ea"/>
              </a:rPr>
              <a:t>Centuries </a:t>
            </a:r>
            <a:r>
              <a:rPr lang="en-US" b="1" dirty="0">
                <a:solidFill>
                  <a:schemeClr val="accent3"/>
                </a:solidFill>
                <a:ea typeface="+mn-ea"/>
              </a:rPr>
              <a:t>of court decisions in England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</a:rPr>
              <a:t>When added up, this becomes a body of laws known as common law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</a:rPr>
              <a:t>Basis of law in United States, Canada</a:t>
            </a:r>
            <a:r>
              <a:rPr lang="en-US" b="1" dirty="0" smtClean="0">
                <a:solidFill>
                  <a:schemeClr val="accent3"/>
                </a:solidFill>
                <a:ea typeface="+mn-ea"/>
              </a:rPr>
              <a:t>, Zimbabwe, India, Australia, etc. </a:t>
            </a:r>
            <a:r>
              <a:rPr lang="en-US" b="1" dirty="0">
                <a:solidFill>
                  <a:schemeClr val="accent3"/>
                </a:solidFill>
                <a:ea typeface="+mn-ea"/>
              </a:rPr>
              <a:t>other </a:t>
            </a:r>
            <a:r>
              <a:rPr lang="en-US" b="1" dirty="0" smtClean="0">
                <a:solidFill>
                  <a:schemeClr val="accent3"/>
                </a:solidFill>
                <a:ea typeface="+mn-ea"/>
              </a:rPr>
              <a:t>former English colonies (about ¼ of the world)</a:t>
            </a:r>
          </a:p>
        </p:txBody>
      </p:sp>
    </p:spTree>
    <p:extLst>
      <p:ext uri="{BB962C8B-B14F-4D97-AF65-F5344CB8AC3E}">
        <p14:creationId xmlns:p14="http://schemas.microsoft.com/office/powerpoint/2010/main" val="130229418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43" y="76200"/>
            <a:ext cx="189715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019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a typeface="+mj-ea"/>
              </a:rPr>
              <a:t>Early </a:t>
            </a:r>
            <a:r>
              <a:rPr lang="en-US" sz="3600" b="1" dirty="0" err="1" smtClean="0">
                <a:solidFill>
                  <a:schemeClr val="bg1"/>
                </a:solidFill>
                <a:ea typeface="+mj-ea"/>
              </a:rPr>
              <a:t>Plantagenets</a:t>
            </a:r>
            <a:r>
              <a:rPr lang="en-US" sz="3600" b="1" dirty="0" smtClean="0">
                <a:solidFill>
                  <a:schemeClr val="bg1"/>
                </a:solidFill>
                <a:ea typeface="+mj-ea"/>
              </a:rPr>
              <a:t> – Richard I &amp;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John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327" y="1524000"/>
            <a:ext cx="8222673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3"/>
                </a:solidFill>
              </a:rPr>
              <a:t>Plantagenets</a:t>
            </a:r>
            <a:r>
              <a:rPr lang="en-US" altLang="en-US" sz="3600" b="1" dirty="0" smtClean="0">
                <a:solidFill>
                  <a:schemeClr val="accent3"/>
                </a:solidFill>
              </a:rPr>
              <a:t> </a:t>
            </a:r>
            <a:r>
              <a:rPr lang="en-US" altLang="en-US" sz="2800" b="1" dirty="0" smtClean="0">
                <a:solidFill>
                  <a:schemeClr val="accent3"/>
                </a:solidFill>
              </a:rPr>
              <a:t>(begun by Henry II)</a:t>
            </a:r>
            <a:r>
              <a:rPr lang="en-US" altLang="en-US" sz="3600" b="1" dirty="0" smtClean="0">
                <a:solidFill>
                  <a:schemeClr val="accent3"/>
                </a:solidFill>
              </a:rPr>
              <a:t> </a:t>
            </a:r>
            <a:r>
              <a:rPr lang="en-US" altLang="en-US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lasts to 1453</a:t>
            </a:r>
            <a:r>
              <a:rPr lang="en-US" altLang="en-US" sz="3600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3"/>
                </a:solidFill>
              </a:rPr>
              <a:t>longest English dynasty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FFB3FF"/>
                </a:solidFill>
              </a:rPr>
              <a:t>Henry II succeeded by </a:t>
            </a:r>
            <a:r>
              <a:rPr lang="en-US" altLang="en-US" sz="2800" b="1" u="sng" dirty="0" smtClean="0">
                <a:solidFill>
                  <a:srgbClr val="FFB3FF"/>
                </a:solidFill>
              </a:rPr>
              <a:t>Richard</a:t>
            </a:r>
            <a:r>
              <a:rPr lang="en-US" altLang="en-US" sz="2800" b="1" dirty="0" smtClean="0">
                <a:solidFill>
                  <a:srgbClr val="FFB3FF"/>
                </a:solidFill>
              </a:rPr>
              <a:t> the Lionheart</a:t>
            </a:r>
            <a:r>
              <a:rPr lang="en-US" altLang="en-US" sz="2800" b="1" dirty="0" smtClean="0">
                <a:solidFill>
                  <a:srgbClr val="FFB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who </a:t>
            </a:r>
            <a:r>
              <a:rPr lang="en-US" altLang="en-US" sz="2800" b="1" dirty="0" smtClean="0">
                <a:solidFill>
                  <a:srgbClr val="FFB3FF"/>
                </a:solidFill>
              </a:rPr>
              <a:t>goes on crusade, a lot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8DF7A1"/>
                </a:solidFill>
              </a:rPr>
              <a:t>He dies heirless, his brother </a:t>
            </a:r>
            <a:r>
              <a:rPr lang="en-US" altLang="en-US" sz="2800" b="1" u="sng" dirty="0" smtClean="0">
                <a:solidFill>
                  <a:srgbClr val="8DF7A1"/>
                </a:solidFill>
              </a:rPr>
              <a:t>John</a:t>
            </a:r>
            <a:r>
              <a:rPr lang="en-US" altLang="en-US" sz="2800" b="1" dirty="0" smtClean="0">
                <a:solidFill>
                  <a:srgbClr val="8DF7A1"/>
                </a:solidFill>
              </a:rPr>
              <a:t> becomes King: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8DF7A1"/>
                </a:solidFill>
              </a:rPr>
              <a:t>Starts war with France for no real reason—annoys nobles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8DF7A1"/>
                </a:solidFill>
              </a:rPr>
              <a:t>Loses most of it by the end—annoys nobles</a:t>
            </a:r>
          </a:p>
        </p:txBody>
      </p:sp>
    </p:spTree>
    <p:extLst>
      <p:ext uri="{BB962C8B-B14F-4D97-AF65-F5344CB8AC3E}">
        <p14:creationId xmlns:p14="http://schemas.microsoft.com/office/powerpoint/2010/main" val="201642503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43" y="76200"/>
            <a:ext cx="189715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400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a typeface="+mj-ea"/>
              </a:rPr>
              <a:t>Early </a:t>
            </a:r>
            <a:r>
              <a:rPr lang="en-US" sz="3600" b="1" dirty="0" err="1" smtClean="0">
                <a:solidFill>
                  <a:schemeClr val="bg1"/>
                </a:solidFill>
                <a:ea typeface="+mj-ea"/>
              </a:rPr>
              <a:t>Plantagenets</a:t>
            </a:r>
            <a:r>
              <a:rPr lang="en-US" sz="3600" b="1" dirty="0" smtClean="0">
                <a:solidFill>
                  <a:schemeClr val="bg1"/>
                </a:solidFill>
                <a:ea typeface="+mj-ea"/>
              </a:rPr>
              <a:t> – Richard I &amp;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John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991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3"/>
                </a:solidFill>
              </a:rPr>
              <a:t>Tries to </a:t>
            </a:r>
            <a:r>
              <a:rPr lang="en-US" altLang="en-US" b="1" u="sng" dirty="0" smtClean="0">
                <a:solidFill>
                  <a:schemeClr val="accent3"/>
                </a:solidFill>
              </a:rPr>
              <a:t>oppose a papal appointment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3"/>
                </a:solidFill>
              </a:rPr>
              <a:t>Pope places Interdict on England—annoys nobles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3"/>
                </a:solidFill>
              </a:rPr>
              <a:t>Eventually becomes a vassal of the Pope—annoys nobles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 dirty="0" smtClean="0">
                <a:solidFill>
                  <a:schemeClr val="accent3"/>
                </a:solidFill>
              </a:rPr>
              <a:t>Taxed nobles without their consent</a:t>
            </a:r>
            <a:r>
              <a:rPr lang="en-US" altLang="en-US" b="1" dirty="0" smtClean="0">
                <a:solidFill>
                  <a:schemeClr val="accent3"/>
                </a:solidFill>
              </a:rPr>
              <a:t>—annoys nobles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3"/>
                </a:solidFill>
              </a:rPr>
              <a:t>Tries to </a:t>
            </a:r>
            <a:r>
              <a:rPr lang="en-US" altLang="en-US" b="1" u="sng" dirty="0" smtClean="0">
                <a:solidFill>
                  <a:schemeClr val="accent3"/>
                </a:solidFill>
              </a:rPr>
              <a:t>conscript and control peasants </a:t>
            </a:r>
            <a:r>
              <a:rPr lang="en-US" altLang="en-US" b="1" dirty="0" smtClean="0">
                <a:solidFill>
                  <a:schemeClr val="accent3"/>
                </a:solidFill>
              </a:rPr>
              <a:t>and serfs—annoys nobles (and peasants)</a:t>
            </a:r>
          </a:p>
        </p:txBody>
      </p:sp>
    </p:spTree>
    <p:extLst>
      <p:ext uri="{BB962C8B-B14F-4D97-AF65-F5344CB8AC3E}">
        <p14:creationId xmlns:p14="http://schemas.microsoft.com/office/powerpoint/2010/main" val="134560820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844" y="914851"/>
            <a:ext cx="950263" cy="5017319"/>
          </a:xfrm>
        </p:spPr>
        <p:txBody>
          <a:bodyPr vert="vert270">
            <a:no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Visual #3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65" y="188620"/>
            <a:ext cx="7355711" cy="65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4325"/>
            <a:ext cx="8229600" cy="1319213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solidFill>
                  <a:schemeClr val="bg1"/>
                </a:solidFill>
                <a:ea typeface="+mj-ea"/>
              </a:rPr>
              <a:t>Magna </a:t>
            </a:r>
            <a:r>
              <a:rPr lang="en-US" b="1" i="1" dirty="0" err="1">
                <a:solidFill>
                  <a:schemeClr val="bg1"/>
                </a:solidFill>
                <a:ea typeface="+mj-ea"/>
              </a:rPr>
              <a:t>Carta</a:t>
            </a:r>
            <a:endParaRPr lang="en-US" b="1" i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90678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</a:rPr>
              <a:t>England was (</a:t>
            </a:r>
            <a:r>
              <a:rPr lang="en-US" altLang="en-US" sz="2800" b="1" dirty="0">
                <a:solidFill>
                  <a:srgbClr val="FFFF00"/>
                </a:solidFill>
              </a:rPr>
              <a:t>&amp;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still is) most free country </a:t>
            </a:r>
            <a:r>
              <a:rPr lang="en-US" altLang="en-US" sz="2800" b="1" u="sng" dirty="0" smtClean="0">
                <a:solidFill>
                  <a:srgbClr val="FFFF00"/>
                </a:solidFill>
              </a:rPr>
              <a:t>Europe-first to curtail King’s power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in </a:t>
            </a:r>
            <a:r>
              <a:rPr lang="en-US" altLang="en-US" sz="2800" b="1" i="1" dirty="0" smtClean="0">
                <a:solidFill>
                  <a:srgbClr val="FFFF00"/>
                </a:solidFill>
              </a:rPr>
              <a:t>Magna Carta</a:t>
            </a:r>
            <a:endParaRPr lang="en-US" altLang="en-US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</a:rPr>
              <a:t>Nobles force John to sign a document (Great Charter) – </a:t>
            </a:r>
            <a:r>
              <a:rPr lang="en-US" altLang="en-US" sz="2800" b="1" u="sng" dirty="0" smtClean="0">
                <a:solidFill>
                  <a:srgbClr val="FFFF00"/>
                </a:solidFill>
              </a:rPr>
              <a:t>Runnymede 1215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 dirty="0" smtClean="0">
                <a:solidFill>
                  <a:schemeClr val="accent3"/>
                </a:solidFill>
              </a:rPr>
              <a:t>Limited power of the king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chemeClr val="accent3"/>
                </a:solidFill>
              </a:rPr>
              <a:t>Guaranteed </a:t>
            </a:r>
            <a:r>
              <a:rPr lang="en-US" altLang="en-US" sz="2800" b="1" u="sng" dirty="0" smtClean="0">
                <a:solidFill>
                  <a:schemeClr val="accent3"/>
                </a:solidFill>
              </a:rPr>
              <a:t>many rights—for nobles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chemeClr val="accent3"/>
                </a:solidFill>
              </a:rPr>
              <a:t>No taxation without representation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chemeClr val="accent3"/>
                </a:solidFill>
              </a:rPr>
              <a:t>Right to a jury trial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chemeClr val="accent3"/>
                </a:solidFill>
              </a:rPr>
              <a:t>Protection under the law for all citizens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chemeClr val="accent3"/>
                </a:solidFill>
              </a:rPr>
              <a:t>Four left today: Lincoln, Salisbury, British Library, US National Archives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FFB3FF"/>
                </a:solidFill>
              </a:rPr>
              <a:t>First basis civil rights in Britain and then </a:t>
            </a:r>
            <a:r>
              <a:rPr lang="en-US" altLang="en-US" sz="2800" b="1" u="sng" dirty="0" smtClean="0">
                <a:solidFill>
                  <a:srgbClr val="FFB3FF"/>
                </a:solidFill>
              </a:rPr>
              <a:t>US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FFB3FF"/>
                </a:solidFill>
              </a:rPr>
              <a:t>Start idea of </a:t>
            </a:r>
            <a:r>
              <a:rPr lang="en-US" altLang="en-US" sz="2800" b="1" u="sng" dirty="0" smtClean="0">
                <a:solidFill>
                  <a:srgbClr val="FFB3FF"/>
                </a:solidFill>
              </a:rPr>
              <a:t>Bill of Rights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FFB3FF"/>
                </a:solidFill>
              </a:rPr>
              <a:t>Same rights that </a:t>
            </a:r>
            <a:r>
              <a:rPr lang="en-US" altLang="en-US" sz="2800" b="1" u="sng" dirty="0" smtClean="0">
                <a:solidFill>
                  <a:srgbClr val="FFB3FF"/>
                </a:solidFill>
              </a:rPr>
              <a:t>US founding fathers fought for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840480" y="437400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1120" y="4364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055359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75" y="76200"/>
            <a:ext cx="8183563" cy="7334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Norman Conquest of 1066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958" t="1713" r="2909"/>
          <a:stretch/>
        </p:blipFill>
        <p:spPr>
          <a:xfrm>
            <a:off x="457200" y="1600200"/>
            <a:ext cx="4419600" cy="437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914400"/>
            <a:ext cx="4191000" cy="304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6962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8392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FFFF"/>
                </a:solidFill>
              </a:rPr>
              <a:t>Edward I </a:t>
            </a:r>
            <a:r>
              <a:rPr lang="en-US" altLang="en-US" sz="2800" b="1" dirty="0" smtClean="0">
                <a:solidFill>
                  <a:srgbClr val="FFFFFF"/>
                </a:solidFill>
              </a:rPr>
              <a:t>(1239-1307) </a:t>
            </a:r>
            <a:r>
              <a:rPr lang="en-US" altLang="en-US" b="1" dirty="0" smtClean="0">
                <a:solidFill>
                  <a:srgbClr val="FFFFFF"/>
                </a:solidFill>
              </a:rPr>
              <a:t>&amp; Parliament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486400"/>
          </a:xfrm>
        </p:spPr>
        <p:txBody>
          <a:bodyPr/>
          <a:lstStyle/>
          <a:p>
            <a:r>
              <a:rPr lang="en-US" altLang="en-US" sz="2800" b="1" u="sng" dirty="0" smtClean="0">
                <a:solidFill>
                  <a:srgbClr val="FFFF00"/>
                </a:solidFill>
              </a:rPr>
              <a:t>Edward I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(Longshanks) 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conquers Wales, most of Scotland (for a bit), Ireland, &amp; wins back the majority of Western France</a:t>
            </a:r>
          </a:p>
          <a:p>
            <a:r>
              <a:rPr lang="en-US" altLang="en-US" sz="2800" b="1" dirty="0" smtClean="0">
                <a:solidFill>
                  <a:srgbClr val="FFB3FF"/>
                </a:solidFill>
              </a:rPr>
              <a:t>To </a:t>
            </a:r>
            <a:r>
              <a:rPr lang="en-US" altLang="en-US" sz="2800" b="1" u="sng" dirty="0" smtClean="0">
                <a:solidFill>
                  <a:srgbClr val="FFB3FF"/>
                </a:solidFill>
              </a:rPr>
              <a:t>fight these wars he needs money</a:t>
            </a:r>
            <a:r>
              <a:rPr lang="en-US" altLang="en-US" sz="2800" b="1" dirty="0" smtClean="0">
                <a:solidFill>
                  <a:srgbClr val="FFB3FF"/>
                </a:solidFill>
              </a:rPr>
              <a:t>; trying to follow the </a:t>
            </a:r>
            <a:r>
              <a:rPr lang="en-US" altLang="en-US" sz="2800" b="1" i="1" dirty="0" smtClean="0">
                <a:solidFill>
                  <a:srgbClr val="FFB3FF"/>
                </a:solidFill>
              </a:rPr>
              <a:t>Magna Carta </a:t>
            </a:r>
            <a:r>
              <a:rPr lang="en-US" altLang="en-US" sz="2800" b="1" dirty="0" smtClean="0">
                <a:solidFill>
                  <a:srgbClr val="FFB3FF"/>
                </a:solidFill>
              </a:rPr>
              <a:t>he calls a group of people asking them to make a </a:t>
            </a:r>
            <a:r>
              <a:rPr lang="en-US" altLang="en-US" sz="2800" b="1" u="sng" dirty="0" smtClean="0">
                <a:solidFill>
                  <a:srgbClr val="FFB3FF"/>
                </a:solidFill>
              </a:rPr>
              <a:t>law of taxation</a:t>
            </a:r>
            <a:r>
              <a:rPr lang="en-US" altLang="en-US" sz="2800" b="1" dirty="0" smtClean="0">
                <a:solidFill>
                  <a:srgbClr val="FFB3FF"/>
                </a:solidFill>
              </a:rPr>
              <a:t>:</a:t>
            </a:r>
          </a:p>
          <a:p>
            <a:pPr lvl="1" eaLnBrk="1" hangingPunct="1"/>
            <a:r>
              <a:rPr lang="en-US" altLang="en-US" sz="2400" b="1" dirty="0" smtClean="0">
                <a:solidFill>
                  <a:srgbClr val="FFB3FF"/>
                </a:solidFill>
              </a:rPr>
              <a:t>Two knights &amp; two wealthy citizens from every county in England, as well as nobles </a:t>
            </a:r>
            <a:r>
              <a:rPr lang="en-US" altLang="en-US" sz="2400" b="1" dirty="0">
                <a:solidFill>
                  <a:srgbClr val="FFB3FF"/>
                </a:solidFill>
              </a:rPr>
              <a:t>&amp;</a:t>
            </a:r>
            <a:r>
              <a:rPr lang="en-US" altLang="en-US" sz="2400" b="1" dirty="0" smtClean="0">
                <a:solidFill>
                  <a:srgbClr val="FFB3FF"/>
                </a:solidFill>
              </a:rPr>
              <a:t> bishops </a:t>
            </a:r>
            <a:r>
              <a:rPr lang="en-US" altLang="en-US" sz="2400" b="1" dirty="0" smtClean="0">
                <a:solidFill>
                  <a:srgbClr val="FFB3FF"/>
                </a:solidFill>
                <a:sym typeface="Wingdings" charset="2"/>
              </a:rPr>
              <a:t> </a:t>
            </a:r>
            <a:r>
              <a:rPr lang="en-US" altLang="en-US" sz="2400" b="1" u="sng" dirty="0" smtClean="0">
                <a:solidFill>
                  <a:srgbClr val="FFB3FF"/>
                </a:solidFill>
                <a:sym typeface="Wingdings" charset="2"/>
              </a:rPr>
              <a:t>House of Commons and House of Lords</a:t>
            </a:r>
            <a:endParaRPr lang="en-US" altLang="en-US" sz="2400" b="1" u="sng" dirty="0" smtClean="0">
              <a:solidFill>
                <a:srgbClr val="FFB3FF"/>
              </a:solidFill>
            </a:endParaRPr>
          </a:p>
          <a:p>
            <a:pPr lvl="1" eaLnBrk="1" hangingPunct="1"/>
            <a:r>
              <a:rPr lang="en-US" altLang="en-US" sz="2400" b="1" dirty="0" smtClean="0">
                <a:solidFill>
                  <a:srgbClr val="FFB3FF"/>
                </a:solidFill>
              </a:rPr>
              <a:t>Met at Westminster in London, 1295</a:t>
            </a:r>
            <a:endParaRPr lang="en-US" altLang="en-US" sz="2000" b="1" dirty="0" smtClean="0">
              <a:solidFill>
                <a:srgbClr val="FFB3FF"/>
              </a:solidFill>
            </a:endParaRPr>
          </a:p>
          <a:p>
            <a:pPr lvl="1" eaLnBrk="1" hangingPunct="1"/>
            <a:r>
              <a:rPr lang="en-US" altLang="en-US" sz="2400" b="1" dirty="0" smtClean="0">
                <a:solidFill>
                  <a:srgbClr val="FFB3FF"/>
                </a:solidFill>
              </a:rPr>
              <a:t>Functions very well—shares power</a:t>
            </a:r>
          </a:p>
          <a:p>
            <a:r>
              <a:rPr lang="en-US" altLang="en-US" sz="2800" b="1" dirty="0" smtClean="0">
                <a:solidFill>
                  <a:srgbClr val="8DF7A1"/>
                </a:solidFill>
              </a:rPr>
              <a:t>Only to have his incompetent son and grandson blow it all…</a:t>
            </a:r>
          </a:p>
        </p:txBody>
      </p:sp>
    </p:spTree>
    <p:extLst>
      <p:ext uri="{BB962C8B-B14F-4D97-AF65-F5344CB8AC3E}">
        <p14:creationId xmlns:p14="http://schemas.microsoft.com/office/powerpoint/2010/main" val="157106036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563" cy="7334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Simon Schama – Conquest!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87" y="1219200"/>
            <a:ext cx="8086776" cy="42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9445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5257800"/>
            <a:ext cx="8183562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Impact of 1066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530225"/>
            <a:ext cx="8382000" cy="4187825"/>
          </a:xfrm>
        </p:spPr>
        <p:txBody>
          <a:bodyPr/>
          <a:lstStyle/>
          <a:p>
            <a:r>
              <a:rPr lang="en-US" altLang="en-US" b="1" u="sng" dirty="0" smtClean="0"/>
              <a:t>Questions from Viewing Guide?</a:t>
            </a:r>
          </a:p>
          <a:p>
            <a:r>
              <a:rPr lang="en-US" altLang="en-US" b="1" u="sng" dirty="0" smtClean="0"/>
              <a:t>Doomsday Book</a:t>
            </a:r>
          </a:p>
          <a:p>
            <a:pPr lvl="1"/>
            <a:r>
              <a:rPr lang="en-US" altLang="en-US" dirty="0" smtClean="0"/>
              <a:t>William in Normandy – how control England when not there?</a:t>
            </a:r>
          </a:p>
          <a:p>
            <a:pPr lvl="1"/>
            <a:r>
              <a:rPr lang="en-US" altLang="en-US" dirty="0" smtClean="0"/>
              <a:t>Gives out lands only in fiefs, not outright control to supporters</a:t>
            </a:r>
          </a:p>
          <a:p>
            <a:pPr lvl="1"/>
            <a:r>
              <a:rPr lang="en-US" altLang="en-US" dirty="0" smtClean="0"/>
              <a:t>Most extensive book of economics of the land since… Roman times…?</a:t>
            </a:r>
          </a:p>
          <a:p>
            <a:r>
              <a:rPr lang="en-US" altLang="en-US" b="1" u="sng" dirty="0" smtClean="0"/>
              <a:t>Other impacts </a:t>
            </a:r>
            <a:r>
              <a:rPr lang="en-US" altLang="en-US" dirty="0" smtClean="0"/>
              <a:t>of the Norman conquest on Britain?</a:t>
            </a:r>
          </a:p>
          <a:p>
            <a:pPr lvl="1"/>
            <a:r>
              <a:rPr lang="en-US" altLang="en-US" dirty="0" smtClean="0"/>
              <a:t>Reading(s) addressed more – including long term impact, what are they? </a:t>
            </a:r>
          </a:p>
        </p:txBody>
      </p:sp>
    </p:spTree>
    <p:extLst>
      <p:ext uri="{BB962C8B-B14F-4D97-AF65-F5344CB8AC3E}">
        <p14:creationId xmlns:p14="http://schemas.microsoft.com/office/powerpoint/2010/main" val="312446912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563" cy="733425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Dunster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Castle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6777541" cy="383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5145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Big Three Politics: England, France, and The HRE</a:t>
            </a:r>
          </a:p>
        </p:txBody>
      </p:sp>
      <p:pic>
        <p:nvPicPr>
          <p:cNvPr id="2051" name="Picture 4" descr="map-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5876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f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28511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holy-roman-empire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62250"/>
            <a:ext cx="27717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u="sng" dirty="0" smtClean="0">
                <a:solidFill>
                  <a:schemeClr val="bg1"/>
                </a:solidFill>
              </a:rPr>
              <a:t>Thesis</a:t>
            </a:r>
            <a:r>
              <a:rPr lang="en-US" altLang="en-US" dirty="0" smtClean="0">
                <a:solidFill>
                  <a:schemeClr val="bg1"/>
                </a:solidFill>
              </a:rPr>
              <a:t>: </a:t>
            </a:r>
            <a:r>
              <a:rPr lang="en-US" altLang="en-US" sz="3600" dirty="0" smtClean="0">
                <a:solidFill>
                  <a:srgbClr val="FFFF00"/>
                </a:solidFill>
              </a:rPr>
              <a:t>Due to the evolution of different political systems and values in England; France; and The Holy Roman Empire (Germany), </a:t>
            </a:r>
            <a:r>
              <a:rPr lang="en-US" altLang="en-US" sz="3600" dirty="0" smtClean="0">
                <a:solidFill>
                  <a:srgbClr val="FFA74F"/>
                </a:solidFill>
              </a:rPr>
              <a:t>coupled with the growing greed and disparity found within a rigid hierarchical system</a:t>
            </a:r>
            <a:r>
              <a:rPr lang="en-US" altLang="en-US" sz="3600" dirty="0" smtClean="0">
                <a:solidFill>
                  <a:schemeClr val="bg1"/>
                </a:solidFill>
              </a:rPr>
              <a:t>, </a:t>
            </a:r>
            <a:r>
              <a:rPr lang="en-US" altLang="en-US" sz="3600" dirty="0" smtClean="0">
                <a:solidFill>
                  <a:schemeClr val="accent1"/>
                </a:solidFill>
              </a:rPr>
              <a:t>a series of long catastrophic events helped accelerate and eventually brought down the political, cultural, and religious systems of Medieval Europe</a:t>
            </a:r>
            <a:r>
              <a:rPr lang="en-US" altLang="en-US" sz="36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4876800" cy="3160713"/>
          </a:xfr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98838"/>
            <a:ext cx="58674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2074</TotalTime>
  <Words>758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Verdana</vt:lpstr>
      <vt:lpstr>Wingdings</vt:lpstr>
      <vt:lpstr>Wingdings 2</vt:lpstr>
      <vt:lpstr>Default Design</vt:lpstr>
      <vt:lpstr>Aspect</vt:lpstr>
      <vt:lpstr>1_Default Design</vt:lpstr>
      <vt:lpstr>1_Office Theme</vt:lpstr>
      <vt:lpstr>1066: Norman Invasion of Britain</vt:lpstr>
      <vt:lpstr>Norman Conquest of 1066</vt:lpstr>
      <vt:lpstr>Simon Schama – Conquest!</vt:lpstr>
      <vt:lpstr>Impact of 1066</vt:lpstr>
      <vt:lpstr>Dunster Castle</vt:lpstr>
      <vt:lpstr>Big Three Politics: England, France, and The HRE</vt:lpstr>
      <vt:lpstr>PowerPoint Presentation</vt:lpstr>
      <vt:lpstr>PowerPoint Presentation</vt:lpstr>
      <vt:lpstr>PowerPoint Presentation</vt:lpstr>
      <vt:lpstr>England after William</vt:lpstr>
      <vt:lpstr>Henry II (1154-1189)</vt:lpstr>
      <vt:lpstr>Visual #5</vt:lpstr>
      <vt:lpstr>Henry II (1154-1189)</vt:lpstr>
      <vt:lpstr>PowerPoint Presentation</vt:lpstr>
      <vt:lpstr>Common Law</vt:lpstr>
      <vt:lpstr>Early Plantagenets – Richard I &amp; John</vt:lpstr>
      <vt:lpstr>Early Plantagenets – Richard I &amp; John</vt:lpstr>
      <vt:lpstr>Visual #3</vt:lpstr>
      <vt:lpstr>Magna Carta</vt:lpstr>
      <vt:lpstr>Edward I (1239-1307) &amp; Parliament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Three: England, France, and Germany</dc:title>
  <dc:creator>Paul Doran</dc:creator>
  <cp:lastModifiedBy>Maners, Allison SHS Staff</cp:lastModifiedBy>
  <cp:revision>111</cp:revision>
  <cp:lastPrinted>2017-09-20T01:47:00Z</cp:lastPrinted>
  <dcterms:created xsi:type="dcterms:W3CDTF">2010-09-17T01:16:34Z</dcterms:created>
  <dcterms:modified xsi:type="dcterms:W3CDTF">2018-11-05T19:57:03Z</dcterms:modified>
</cp:coreProperties>
</file>