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82" r:id="rId9"/>
    <p:sldId id="262" r:id="rId10"/>
    <p:sldId id="265" r:id="rId11"/>
    <p:sldId id="284" r:id="rId12"/>
    <p:sldId id="266" r:id="rId13"/>
    <p:sldId id="267" r:id="rId14"/>
    <p:sldId id="268" r:id="rId15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143A"/>
    <a:srgbClr val="5A0626"/>
    <a:srgbClr val="3D273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 smtClean="0"/>
            </a:lvl1pPr>
          </a:lstStyle>
          <a:p>
            <a:pPr>
              <a:defRPr/>
            </a:pPr>
            <a:fld id="{8B0B7A25-3132-4240-8CCF-6069233BDF39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02E8992-489B-4485-841F-B2C6DB9D7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75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hangingPunct="1">
              <a:defRPr sz="1200"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eaLnBrk="1" hangingPunct="1">
              <a:defRPr sz="1200"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AC0180-8DDA-4460-9504-83559FFDCFA3}" type="datetimeFigureOut">
              <a:rPr lang="en-US"/>
              <a:pPr>
                <a:defRPr/>
              </a:pPr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hangingPunct="1">
              <a:defRPr sz="1200">
                <a:latin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867866-9B76-4E6A-B60A-AB2C952F2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91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927D-315B-4D5A-9234-E773FA40A7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24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FD0FD-F384-425B-BA0A-4B2CE27EBD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95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8F7DB-5CFD-4636-8F98-CE32761441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15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49604-7AB9-4C0A-96FC-8438F2D7D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8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C3B5C-8A94-4E2E-B8E2-C8C0CF3ED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10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DD774-1751-431B-A86B-C5B3E5A40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08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58B9C-CF85-4C85-8E7A-59D333A00A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10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22EE8-2B26-465F-B671-319043F7E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62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4CD72-F7B2-47BD-BCE3-04C3D305E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34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F8B0D-373C-481E-85A5-3D9BF76DD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5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0CA7C-EEE0-425B-B981-64110339EE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79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6EF626-E9B0-4373-93B1-FF3FF37C1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13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50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50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50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50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50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0"/>
          <a:ea typeface="Arial" pitchFamily="-111" charset="0"/>
          <a:cs typeface="Arial" pitchFamily="-11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0"/>
          <a:ea typeface="Arial" pitchFamily="-111" charset="0"/>
          <a:cs typeface="Arial" pitchFamily="-11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0"/>
          <a:ea typeface="Arial" pitchFamily="-111" charset="0"/>
          <a:cs typeface="Arial" pitchFamily="-11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0"/>
          <a:ea typeface="Arial" pitchFamily="-111" charset="0"/>
          <a:cs typeface="Arial" pitchFamily="-11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0"/>
          <a:ea typeface="Arial" pitchFamily="-111" charset="0"/>
          <a:cs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0"/>
          <a:ea typeface="Arial" pitchFamily="-111" charset="0"/>
          <a:cs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0"/>
          <a:ea typeface="Arial" pitchFamily="-111" charset="0"/>
          <a:cs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0"/>
          <a:ea typeface="Arial" pitchFamily="-111" charset="0"/>
          <a:cs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 smtClean="0"/>
              <a:t>The Thirty Years’ War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124200"/>
            <a:ext cx="71628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1618 – 1648</a:t>
            </a:r>
          </a:p>
          <a:p>
            <a:pPr eaLnBrk="1" hangingPunct="1">
              <a:defRPr/>
            </a:pPr>
            <a:r>
              <a:rPr lang="en-US" sz="4400" b="1" dirty="0" smtClean="0"/>
              <a:t>This will be quick!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France gets involved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>
              <a:buFont typeface="Wingdings" pitchFamily="-111" charset="2"/>
              <a:buChar char="n"/>
              <a:defRPr/>
            </a:pPr>
            <a:r>
              <a:rPr lang="en-US" b="1" dirty="0" smtClean="0"/>
              <a:t>Louis XIII and Richelieu (and three musketeers)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en-US" b="1" dirty="0" smtClean="0"/>
              <a:t>Although Catholic, they detest the Hapsburg family (competitors)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en-US" b="1" dirty="0" smtClean="0"/>
              <a:t>Decide to support the Swedes and the German Protestants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en-US" b="1" dirty="0" smtClean="0"/>
              <a:t>Defeated the Hapsburgs in 1648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Critical Reading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>
              <a:buFont typeface="Wingdings" pitchFamily="-111" charset="2"/>
              <a:buChar char="n"/>
              <a:defRPr/>
            </a:pPr>
            <a:r>
              <a:rPr lang="en-US" b="1" dirty="0" smtClean="0"/>
              <a:t>So how does your critical reading fit in to all of this?</a:t>
            </a:r>
          </a:p>
          <a:p>
            <a:pPr lvl="1" eaLnBrk="1" hangingPunct="1">
              <a:buFont typeface="Wingdings" pitchFamily="-111" charset="2"/>
              <a:buChar char="n"/>
              <a:defRPr/>
            </a:pPr>
            <a:r>
              <a:rPr lang="en-US" b="1" dirty="0" smtClean="0"/>
              <a:t>Think: Why would Ms. Maners have us read this article?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en-US" b="1" dirty="0" smtClean="0"/>
              <a:t>What conclusions can you draw from the reading?</a:t>
            </a:r>
          </a:p>
        </p:txBody>
      </p:sp>
    </p:spTree>
    <p:extLst>
      <p:ext uri="{BB962C8B-B14F-4D97-AF65-F5344CB8AC3E}">
        <p14:creationId xmlns:p14="http://schemas.microsoft.com/office/powerpoint/2010/main" val="34362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Peace of Westphalia (1648)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b="1" dirty="0" smtClean="0"/>
              <a:t>Weakened Spain</a:t>
            </a:r>
          </a:p>
          <a:p>
            <a:pPr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b="1" dirty="0" smtClean="0"/>
              <a:t>Strengthened France</a:t>
            </a:r>
          </a:p>
          <a:p>
            <a:pPr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b="1" dirty="0" smtClean="0"/>
              <a:t>Gave independence to German princes (from Holy Roman Empire)</a:t>
            </a:r>
          </a:p>
          <a:p>
            <a:pPr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b="1" dirty="0" smtClean="0"/>
              <a:t>Swiss Confederation recognized</a:t>
            </a:r>
          </a:p>
          <a:p>
            <a:pPr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b="1" dirty="0" smtClean="0"/>
              <a:t>Dutch gain independence, Catholic part stays with Spain, later becomes Belgium</a:t>
            </a:r>
          </a:p>
          <a:p>
            <a:pPr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b="1" dirty="0" smtClean="0"/>
              <a:t>Introduced idea of having all participants of a war meet to negotiate peace treaties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Results of the war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4876800"/>
          </a:xfrm>
        </p:spPr>
        <p:txBody>
          <a:bodyPr/>
          <a:lstStyle/>
          <a:p>
            <a:pPr eaLnBrk="1" hangingPunct="1">
              <a:buFont typeface="Wingdings" pitchFamily="-111" charset="2"/>
              <a:buChar char="n"/>
              <a:defRPr/>
            </a:pPr>
            <a:r>
              <a:rPr lang="en-US" sz="2800" b="1" dirty="0" smtClean="0"/>
              <a:t>German lands destroyed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en-US" sz="2800" b="1" dirty="0" smtClean="0"/>
              <a:t>Lost 25% of their population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en-US" sz="2800" b="1" dirty="0" smtClean="0"/>
              <a:t>Economy ruined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en-US" sz="2800" b="1" dirty="0" smtClean="0"/>
              <a:t>War main reason Germany not unified until 1870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en-US" sz="2800" b="1" dirty="0" smtClean="0"/>
              <a:t>Biggest result: Europe was a group of independent, equal states – no religious empires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en-US" sz="2800" b="1" dirty="0" smtClean="0"/>
              <a:t>HRE still exists but has no importance in Germany, becomes a Hapsburg—Austrian—  rubber stamp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"/>
            <a:ext cx="8229600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Results of war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b="1" dirty="0" smtClean="0"/>
              <a:t>Military Revolution</a:t>
            </a:r>
          </a:p>
          <a:p>
            <a:pPr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b="1" dirty="0" smtClean="0"/>
              <a:t>Rebellions</a:t>
            </a:r>
          </a:p>
          <a:p>
            <a:pPr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b="1" dirty="0" smtClean="0"/>
              <a:t>Some empires in eastern Europe were very weak</a:t>
            </a: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b="1" dirty="0" smtClean="0"/>
              <a:t>Poland’s system requiring 100% agreement on all decisions</a:t>
            </a: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b="1" dirty="0" smtClean="0"/>
              <a:t>Ottoman Empire (Turks) was too big and not able to control land it ruled over (Hungary, Romania, Bulgaria)</a:t>
            </a: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b="1" dirty="0" smtClean="0"/>
              <a:t>Holy Roman Empire loses its authority after Thirty Years’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638"/>
            <a:ext cx="8686800" cy="1046162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Thirty Years’ War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18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b="1" dirty="0" smtClean="0"/>
              <a:t>Let me tell you about the war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 smtClean="0"/>
              <a:t>Let’s make a t-chart of the major players on each side of the war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 smtClean="0"/>
              <a:t>How is this war similar to the French Wars of Religion?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 smtClean="0"/>
              <a:t>Different – beyond the obvious (people, location)?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 smtClean="0"/>
              <a:t>Consequences of the Thirty Years’ War – this is what is most important… hint, hint, wink, wink, nudge, nudge…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925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Tension - Catholics &amp; Lutherans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410200"/>
          </a:xfrm>
        </p:spPr>
        <p:txBody>
          <a:bodyPr/>
          <a:lstStyle/>
          <a:p>
            <a:pPr eaLnBrk="1" hangingPunct="1">
              <a:buFont typeface="Wingdings" pitchFamily="-111" charset="2"/>
              <a:buChar char="n"/>
              <a:defRPr/>
            </a:pPr>
            <a:r>
              <a:rPr lang="en-US" b="1" dirty="0" smtClean="0"/>
              <a:t>Peace of Augsburg – 1555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en-US" b="1" dirty="0" smtClean="0"/>
              <a:t>Left Protestant and Catholic princes very suspicious of each other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en-US" b="1" dirty="0" smtClean="0"/>
              <a:t>Both groups start to organize formally to try and spread their own influence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en-US" b="1" dirty="0" smtClean="0"/>
              <a:t>Ferdinand is the spark that ignites the flame of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Ferdinand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334000"/>
          </a:xfrm>
        </p:spPr>
        <p:txBody>
          <a:bodyPr/>
          <a:lstStyle/>
          <a:p>
            <a:pPr eaLnBrk="1" hangingPunct="1">
              <a:buFont typeface="Wingdings" pitchFamily="-111" charset="2"/>
              <a:buChar char="n"/>
              <a:defRPr/>
            </a:pPr>
            <a:r>
              <a:rPr lang="en-US" sz="3000" b="1" dirty="0" smtClean="0"/>
              <a:t>Son of Charles V, the HRE who quit and joined a monastery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en-US" sz="3000" b="1" dirty="0" smtClean="0"/>
              <a:t>Ferdinand II becomes king of the Austrian part of Charles’ empire (Philip was King of Spain)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en-US" sz="3000" b="1" dirty="0" smtClean="0"/>
              <a:t>Austria mainly Catholic, but parts were Protestant (Bohemia)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en-US" sz="3000" b="1" dirty="0" smtClean="0"/>
              <a:t>Protestants in Prague revolt, Ferdinand’s army crushes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381000"/>
            <a:ext cx="82296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War breaks out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839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b="1" dirty="0" smtClean="0"/>
              <a:t>DEFENSTRATION OF PRAGUE </a:t>
            </a:r>
            <a:r>
              <a:rPr lang="en-US" sz="1800" b="1" dirty="0" smtClean="0"/>
              <a:t>(2</a:t>
            </a:r>
            <a:r>
              <a:rPr lang="en-US" sz="1800" b="1" baseline="30000" dirty="0" smtClean="0"/>
              <a:t>ND</a:t>
            </a:r>
            <a:r>
              <a:rPr lang="en-US" sz="1800" b="1" dirty="0" smtClean="0"/>
              <a:t> ACTUALLY)</a:t>
            </a:r>
          </a:p>
          <a:p>
            <a:pPr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b="1" dirty="0" smtClean="0"/>
              <a:t>German Protestant princes join rebellion</a:t>
            </a:r>
          </a:p>
          <a:p>
            <a:pPr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b="1" dirty="0" smtClean="0"/>
              <a:t>This starts the Thirty Years’ War</a:t>
            </a: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dirty="0" smtClean="0"/>
              <a:t>War over religion and territory and power among European royal families</a:t>
            </a:r>
          </a:p>
          <a:p>
            <a:pPr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b="1" dirty="0" smtClean="0"/>
              <a:t>Two phases</a:t>
            </a: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dirty="0" smtClean="0"/>
              <a:t>Hapsburg victories</a:t>
            </a: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dirty="0" smtClean="0"/>
              <a:t>Hapsburg defeats</a:t>
            </a:r>
          </a:p>
          <a:p>
            <a:pPr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b="1" dirty="0" smtClean="0"/>
              <a:t>(Hapsburg = name of Spain and Austria’s royal families in Holy Roman Empire)</a:t>
            </a:r>
          </a:p>
        </p:txBody>
      </p:sp>
      <p:sp>
        <p:nvSpPr>
          <p:cNvPr id="47108" name="Rectangle 1"/>
          <p:cNvSpPr>
            <a:spLocks noChangeArrowheads="1"/>
          </p:cNvSpPr>
          <p:nvPr/>
        </p:nvSpPr>
        <p:spPr bwMode="auto">
          <a:xfrm>
            <a:off x="-2460625" y="868363"/>
            <a:ext cx="195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War breaks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Hapsburg victories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>
              <a:buFont typeface="Wingdings" pitchFamily="-111" charset="2"/>
              <a:buChar char="n"/>
              <a:defRPr/>
            </a:pPr>
            <a:r>
              <a:rPr lang="en-US" b="1" dirty="0" smtClean="0"/>
              <a:t>Spanish and Austrian armies crush Protestant armies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en-US" b="1" dirty="0" smtClean="0"/>
              <a:t>Ferdinand II paid his army by letting them plunder and destroy villages thousands of German villages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r>
              <a:rPr lang="en-US" b="1" dirty="0" smtClean="0"/>
              <a:t>Most of central Europe largely destroyed in fighting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17488"/>
            <a:ext cx="8305800" cy="660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Sweden to the rescue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b="1" dirty="0" err="1" smtClean="0"/>
              <a:t>Gustavus</a:t>
            </a:r>
            <a:r>
              <a:rPr lang="en-US" b="1" dirty="0" smtClean="0"/>
              <a:t> Adolphus, king of Sweden (a Lutheran) helps Protestants</a:t>
            </a:r>
          </a:p>
          <a:p>
            <a:pPr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b="1" dirty="0" smtClean="0"/>
              <a:t>Sweden at this point is a huge power in Scandinavia</a:t>
            </a:r>
          </a:p>
          <a:p>
            <a:pPr lvl="1"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b="1" dirty="0" smtClean="0"/>
              <a:t>Controlled Finland, parts of Russia, Poland, German lands</a:t>
            </a:r>
          </a:p>
          <a:p>
            <a:pPr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b="1" dirty="0" smtClean="0"/>
              <a:t>Swedes drive Hapsburg armies out of northern Germany</a:t>
            </a:r>
          </a:p>
          <a:p>
            <a:pPr eaLnBrk="1" hangingPunct="1">
              <a:lnSpc>
                <a:spcPct val="90000"/>
              </a:lnSpc>
              <a:buFont typeface="Wingdings" pitchFamily="-111" charset="2"/>
              <a:buChar char="n"/>
              <a:defRPr/>
            </a:pPr>
            <a:r>
              <a:rPr lang="en-US" b="1" dirty="0" err="1" smtClean="0"/>
              <a:t>Gustavus</a:t>
            </a:r>
            <a:r>
              <a:rPr lang="en-US" b="1" dirty="0" smtClean="0"/>
              <a:t> Adolphus killed in battle in 1632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Words>563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Textured</vt:lpstr>
      <vt:lpstr>The Thirty Years’ War</vt:lpstr>
      <vt:lpstr>Thirty Years’ War</vt:lpstr>
      <vt:lpstr>Tension - Catholics &amp; Lutherans</vt:lpstr>
      <vt:lpstr>Ferdinand</vt:lpstr>
      <vt:lpstr>PowerPoint Presentation</vt:lpstr>
      <vt:lpstr>War breaks out</vt:lpstr>
      <vt:lpstr>Hapsburg victories</vt:lpstr>
      <vt:lpstr>PowerPoint Presentation</vt:lpstr>
      <vt:lpstr>Sweden to the rescue</vt:lpstr>
      <vt:lpstr>France gets involved</vt:lpstr>
      <vt:lpstr>Critical Reading </vt:lpstr>
      <vt:lpstr>Peace of Westphalia (1648)</vt:lpstr>
      <vt:lpstr>Results of the war</vt:lpstr>
      <vt:lpstr>Results of war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Thirty Years’ War</dc:title>
  <dc:creator>Maners, Allison SHS Staff</dc:creator>
  <cp:lastModifiedBy>Maners, Allison SHS Staff</cp:lastModifiedBy>
  <cp:revision>44</cp:revision>
  <cp:lastPrinted>2017-11-03T14:30:34Z</cp:lastPrinted>
  <dcterms:created xsi:type="dcterms:W3CDTF">2007-11-06T03:20:16Z</dcterms:created>
  <dcterms:modified xsi:type="dcterms:W3CDTF">2018-10-04T18:48:14Z</dcterms:modified>
</cp:coreProperties>
</file>