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3" r:id="rId1"/>
  </p:sldMasterIdLst>
  <p:notesMasterIdLst>
    <p:notesMasterId r:id="rId21"/>
  </p:notesMasterIdLst>
  <p:handoutMasterIdLst>
    <p:handoutMasterId r:id="rId22"/>
  </p:handoutMasterIdLst>
  <p:sldIdLst>
    <p:sldId id="289" r:id="rId2"/>
    <p:sldId id="291" r:id="rId3"/>
    <p:sldId id="350" r:id="rId4"/>
    <p:sldId id="293" r:id="rId5"/>
    <p:sldId id="256" r:id="rId6"/>
    <p:sldId id="257" r:id="rId7"/>
    <p:sldId id="258" r:id="rId8"/>
    <p:sldId id="259" r:id="rId9"/>
    <p:sldId id="261" r:id="rId10"/>
    <p:sldId id="264" r:id="rId11"/>
    <p:sldId id="265" r:id="rId12"/>
    <p:sldId id="268" r:id="rId13"/>
    <p:sldId id="270" r:id="rId14"/>
    <p:sldId id="271" r:id="rId15"/>
    <p:sldId id="266" r:id="rId16"/>
    <p:sldId id="277" r:id="rId17"/>
    <p:sldId id="279" r:id="rId18"/>
    <p:sldId id="280" r:id="rId19"/>
    <p:sldId id="282" r:id="rId20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072"/>
    <a:srgbClr val="3775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0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7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E6D5766-0B6A-43B0-BE24-0802B185D6DD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9DCAFD2-4AB0-4AA7-8A42-786C0238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27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217A5EC-5F2B-4AAE-91F5-100B4C413485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E086406-19E5-4D85-886D-3572E14B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3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49703-5555-48D5-8DE9-802D70C7A7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0EF01-4301-41FF-94E2-DCB33B6019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6DBE9-D3FB-41B3-ACE5-45AABD1182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4C5A7-04CA-446C-A596-52A6E026DB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E6D63-026F-4980-AA5F-5D5AE707F7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F6DC2-9879-44F3-AE8A-D4321EB139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C5831-4D78-4A4C-90A4-1FF8348D43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82137-D2F7-4E52-8E17-C8FB85E8D7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E3C74-5A57-4E2A-B76A-580259CF86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13013-4C9C-40F8-AF74-9BDB09F761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05ADBD0E-0A77-4A04-9750-82ECB5FBDF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E2E341A-E2D8-4D8A-B0BD-8A05FA1489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>
    <p:push dir="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b="1" dirty="0"/>
              <a:t>Unit </a:t>
            </a:r>
            <a:r>
              <a:rPr lang="en-US" sz="4800" b="1" dirty="0" smtClean="0"/>
              <a:t>1, Part 5– Absolutism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143000"/>
            <a:ext cx="8077200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b="1" dirty="0" smtClean="0">
                <a:solidFill>
                  <a:srgbClr val="002060"/>
                </a:solidFill>
              </a:rPr>
              <a:t>Think about what you have learned thus far about the political systems in European countries: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600" b="1" dirty="0"/>
              <a:t>If you were to take over a European country, which one would you take over?  Why?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600" b="1" dirty="0"/>
              <a:t>How would you go about doing this?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600" b="1" dirty="0"/>
              <a:t>Once you took over what would you do to keep &amp; strengthen your power?</a:t>
            </a:r>
          </a:p>
        </p:txBody>
      </p:sp>
    </p:spTree>
    <p:extLst>
      <p:ext uri="{BB962C8B-B14F-4D97-AF65-F5344CB8AC3E}">
        <p14:creationId xmlns:p14="http://schemas.microsoft.com/office/powerpoint/2010/main" val="133693856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b="1" dirty="0" smtClean="0"/>
              <a:t>Louis XIV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/>
              <a:t>Violent riots </a:t>
            </a:r>
            <a:r>
              <a:rPr lang="en-US" sz="3200" dirty="0" smtClean="0"/>
              <a:t>(mostly nobility) against Mazarin – the Fronde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/>
              <a:t>Louis bitter about the nobles who rebelled and </a:t>
            </a:r>
            <a:r>
              <a:rPr lang="en-US" sz="3200" u="sng" dirty="0" smtClean="0"/>
              <a:t>swore he would weaken them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/>
              <a:t>Nobles rebellion fails for three reasons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u="sng" dirty="0" smtClean="0"/>
              <a:t>Nobles distrusted each other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u="sng" dirty="0" smtClean="0"/>
              <a:t>Government was violent in its response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u="sng" dirty="0" smtClean="0"/>
              <a:t>Peasants and townspeople tired, were willing to live under an absolute monarch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b="1" dirty="0" smtClean="0"/>
              <a:t>Louis XIV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M dies, Louis XIV takes over completely (age 22-23)</a:t>
            </a:r>
          </a:p>
          <a:p>
            <a:pPr eaLnBrk="1" hangingPunct="1">
              <a:defRPr/>
            </a:pPr>
            <a:r>
              <a:rPr lang="en-US" sz="3200" u="sng" dirty="0" smtClean="0"/>
              <a:t>Expelled nobles </a:t>
            </a:r>
            <a:r>
              <a:rPr lang="en-US" sz="3200" dirty="0" smtClean="0"/>
              <a:t>from all royal government posts</a:t>
            </a:r>
          </a:p>
          <a:p>
            <a:pPr eaLnBrk="1" hangingPunct="1">
              <a:defRPr/>
            </a:pPr>
            <a:r>
              <a:rPr lang="en-US" sz="3200" dirty="0" smtClean="0"/>
              <a:t>Replaced them with </a:t>
            </a:r>
            <a:r>
              <a:rPr lang="en-US" sz="3200" b="1" dirty="0" smtClean="0"/>
              <a:t>intendants, or government agents</a:t>
            </a:r>
          </a:p>
          <a:p>
            <a:pPr lvl="1" eaLnBrk="1" hangingPunct="1">
              <a:defRPr/>
            </a:pPr>
            <a:r>
              <a:rPr lang="en-US" sz="3200" dirty="0" smtClean="0"/>
              <a:t>Collected taxes, administered justice</a:t>
            </a:r>
          </a:p>
          <a:p>
            <a:pPr eaLnBrk="1" hangingPunct="1">
              <a:defRPr/>
            </a:pPr>
            <a:r>
              <a:rPr lang="en-US" sz="3200" dirty="0" smtClean="0"/>
              <a:t>Louis had </a:t>
            </a:r>
            <a:r>
              <a:rPr lang="en-US" sz="3200" u="sng" dirty="0" smtClean="0"/>
              <a:t>tight control </a:t>
            </a:r>
            <a:r>
              <a:rPr lang="en-US" sz="3200" dirty="0" smtClean="0"/>
              <a:t>over the nobility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b="1" dirty="0" smtClean="0"/>
              <a:t>The Sun King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Louis XIV was also known as </a:t>
            </a:r>
            <a:r>
              <a:rPr lang="en-US" u="sng" dirty="0" smtClean="0"/>
              <a:t>the Sun King,</a:t>
            </a:r>
            <a:r>
              <a:rPr lang="en-US" dirty="0" smtClean="0"/>
              <a:t> reigns for </a:t>
            </a:r>
            <a:r>
              <a:rPr lang="en-US" u="sng" dirty="0" smtClean="0"/>
              <a:t>72 years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Nobles wait on him in elaborate rituals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100 nobles awaited him when he awoke every morning – to wait on him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Having his nobles at court had advantages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Made them dependent on Louis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Kept them away from their homes, making the intendants more powerful</a:t>
            </a:r>
          </a:p>
          <a:p>
            <a:pPr>
              <a:defRPr/>
            </a:pPr>
            <a:r>
              <a:rPr lang="en-US" b="1" dirty="0" smtClean="0"/>
              <a:t>His court - Versailles</a:t>
            </a:r>
          </a:p>
          <a:p>
            <a:pPr lvl="1">
              <a:defRPr/>
            </a:pPr>
            <a:r>
              <a:rPr lang="en-US" b="1" dirty="0" smtClean="0"/>
              <a:t>Visible manifestation of France</a:t>
            </a:r>
            <a:r>
              <a:rPr lang="ja-JP" altLang="en-US" b="1" smtClean="0"/>
              <a:t>’</a:t>
            </a:r>
            <a:r>
              <a:rPr lang="en-US" altLang="ja-JP" b="1" dirty="0" smtClean="0"/>
              <a:t>s superiority and wealth</a:t>
            </a:r>
          </a:p>
          <a:p>
            <a:pPr lvl="1">
              <a:defRPr/>
            </a:pPr>
            <a:r>
              <a:rPr lang="en-US" dirty="0" smtClean="0"/>
              <a:t>One of the </a:t>
            </a:r>
            <a:r>
              <a:rPr lang="en-US" u="sng" dirty="0" smtClean="0"/>
              <a:t>most magnificent royal palaces</a:t>
            </a:r>
            <a:r>
              <a:rPr lang="en-US" dirty="0" smtClean="0"/>
              <a:t> in the world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b="1" dirty="0" smtClean="0"/>
              <a:t>Versailles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206" y="2185089"/>
            <a:ext cx="7047587" cy="388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/>
              <a:t>Versailles – King</a:t>
            </a:r>
            <a:r>
              <a:rPr lang="ja-JP" altLang="en-US" b="1" dirty="0" smtClean="0"/>
              <a:t>’</a:t>
            </a:r>
            <a:r>
              <a:rPr lang="en-US" altLang="ja-JP" b="1" dirty="0" smtClean="0"/>
              <a:t>s Bedchamber</a:t>
            </a:r>
            <a:endParaRPr lang="en-US" b="1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239000" cy="48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b="1" dirty="0" smtClean="0"/>
              <a:t>Economic growth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Colbert</a:t>
            </a:r>
            <a:r>
              <a:rPr lang="en-US" dirty="0" smtClean="0"/>
              <a:t> – becomes Louis</a:t>
            </a:r>
            <a:r>
              <a:rPr lang="ja-JP" altLang="en-US" dirty="0" smtClean="0"/>
              <a:t>’</a:t>
            </a:r>
            <a:r>
              <a:rPr lang="en-US" altLang="ja-JP" dirty="0" smtClean="0"/>
              <a:t> finance minister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Goal: make France </a:t>
            </a:r>
            <a:r>
              <a:rPr lang="en-US" u="sng" dirty="0" smtClean="0"/>
              <a:t>super-rich and self-sufficient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Q: What does self-sufficient mean?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Gave government </a:t>
            </a:r>
            <a:r>
              <a:rPr lang="en-US" u="sng" dirty="0" smtClean="0"/>
              <a:t>money &amp; tax benefits </a:t>
            </a:r>
            <a:r>
              <a:rPr lang="en-US" dirty="0" smtClean="0"/>
              <a:t>to </a:t>
            </a:r>
            <a:r>
              <a:rPr lang="en-US" u="sng" dirty="0" smtClean="0"/>
              <a:t>French companies</a:t>
            </a:r>
          </a:p>
          <a:p>
            <a:pPr>
              <a:defRPr/>
            </a:pPr>
            <a:r>
              <a:rPr lang="en-US" dirty="0" smtClean="0"/>
              <a:t>BUT Colbert dies…</a:t>
            </a:r>
          </a:p>
          <a:p>
            <a:pPr>
              <a:defRPr/>
            </a:pPr>
            <a:r>
              <a:rPr lang="en-US" dirty="0" smtClean="0"/>
              <a:t>Big mistake – </a:t>
            </a:r>
            <a:r>
              <a:rPr lang="en-US" b="1" dirty="0" smtClean="0"/>
              <a:t>cancels the Edict of Nantes in 1685</a:t>
            </a:r>
          </a:p>
          <a:p>
            <a:pPr lvl="1">
              <a:defRPr/>
            </a:pPr>
            <a:r>
              <a:rPr lang="en-US" dirty="0" smtClean="0"/>
              <a:t>Q: What did the Edict of Nantes do?</a:t>
            </a:r>
          </a:p>
          <a:p>
            <a:pPr>
              <a:defRPr/>
            </a:pPr>
            <a:r>
              <a:rPr lang="en-US" dirty="0" smtClean="0"/>
              <a:t>1000s of Huguenot craftspeople &amp; merchants left France</a:t>
            </a:r>
          </a:p>
          <a:p>
            <a:pPr lvl="1">
              <a:defRPr/>
            </a:pPr>
            <a:r>
              <a:rPr lang="en-US" b="1" u="sng" dirty="0" smtClean="0"/>
              <a:t>Huge negative impact </a:t>
            </a:r>
            <a:r>
              <a:rPr lang="en-US" dirty="0" smtClean="0"/>
              <a:t>on French economy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9377" y="3810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Louis Disastrous </a:t>
            </a:r>
            <a:r>
              <a:rPr lang="en-US" b="1" dirty="0"/>
              <a:t>W</a:t>
            </a:r>
            <a:r>
              <a:rPr lang="en-US" b="1" dirty="0" smtClean="0"/>
              <a:t>ars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/>
              <a:t>Under Louis, France becomes the most powerful nation in Europe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u="sng" dirty="0" smtClean="0"/>
              <a:t>20 million residents </a:t>
            </a:r>
            <a:r>
              <a:rPr lang="en-US" sz="2800" dirty="0" smtClean="0"/>
              <a:t>(4 X as many as England, 10X as many as Holland)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/>
              <a:t>France invades countries to expand territory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/>
              <a:t>I</a:t>
            </a:r>
            <a:r>
              <a:rPr lang="en-US" sz="3200" dirty="0" smtClean="0"/>
              <a:t>nvades the independent Netherlands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/>
              <a:t>Dutch break open their dams, flood the land to prevent France from taking over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u="sng" dirty="0" smtClean="0"/>
              <a:t>France gained very little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France has Enemies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European countries start to ally against France</a:t>
            </a:r>
          </a:p>
          <a:p>
            <a:pPr lvl="1">
              <a:defRPr/>
            </a:pPr>
            <a:r>
              <a:rPr lang="en-US" sz="3000" u="sng" dirty="0" smtClean="0"/>
              <a:t>England, Austria, Sweden, Spain form alliance</a:t>
            </a:r>
          </a:p>
          <a:p>
            <a:pPr eaLnBrk="1" hangingPunct="1">
              <a:defRPr/>
            </a:pPr>
            <a:r>
              <a:rPr lang="en-US" sz="3200" dirty="0" smtClean="0"/>
              <a:t>Spain ends up having a new king who is related to Louis XIV – </a:t>
            </a:r>
            <a:r>
              <a:rPr lang="en-US" sz="3200" u="sng" dirty="0" smtClean="0"/>
              <a:t>Spain and France now allied</a:t>
            </a:r>
          </a:p>
          <a:p>
            <a:pPr eaLnBrk="1" hangingPunct="1">
              <a:defRPr/>
            </a:pPr>
            <a:r>
              <a:rPr lang="en-US" sz="3200" dirty="0" smtClean="0"/>
              <a:t>Other European countries alarmed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723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b="1" dirty="0" smtClean="0"/>
              <a:t>War of Spanish Succession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Allied countries attack France to </a:t>
            </a:r>
            <a:r>
              <a:rPr lang="en-US" sz="3200" u="sng" dirty="0" smtClean="0"/>
              <a:t>prevent a merger with Spain</a:t>
            </a:r>
          </a:p>
          <a:p>
            <a:pPr lvl="1">
              <a:defRPr/>
            </a:pPr>
            <a:r>
              <a:rPr lang="en-US" sz="3000" dirty="0" smtClean="0"/>
              <a:t>14 year long war</a:t>
            </a:r>
          </a:p>
          <a:p>
            <a:pPr eaLnBrk="1" hangingPunct="1">
              <a:defRPr/>
            </a:pPr>
            <a:r>
              <a:rPr lang="en-US" sz="3200" u="sng" dirty="0" smtClean="0"/>
              <a:t>England is the big winner </a:t>
            </a:r>
            <a:r>
              <a:rPr lang="en-US" sz="3200" dirty="0" smtClean="0"/>
              <a:t>– they get Gibraltar at the tip of Spain which controls access to Mediterranean</a:t>
            </a:r>
          </a:p>
          <a:p>
            <a:pPr eaLnBrk="1" hangingPunct="1">
              <a:defRPr/>
            </a:pPr>
            <a:r>
              <a:rPr lang="en-US" sz="3200" dirty="0" smtClean="0"/>
              <a:t>War </a:t>
            </a:r>
            <a:r>
              <a:rPr lang="en-US" sz="3200" u="sng" dirty="0" smtClean="0"/>
              <a:t>was expensive </a:t>
            </a:r>
            <a:r>
              <a:rPr lang="en-US" sz="3200" dirty="0" smtClean="0"/>
              <a:t>for France – about </a:t>
            </a:r>
            <a:r>
              <a:rPr lang="en-US" sz="3200" u="sng" dirty="0" smtClean="0"/>
              <a:t>$21 billion</a:t>
            </a:r>
            <a:r>
              <a:rPr lang="en-US" sz="3200" dirty="0" smtClean="0"/>
              <a:t> in debt by end of the war (1715)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088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b="1" dirty="0" smtClean="0"/>
              <a:t>Free-write at end of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b="1" dirty="0" smtClean="0"/>
              <a:t>Was Louis XIV a successful ruler?  </a:t>
            </a:r>
          </a:p>
          <a:p>
            <a:pPr lvl="1">
              <a:defRPr/>
            </a:pPr>
            <a:r>
              <a:rPr lang="en-US" sz="4400" b="1" dirty="0" smtClean="0"/>
              <a:t>Why or why not?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5057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4800" b="1" dirty="0"/>
              <a:t>Causes of Absolutism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dirty="0" smtClean="0"/>
              <a:t>Feudalism out, unified church out</a:t>
            </a:r>
          </a:p>
          <a:p>
            <a:pPr eaLnBrk="1" hangingPunct="1"/>
            <a:r>
              <a:rPr lang="en-US" altLang="en-US" sz="3200" b="1" dirty="0" smtClean="0"/>
              <a:t>Religious/territorial </a:t>
            </a:r>
            <a:r>
              <a:rPr lang="en-US" altLang="en-US" sz="3200" b="1" dirty="0"/>
              <a:t>conflict = uncertainty </a:t>
            </a:r>
            <a:r>
              <a:rPr lang="en-US" altLang="en-US" sz="3200" b="1" dirty="0" smtClean="0"/>
              <a:t>&amp; fear, </a:t>
            </a:r>
            <a:r>
              <a:rPr lang="en-US" altLang="en-US" sz="3200" b="1" dirty="0"/>
              <a:t>start a </a:t>
            </a:r>
            <a:r>
              <a:rPr lang="en-US" altLang="en-US" sz="3200" b="1" dirty="0" smtClean="0"/>
              <a:t>cycle</a:t>
            </a:r>
          </a:p>
          <a:p>
            <a:pPr eaLnBrk="1" hangingPunct="1"/>
            <a:r>
              <a:rPr lang="en-US" altLang="en-US" sz="3200" b="1" dirty="0" smtClean="0"/>
              <a:t>Church was weaker at the same time (Reformation)</a:t>
            </a:r>
            <a:endParaRPr lang="en-US" altLang="en-US" sz="3200" b="1" dirty="0"/>
          </a:p>
          <a:p>
            <a:pPr eaLnBrk="1" hangingPunct="1"/>
            <a:r>
              <a:rPr lang="en-US" altLang="en-US" sz="3200" b="1" dirty="0"/>
              <a:t>Big armies required higher taxes to support them</a:t>
            </a:r>
          </a:p>
          <a:p>
            <a:pPr eaLnBrk="1" hangingPunct="1"/>
            <a:r>
              <a:rPr lang="en-US" altLang="en-US" sz="3200" b="1" dirty="0"/>
              <a:t>Peasants revolted against taxes</a:t>
            </a:r>
          </a:p>
          <a:p>
            <a:pPr eaLnBrk="1" hangingPunct="1"/>
            <a:r>
              <a:rPr lang="en-US" altLang="en-US" sz="3200" b="1" dirty="0"/>
              <a:t>Kings </a:t>
            </a:r>
            <a:r>
              <a:rPr lang="en-US" altLang="en-US" sz="3200" b="1" dirty="0" smtClean="0"/>
              <a:t>rule </a:t>
            </a:r>
            <a:r>
              <a:rPr lang="en-US" altLang="en-US" sz="3200" b="1" dirty="0"/>
              <a:t>even more harshly</a:t>
            </a:r>
          </a:p>
        </p:txBody>
      </p:sp>
    </p:spTree>
    <p:extLst>
      <p:ext uri="{BB962C8B-B14F-4D97-AF65-F5344CB8AC3E}">
        <p14:creationId xmlns:p14="http://schemas.microsoft.com/office/powerpoint/2010/main" val="233638530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371600"/>
          </a:xfrm>
        </p:spPr>
        <p:txBody>
          <a:bodyPr>
            <a:normAutofit fontScale="90000"/>
          </a:bodyPr>
          <a:lstStyle/>
          <a:p>
            <a:r>
              <a:rPr lang="en-US" sz="6600" b="1" dirty="0"/>
              <a:t>Characteristics </a:t>
            </a:r>
            <a:r>
              <a:rPr lang="en-US" sz="6600" b="1" dirty="0" smtClean="0"/>
              <a:t>of </a:t>
            </a:r>
            <a:r>
              <a:rPr lang="en-US" sz="6600" b="1" dirty="0"/>
              <a:t>abs rulers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Based on what you know so far, brainstorm some possible characteristics of absolutist rulers with your table group!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9615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6600" b="1" dirty="0"/>
              <a:t>Characteristics </a:t>
            </a:r>
            <a:r>
              <a:rPr lang="en-US" sz="6600" b="1" dirty="0" smtClean="0"/>
              <a:t>of </a:t>
            </a:r>
            <a:r>
              <a:rPr lang="en-US" sz="6600" b="1" dirty="0"/>
              <a:t>abs rulers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562600"/>
          </a:xfrm>
        </p:spPr>
        <p:txBody>
          <a:bodyPr>
            <a:no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2400" b="1" dirty="0"/>
              <a:t>Run by one, singular person</a:t>
            </a:r>
          </a:p>
          <a:p>
            <a:pPr lvl="2"/>
            <a:r>
              <a:rPr lang="en-US" sz="1800" b="1" dirty="0"/>
              <a:t>Divine right and without consent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b="1" dirty="0"/>
              <a:t>Glorification of the State (Ruler) rather than local culture</a:t>
            </a:r>
            <a:endParaRPr lang="en-US" sz="2400" dirty="0"/>
          </a:p>
          <a:p>
            <a:pPr marL="742950" lvl="0" indent="-742950">
              <a:buFont typeface="+mj-lt"/>
              <a:buAutoNum type="arabicPeriod"/>
            </a:pPr>
            <a:r>
              <a:rPr lang="en-US" sz="2400" b="1" dirty="0"/>
              <a:t>Controls/limits power of the nobility</a:t>
            </a:r>
            <a:endParaRPr lang="en-US" sz="2400" dirty="0"/>
          </a:p>
          <a:p>
            <a:pPr marL="742950" lvl="0" indent="-742950">
              <a:buFont typeface="+mj-lt"/>
              <a:buAutoNum type="arabicPeriod"/>
            </a:pPr>
            <a:r>
              <a:rPr lang="en-US" sz="2400" b="1" dirty="0"/>
              <a:t>Economy is for the RULER not the citizens of the state</a:t>
            </a:r>
          </a:p>
          <a:p>
            <a:pPr lvl="2"/>
            <a:r>
              <a:rPr lang="en-US" sz="1800" b="1" dirty="0"/>
              <a:t>No one is exempt from paying taxes</a:t>
            </a:r>
            <a:endParaRPr lang="en-US" sz="1800" dirty="0"/>
          </a:p>
          <a:p>
            <a:pPr marL="742950" lvl="0" indent="-742950">
              <a:buFont typeface="+mj-lt"/>
              <a:buAutoNum type="arabicPeriod"/>
            </a:pPr>
            <a:r>
              <a:rPr lang="en-US" sz="2400" b="1" dirty="0"/>
              <a:t>War-Expansion is normal – discourage/distract domestic unrest</a:t>
            </a:r>
            <a:endParaRPr lang="en-US" sz="2400" dirty="0"/>
          </a:p>
          <a:p>
            <a:pPr marL="742950" lvl="0" indent="-742950">
              <a:buFont typeface="+mj-lt"/>
              <a:buAutoNum type="arabicPeriod"/>
            </a:pPr>
            <a:r>
              <a:rPr lang="en-US" sz="2400" b="1" dirty="0"/>
              <a:t>Standing army</a:t>
            </a:r>
            <a:endParaRPr lang="en-US" sz="2400" dirty="0"/>
          </a:p>
          <a:p>
            <a:pPr marL="742950" lvl="0" indent="-742950">
              <a:buFont typeface="+mj-lt"/>
              <a:buAutoNum type="arabicPeriod"/>
            </a:pPr>
            <a:r>
              <a:rPr lang="en-US" sz="2400" b="1" dirty="0"/>
              <a:t>Bureaucracies</a:t>
            </a:r>
            <a:endParaRPr lang="en-US" sz="2400" dirty="0"/>
          </a:p>
          <a:p>
            <a:pPr marL="742950" lvl="0" indent="-742950">
              <a:buFont typeface="+mj-lt"/>
              <a:buAutoNum type="arabicPeriod"/>
            </a:pPr>
            <a:r>
              <a:rPr lang="en-US" sz="2400" b="1" dirty="0"/>
              <a:t>Secret police – controlled social gatherings, religious gatherings</a:t>
            </a:r>
            <a:endParaRPr lang="en-US" sz="2400" dirty="0"/>
          </a:p>
          <a:p>
            <a:pPr marL="742950" lvl="0" indent="-742950">
              <a:buFont typeface="+mj-lt"/>
              <a:buAutoNum type="arabicPeriod"/>
            </a:pPr>
            <a:r>
              <a:rPr lang="en-US" sz="2400" b="1" dirty="0"/>
              <a:t>Control over all aspects of justice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337861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9600" dirty="0" smtClean="0"/>
              <a:t>Absolutism</a:t>
            </a: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800" dirty="0" smtClean="0"/>
              <a:t>…in France</a:t>
            </a:r>
            <a:endParaRPr lang="en-US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 b="1" dirty="0" smtClean="0"/>
              <a:t>Huguenots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763000" cy="50292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/>
              <a:t>Catherine de Medici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Mother of King Charles IX – too young to rule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Arranges a wedding for her daughter to a Protestant Prince (Henry, a Huguenot) in hopes of peace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Has Protestants in Paris murdered instead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 smtClean="0"/>
              <a:t>St. Bartholomew</a:t>
            </a:r>
            <a:r>
              <a:rPr lang="ja-JP" altLang="en-US" sz="2400" dirty="0" smtClean="0">
                <a:ea typeface="MS PGothic" pitchFamily="34" charset="-128"/>
              </a:rPr>
              <a:t>’</a:t>
            </a:r>
            <a:r>
              <a:rPr lang="en-US" altLang="ja-JP" sz="2400" dirty="0" smtClean="0">
                <a:ea typeface="MS PGothic" pitchFamily="34" charset="-128"/>
              </a:rPr>
              <a:t>s Day 1572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Charles IX dies as does his mother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800" dirty="0" smtClean="0"/>
              <a:t>Protestant Prince Henry </a:t>
            </a:r>
            <a:r>
              <a:rPr lang="ja-JP" altLang="en-US" sz="2800" dirty="0" smtClean="0">
                <a:ea typeface="MS PGothic" pitchFamily="34" charset="-128"/>
              </a:rPr>
              <a:t>“</a:t>
            </a:r>
            <a:r>
              <a:rPr lang="en-US" altLang="ja-JP" sz="2800" dirty="0" smtClean="0">
                <a:ea typeface="MS PGothic" pitchFamily="34" charset="-128"/>
              </a:rPr>
              <a:t>converts</a:t>
            </a:r>
            <a:r>
              <a:rPr lang="ja-JP" altLang="en-US" sz="2800" dirty="0" smtClean="0">
                <a:ea typeface="MS PGothic" pitchFamily="34" charset="-128"/>
              </a:rPr>
              <a:t>”</a:t>
            </a:r>
            <a:r>
              <a:rPr lang="en-US" altLang="ja-JP" sz="2800" dirty="0" smtClean="0">
                <a:ea typeface="MS PGothic" pitchFamily="34" charset="-128"/>
              </a:rPr>
              <a:t> to Catholicism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/>
              <a:t>Henry becomes King Henry IV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b="1" dirty="0" smtClean="0"/>
              <a:t>Henry IV heals France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smtClean="0"/>
              <a:t>1598 – Henry signs the </a:t>
            </a:r>
            <a:r>
              <a:rPr lang="en-US" sz="3200" b="1" u="sng" dirty="0" smtClean="0"/>
              <a:t>Edict of Nantes</a:t>
            </a:r>
          </a:p>
          <a:p>
            <a:pPr lvl="1" eaLnBrk="1" hangingPunct="1">
              <a:defRPr/>
            </a:pPr>
            <a:r>
              <a:rPr lang="en-US" sz="3200" b="1" u="sng" dirty="0" smtClean="0"/>
              <a:t>Allows Protestantism, lets them live in peace</a:t>
            </a:r>
          </a:p>
          <a:p>
            <a:pPr eaLnBrk="1" hangingPunct="1">
              <a:defRPr/>
            </a:pPr>
            <a:r>
              <a:rPr lang="en-US" sz="3200" dirty="0" smtClean="0"/>
              <a:t>Henry worked hard to </a:t>
            </a:r>
            <a:r>
              <a:rPr lang="en-US" sz="3200" b="1" u="sng" dirty="0" smtClean="0"/>
              <a:t>rebuild France</a:t>
            </a:r>
          </a:p>
          <a:p>
            <a:pPr lvl="1">
              <a:defRPr/>
            </a:pPr>
            <a:r>
              <a:rPr lang="en-US" sz="3000" dirty="0" smtClean="0"/>
              <a:t>Assassinated in 1610</a:t>
            </a:r>
          </a:p>
          <a:p>
            <a:pPr eaLnBrk="1" hangingPunct="1">
              <a:defRPr/>
            </a:pPr>
            <a:r>
              <a:rPr lang="en-US" sz="3200" dirty="0" smtClean="0"/>
              <a:t>His son </a:t>
            </a:r>
            <a:r>
              <a:rPr lang="en-US" sz="3200" b="1" u="sng" dirty="0" smtClean="0"/>
              <a:t>Louis XIII </a:t>
            </a:r>
            <a:r>
              <a:rPr lang="en-US" sz="3200" dirty="0" smtClean="0"/>
              <a:t>becomes King</a:t>
            </a:r>
          </a:p>
          <a:p>
            <a:pPr lvl="1" eaLnBrk="1" hangingPunct="1">
              <a:defRPr/>
            </a:pPr>
            <a:r>
              <a:rPr lang="en-US" sz="3200" u="sng" dirty="0" smtClean="0"/>
              <a:t>Weak king</a:t>
            </a:r>
            <a:r>
              <a:rPr lang="en-US" sz="3200" dirty="0" smtClean="0"/>
              <a:t>, but had a smart man advising him</a:t>
            </a:r>
          </a:p>
          <a:p>
            <a:pPr lvl="1">
              <a:defRPr/>
            </a:pPr>
            <a:r>
              <a:rPr lang="en-US" sz="3000" dirty="0" smtClean="0"/>
              <a:t>Cardinal Richelieu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 b="1" dirty="0" smtClean="0"/>
              <a:t>Cardinal Richelieu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Extremely ambitious man, despite his church position</a:t>
            </a:r>
          </a:p>
          <a:p>
            <a:pPr eaLnBrk="1" hangingPunct="1">
              <a:defRPr/>
            </a:pPr>
            <a:r>
              <a:rPr lang="en-US" sz="2800" u="sng" dirty="0" smtClean="0"/>
              <a:t>Two steps </a:t>
            </a:r>
            <a:r>
              <a:rPr lang="en-US" sz="2800" dirty="0" smtClean="0"/>
              <a:t>he took as Louis XIII</a:t>
            </a:r>
            <a:r>
              <a:rPr lang="ja-JP" altLang="en-US" sz="2800" dirty="0" smtClean="0"/>
              <a:t>’</a:t>
            </a:r>
            <a:r>
              <a:rPr lang="en-US" altLang="ja-JP" sz="2800" dirty="0" smtClean="0"/>
              <a:t>s advisor</a:t>
            </a:r>
          </a:p>
          <a:p>
            <a:pPr eaLnBrk="1" hangingPunct="1">
              <a:defRPr/>
            </a:pPr>
            <a:r>
              <a:rPr lang="en-US" sz="2800" b="1" dirty="0" smtClean="0"/>
              <a:t>Limited Protestant rights</a:t>
            </a:r>
          </a:p>
          <a:p>
            <a:pPr lvl="1" eaLnBrk="1" hangingPunct="1">
              <a:defRPr/>
            </a:pPr>
            <a:r>
              <a:rPr lang="en-US" sz="2800" dirty="0" smtClean="0"/>
              <a:t>Forbade Protestant cities to have walls around them</a:t>
            </a:r>
          </a:p>
          <a:p>
            <a:pPr lvl="1" eaLnBrk="1" hangingPunct="1">
              <a:defRPr/>
            </a:pPr>
            <a:r>
              <a:rPr lang="en-US" sz="2800" dirty="0" smtClean="0"/>
              <a:t>Believed they were conspiracies against the Catholic King </a:t>
            </a:r>
          </a:p>
          <a:p>
            <a:pPr eaLnBrk="1" hangingPunct="1">
              <a:defRPr/>
            </a:pPr>
            <a:r>
              <a:rPr lang="en-US" sz="2800" b="1" dirty="0" smtClean="0"/>
              <a:t>Limited power of nobility </a:t>
            </a:r>
          </a:p>
          <a:p>
            <a:pPr lvl="1" eaLnBrk="1" hangingPunct="1">
              <a:defRPr/>
            </a:pPr>
            <a:r>
              <a:rPr lang="en-US" sz="2800" dirty="0" smtClean="0"/>
              <a:t>Forced them to tear down their castles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Louis </a:t>
            </a:r>
            <a:r>
              <a:rPr lang="en-US" sz="5400" b="1" dirty="0" smtClean="0"/>
              <a:t>XIV</a:t>
            </a:r>
            <a:endParaRPr lang="en-US" b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/>
              <a:t>Most powerful ruler in French history</a:t>
            </a:r>
          </a:p>
          <a:p>
            <a:pPr eaLnBrk="1" hangingPunct="1">
              <a:defRPr/>
            </a:pPr>
            <a:r>
              <a:rPr lang="ja-JP" altLang="en-US" sz="3200" dirty="0" smtClean="0"/>
              <a:t>“</a:t>
            </a:r>
            <a:r>
              <a:rPr lang="en-US" altLang="ja-JP" sz="3200" dirty="0" smtClean="0"/>
              <a:t>L</a:t>
            </a:r>
            <a:r>
              <a:rPr lang="ja-JP" altLang="en-US" sz="3200" dirty="0" smtClean="0"/>
              <a:t>’</a:t>
            </a:r>
            <a:r>
              <a:rPr lang="en-US" altLang="ja-JP" sz="3200" dirty="0" err="1" smtClean="0"/>
              <a:t>etat</a:t>
            </a:r>
            <a:r>
              <a:rPr lang="en-US" altLang="ja-JP" sz="3200" dirty="0" smtClean="0"/>
              <a:t>, c</a:t>
            </a:r>
            <a:r>
              <a:rPr lang="ja-JP" altLang="en-US" sz="3200" dirty="0" smtClean="0"/>
              <a:t>’</a:t>
            </a:r>
            <a:r>
              <a:rPr lang="en-US" altLang="ja-JP" sz="3200" dirty="0" err="1" smtClean="0"/>
              <a:t>est</a:t>
            </a:r>
            <a:r>
              <a:rPr lang="en-US" altLang="ja-JP" sz="3200" dirty="0" smtClean="0"/>
              <a:t> </a:t>
            </a:r>
            <a:r>
              <a:rPr lang="en-US" altLang="ja-JP" sz="3200" dirty="0" err="1" smtClean="0"/>
              <a:t>moi</a:t>
            </a:r>
            <a:r>
              <a:rPr lang="ja-JP" altLang="en-US" sz="3200" dirty="0" smtClean="0"/>
              <a:t>”</a:t>
            </a:r>
            <a:r>
              <a:rPr lang="en-US" altLang="ja-JP" sz="3200" dirty="0" smtClean="0"/>
              <a:t> – I am the state</a:t>
            </a:r>
          </a:p>
          <a:p>
            <a:pPr eaLnBrk="1" hangingPunct="1">
              <a:defRPr/>
            </a:pPr>
            <a:r>
              <a:rPr lang="en-US" sz="3200" dirty="0" smtClean="0"/>
              <a:t>At first, the real power was Richelieu</a:t>
            </a:r>
            <a:r>
              <a:rPr lang="ja-JP" altLang="en-US" sz="3200" dirty="0" smtClean="0"/>
              <a:t>’</a:t>
            </a:r>
            <a:r>
              <a:rPr lang="en-US" altLang="ja-JP" sz="3200" dirty="0" smtClean="0"/>
              <a:t>s successor </a:t>
            </a:r>
            <a:r>
              <a:rPr lang="en-US" altLang="ja-JP" sz="3200" b="1" dirty="0" smtClean="0"/>
              <a:t>Cardinal Mazarin</a:t>
            </a:r>
          </a:p>
          <a:p>
            <a:pPr lvl="1" eaLnBrk="1" hangingPunct="1">
              <a:defRPr/>
            </a:pPr>
            <a:r>
              <a:rPr lang="en-US" sz="2800" u="sng" dirty="0" smtClean="0"/>
              <a:t>Louis XIV was four years old </a:t>
            </a:r>
            <a:r>
              <a:rPr lang="en-US" sz="2800" dirty="0" smtClean="0"/>
              <a:t>when he became king</a:t>
            </a:r>
          </a:p>
          <a:p>
            <a:pPr eaLnBrk="1" hangingPunct="1">
              <a:defRPr/>
            </a:pPr>
            <a:r>
              <a:rPr lang="en-US" sz="3200" dirty="0" smtClean="0"/>
              <a:t>Ends 30 Years War</a:t>
            </a:r>
            <a:endParaRPr lang="en-US" sz="3200" dirty="0"/>
          </a:p>
          <a:p>
            <a:pPr eaLnBrk="1" hangingPunct="1">
              <a:defRPr/>
            </a:pPr>
            <a:r>
              <a:rPr lang="en-US" sz="3200" dirty="0" smtClean="0"/>
              <a:t>But becomes </a:t>
            </a:r>
            <a:r>
              <a:rPr lang="en-US" sz="3200" u="sng" dirty="0" smtClean="0"/>
              <a:t>very unpopular </a:t>
            </a:r>
            <a:r>
              <a:rPr lang="en-US" sz="3200" dirty="0" smtClean="0"/>
              <a:t>with the French due to high taxes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1707</TotalTime>
  <Words>847</Words>
  <Application>Microsoft Office PowerPoint</Application>
  <PresentationFormat>On-screen Show (4:3)</PresentationFormat>
  <Paragraphs>115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MS PGothic</vt:lpstr>
      <vt:lpstr>MS PGothic</vt:lpstr>
      <vt:lpstr>Calibri</vt:lpstr>
      <vt:lpstr>Constantia</vt:lpstr>
      <vt:lpstr>HGP明朝E</vt:lpstr>
      <vt:lpstr>Tahoma</vt:lpstr>
      <vt:lpstr>Wingdings</vt:lpstr>
      <vt:lpstr>Wingdings 2</vt:lpstr>
      <vt:lpstr>Flow</vt:lpstr>
      <vt:lpstr>Unit 1, Part 5– Absolutism</vt:lpstr>
      <vt:lpstr>Causes of Absolutism</vt:lpstr>
      <vt:lpstr>Characteristics of abs rulers</vt:lpstr>
      <vt:lpstr>Characteristics of abs rulers</vt:lpstr>
      <vt:lpstr>Absolutism</vt:lpstr>
      <vt:lpstr>Huguenots</vt:lpstr>
      <vt:lpstr>Henry IV heals France</vt:lpstr>
      <vt:lpstr>Cardinal Richelieu</vt:lpstr>
      <vt:lpstr>Louis XIV</vt:lpstr>
      <vt:lpstr>Louis XIV</vt:lpstr>
      <vt:lpstr>Louis XIV</vt:lpstr>
      <vt:lpstr>The Sun King</vt:lpstr>
      <vt:lpstr>Versailles</vt:lpstr>
      <vt:lpstr>Versailles – King’s Bedchamber</vt:lpstr>
      <vt:lpstr>Economic growth</vt:lpstr>
      <vt:lpstr>Louis Disastrous Wars</vt:lpstr>
      <vt:lpstr>France has Enemies</vt:lpstr>
      <vt:lpstr>War of Spanish Succession</vt:lpstr>
      <vt:lpstr>Free-write at end of notes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Absolutism, part II</dc:title>
  <dc:creator>Maners, Allison SHS Staff</dc:creator>
  <cp:lastModifiedBy>Maners, Allison SHS Staff</cp:lastModifiedBy>
  <cp:revision>96</cp:revision>
  <cp:lastPrinted>2016-11-15T18:28:07Z</cp:lastPrinted>
  <dcterms:created xsi:type="dcterms:W3CDTF">2007-10-30T02:18:12Z</dcterms:created>
  <dcterms:modified xsi:type="dcterms:W3CDTF">2018-10-09T18:25:49Z</dcterms:modified>
</cp:coreProperties>
</file>