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7" r:id="rId2"/>
  </p:sldMasterIdLst>
  <p:notesMasterIdLst>
    <p:notesMasterId r:id="rId34"/>
  </p:notesMasterIdLst>
  <p:handoutMasterIdLst>
    <p:handoutMasterId r:id="rId35"/>
  </p:handoutMasterIdLst>
  <p:sldIdLst>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61" r:id="rId17"/>
    <p:sldId id="341" r:id="rId18"/>
    <p:sldId id="342" r:id="rId19"/>
    <p:sldId id="355" r:id="rId20"/>
    <p:sldId id="343" r:id="rId21"/>
    <p:sldId id="344" r:id="rId22"/>
    <p:sldId id="365" r:id="rId23"/>
    <p:sldId id="345" r:id="rId24"/>
    <p:sldId id="346" r:id="rId25"/>
    <p:sldId id="347" r:id="rId26"/>
    <p:sldId id="348" r:id="rId27"/>
    <p:sldId id="349" r:id="rId28"/>
    <p:sldId id="350" r:id="rId29"/>
    <p:sldId id="359" r:id="rId30"/>
    <p:sldId id="357" r:id="rId31"/>
    <p:sldId id="358" r:id="rId32"/>
    <p:sldId id="367" r:id="rId33"/>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3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AF3F1AD-D3E6-4DF2-82F9-1FEAB60DD0B1}" type="datetimeFigureOut">
              <a:rPr lang="en-US" smtClean="0"/>
              <a:pPr/>
              <a:t>9/25/2018</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5EABD435-166D-4272-8FF9-34B2A0326D92}" type="slidenum">
              <a:rPr lang="en-US" smtClean="0"/>
              <a:pPr/>
              <a:t>‹#›</a:t>
            </a:fld>
            <a:endParaRPr lang="en-US"/>
          </a:p>
        </p:txBody>
      </p:sp>
    </p:spTree>
    <p:extLst>
      <p:ext uri="{BB962C8B-B14F-4D97-AF65-F5344CB8AC3E}">
        <p14:creationId xmlns:p14="http://schemas.microsoft.com/office/powerpoint/2010/main" val="3986866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5A2782DC-747B-4187-B61F-B2AD1C210973}" type="datetimeFigureOut">
              <a:rPr lang="en-US" smtClean="0"/>
              <a:pPr/>
              <a:t>9/25/2018</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4824F12-0A28-45AE-9947-0FD421A4F42C}" type="slidenum">
              <a:rPr lang="en-US" smtClean="0"/>
              <a:pPr/>
              <a:t>‹#›</a:t>
            </a:fld>
            <a:endParaRPr lang="en-US"/>
          </a:p>
        </p:txBody>
      </p:sp>
    </p:spTree>
    <p:extLst>
      <p:ext uri="{BB962C8B-B14F-4D97-AF65-F5344CB8AC3E}">
        <p14:creationId xmlns:p14="http://schemas.microsoft.com/office/powerpoint/2010/main" val="48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F9911A4E-901D-8441-8D70-EB827CCEFFB3}" type="datetimeFigureOut">
              <a:rPr lang="en-US" smtClean="0"/>
              <a:pPr/>
              <a:t>9/25/2018</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883014DB-D2A7-2249-8C71-C55FADD60D85}"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9911A4E-901D-8441-8D70-EB827CCEFFB3}" type="datetimeFigureOut">
              <a:rPr lang="en-US" smtClean="0"/>
              <a:pPr/>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3014DB-D2A7-2249-8C71-C55FADD60D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11A4E-901D-8441-8D70-EB827CCEFFB3}"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014DB-D2A7-2249-8C71-C55FADD60D8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911A4E-901D-8441-8D70-EB827CCEFFB3}"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014DB-D2A7-2249-8C71-C55FADD60D85}"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9911A4E-901D-8441-8D70-EB827CCEFFB3}"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014DB-D2A7-2249-8C71-C55FADD60D8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9911A4E-901D-8441-8D70-EB827CCEFFB3}"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014DB-D2A7-2249-8C71-C55FADD60D85}"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A:\paint.GIF"/>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82880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877377DA-4CD3-4397-BE57-6C7743FD3508}" type="slidenum">
              <a:rPr lang="en-US"/>
              <a:pPr>
                <a:defRPr/>
              </a:pPr>
              <a:t>‹#›</a:t>
            </a:fld>
            <a:endParaRPr lang="en-US"/>
          </a:p>
        </p:txBody>
      </p:sp>
    </p:spTree>
    <p:extLst>
      <p:ext uri="{BB962C8B-B14F-4D97-AF65-F5344CB8AC3E}">
        <p14:creationId xmlns:p14="http://schemas.microsoft.com/office/powerpoint/2010/main" val="2540192206"/>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5E81C6-EAF8-442C-8CF3-24A6B44E9767}"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2442701590"/>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B60C9-5407-4CD9-A2DB-319E2E8B5747}"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2629977341"/>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885950"/>
            <a:ext cx="4013200"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59D528-C30A-4925-AE02-CE054093EE46}"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2242731399"/>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B89F90C-CD70-4FBC-9C0C-ADC2C265F265}"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4235219972"/>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9911A4E-901D-8441-8D70-EB827CCEFFB3}"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3014DB-D2A7-2249-8C71-C55FADD60D8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322DE0-CF62-4461-871F-0330EF950B36}"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1635665647"/>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ED0E3BB-BD1E-466A-A87E-E6DE0B010A5C}"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2710517995"/>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BEF4B1-3E11-45B0-BA6E-75B44F2E8F8C}"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3312821276"/>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272A76-48FB-4C59-AD71-68DE35DF62B5}"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3412103564"/>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A054A8-6479-4C2C-AE2D-6D00596AA3DB}"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3089324992"/>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228600"/>
            <a:ext cx="60198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5600C6-5E51-402C-B462-329603FB5D8A}"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3765648096"/>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885950"/>
            <a:ext cx="4013200" cy="4171950"/>
          </a:xfrm>
        </p:spPr>
        <p:txBody>
          <a:bodyPr/>
          <a:lstStyle/>
          <a:p>
            <a:pPr lvl="0"/>
            <a:endParaRPr lang="en-US" noProof="0" smtClean="0"/>
          </a:p>
        </p:txBody>
      </p:sp>
      <p:sp>
        <p:nvSpPr>
          <p:cNvPr id="4" name="Text Placeholder 3"/>
          <p:cNvSpPr>
            <a:spLocks noGrp="1"/>
          </p:cNvSpPr>
          <p:nvPr>
            <p:ph type="body" sz="half" idx="2"/>
          </p:nvPr>
        </p:nvSpPr>
        <p:spPr>
          <a:xfrm>
            <a:off x="46228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B9D463-A4E0-4A3D-B28A-6BC94E3AF585}"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2610215021"/>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11A4E-901D-8441-8D70-EB827CCEFFB3}"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883014DB-D2A7-2249-8C71-C55FADD60D85}"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9911A4E-901D-8441-8D70-EB827CCEFFB3}"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014DB-D2A7-2249-8C71-C55FADD60D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F9911A4E-901D-8441-8D70-EB827CCEFFB3}" type="datetimeFigureOut">
              <a:rPr lang="en-US" smtClean="0"/>
              <a:pPr/>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3014DB-D2A7-2249-8C71-C55FADD60D85}"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9911A4E-901D-8441-8D70-EB827CCEFFB3}"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014DB-D2A7-2249-8C71-C55FADD60D85}"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9911A4E-901D-8441-8D70-EB827CCEFFB3}"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014DB-D2A7-2249-8C71-C55FADD60D85}"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9911A4E-901D-8441-8D70-EB827CCEFFB3}"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3014DB-D2A7-2249-8C71-C55FADD60D85}"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9911A4E-901D-8441-8D70-EB827CCEFFB3}" type="datetimeFigureOut">
              <a:rPr lang="en-US" smtClean="0"/>
              <a:pPr/>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3014DB-D2A7-2249-8C71-C55FADD60D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F9911A4E-901D-8441-8D70-EB827CCEFFB3}" type="datetimeFigureOut">
              <a:rPr lang="en-US" smtClean="0"/>
              <a:pPr/>
              <a:t>9/25/2018</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883014DB-D2A7-2249-8C71-C55FADD60D85}"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885950"/>
            <a:ext cx="8178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bg2"/>
                </a:solidFill>
                <a:latin typeface="Arial" charset="0"/>
              </a:defRPr>
            </a:lvl1pPr>
          </a:lstStyle>
          <a:p>
            <a:pPr defTabSz="914400" eaLnBrk="0" fontAlgn="base" hangingPunct="0">
              <a:spcAft>
                <a:spcPct val="0"/>
              </a:spcAft>
              <a:defRPr/>
            </a:pPr>
            <a:endParaRPr lang="en-US">
              <a:solidFill>
                <a:srgbClr val="5E574E"/>
              </a:solidFill>
            </a:endParaRP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defRPr>
            </a:lvl1pPr>
          </a:lstStyle>
          <a:p>
            <a:pPr defTabSz="914400" eaLnBrk="0" fontAlgn="base" hangingPunct="0">
              <a:spcAft>
                <a:spcPct val="0"/>
              </a:spcAft>
              <a:defRPr/>
            </a:pPr>
            <a:endParaRPr lang="en-US">
              <a:solidFill>
                <a:srgbClr val="5E574E"/>
              </a:solidFill>
            </a:endParaRPr>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bg2"/>
                </a:solidFill>
                <a:latin typeface="Arial" charset="0"/>
              </a:defRPr>
            </a:lvl1pPr>
          </a:lstStyle>
          <a:p>
            <a:pPr defTabSz="914400" eaLnBrk="0" fontAlgn="base" hangingPunct="0">
              <a:spcAft>
                <a:spcPct val="0"/>
              </a:spcAft>
              <a:defRPr/>
            </a:pPr>
            <a:fld id="{A92DDD6F-7B99-410F-93B7-88670502AFBB}" type="slidenum">
              <a:rPr lang="en-US">
                <a:solidFill>
                  <a:srgbClr val="5E574E"/>
                </a:solidFill>
              </a:rPr>
              <a:pPr defTabSz="914400" eaLnBrk="0" fontAlgn="base" hangingPunct="0">
                <a:spcAft>
                  <a:spcPct val="0"/>
                </a:spcAft>
                <a:defRPr/>
              </a:pPr>
              <a:t>‹#›</a:t>
            </a:fld>
            <a:endParaRPr lang="en-US">
              <a:solidFill>
                <a:srgbClr val="5E574E"/>
              </a:solidFill>
            </a:endParaRPr>
          </a:p>
        </p:txBody>
      </p:sp>
      <p:pic>
        <p:nvPicPr>
          <p:cNvPr id="1031" name="Picture 7" descr="A:\paint.GIF"/>
          <p:cNvPicPr>
            <a:picLocks noChangeAspect="1" noChangeArrowheads="1"/>
          </p:cNvPicPr>
          <p:nvPr/>
        </p:nvPicPr>
        <p:blipFill>
          <a:blip r:embed="rId14">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914400" y="1314450"/>
            <a:ext cx="82296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93711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dissolve/>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eaLnBrk="0" fontAlgn="base" hangingPunct="0">
        <a:spcBef>
          <a:spcPct val="0"/>
        </a:spcBef>
        <a:spcAft>
          <a:spcPct val="0"/>
        </a:spcAft>
        <a:defRPr kumimoji="1" sz="4000">
          <a:solidFill>
            <a:schemeClr val="tx2"/>
          </a:solidFill>
          <a:latin typeface="Arial Black" pitchFamily="34" charset="0"/>
        </a:defRPr>
      </a:lvl6pPr>
      <a:lvl7pPr marL="914400" algn="l" rtl="0" eaLnBrk="0" fontAlgn="base" hangingPunct="0">
        <a:spcBef>
          <a:spcPct val="0"/>
        </a:spcBef>
        <a:spcAft>
          <a:spcPct val="0"/>
        </a:spcAft>
        <a:defRPr kumimoji="1" sz="4000">
          <a:solidFill>
            <a:schemeClr val="tx2"/>
          </a:solidFill>
          <a:latin typeface="Arial Black" pitchFamily="34" charset="0"/>
        </a:defRPr>
      </a:lvl7pPr>
      <a:lvl8pPr marL="1371600" algn="l" rtl="0" eaLnBrk="0" fontAlgn="base" hangingPunct="0">
        <a:spcBef>
          <a:spcPct val="0"/>
        </a:spcBef>
        <a:spcAft>
          <a:spcPct val="0"/>
        </a:spcAft>
        <a:defRPr kumimoji="1" sz="4000">
          <a:solidFill>
            <a:schemeClr val="tx2"/>
          </a:solidFill>
          <a:latin typeface="Arial Black" pitchFamily="34" charset="0"/>
        </a:defRPr>
      </a:lvl8pPr>
      <a:lvl9pPr marL="1828800" algn="l" rtl="0" eaLnBrk="0" fontAlgn="base" hangingPunct="0">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altLang="en-US" dirty="0" smtClean="0"/>
              <a:t>Renaissance Art</a:t>
            </a:r>
          </a:p>
        </p:txBody>
      </p:sp>
      <p:sp>
        <p:nvSpPr>
          <p:cNvPr id="3075" name="Rectangle 3"/>
          <p:cNvSpPr>
            <a:spLocks noGrp="1" noChangeArrowheads="1"/>
          </p:cNvSpPr>
          <p:nvPr>
            <p:ph type="subTitle" idx="1"/>
          </p:nvPr>
        </p:nvSpPr>
        <p:spPr/>
        <p:txBody>
          <a:bodyPr/>
          <a:lstStyle/>
          <a:p>
            <a:pPr algn="r"/>
            <a:endParaRPr lang="en-US" altLang="en-US" sz="1400" dirty="0" smtClean="0"/>
          </a:p>
          <a:p>
            <a:pPr algn="r"/>
            <a:endParaRPr lang="en-US" altLang="en-US" sz="1400" dirty="0" smtClean="0"/>
          </a:p>
          <a:p>
            <a:pPr algn="r"/>
            <a:endParaRPr lang="en-US" altLang="en-US" sz="1400" dirty="0" smtClean="0"/>
          </a:p>
          <a:p>
            <a:pPr algn="r"/>
            <a:endParaRPr lang="en-US" altLang="en-US" sz="1400" dirty="0" smtClean="0"/>
          </a:p>
          <a:p>
            <a:pPr algn="r"/>
            <a:endParaRPr lang="en-US" altLang="en-US" sz="1400" dirty="0" smtClean="0"/>
          </a:p>
          <a:p>
            <a:pPr algn="r"/>
            <a:endParaRPr lang="en-US" altLang="en-US" sz="1400" dirty="0" smtClean="0"/>
          </a:p>
          <a:p>
            <a:pPr algn="r"/>
            <a:r>
              <a:rPr lang="en-US" altLang="en-US" sz="1400" dirty="0" smtClean="0"/>
              <a:t>European History</a:t>
            </a:r>
          </a:p>
          <a:p>
            <a:pPr algn="r"/>
            <a:r>
              <a:rPr lang="en-US" altLang="en-US" sz="1400" dirty="0" smtClean="0"/>
              <a:t>Mrs. </a:t>
            </a:r>
            <a:r>
              <a:rPr lang="en-US" altLang="en-US" sz="1400" dirty="0" err="1" smtClean="0"/>
              <a:t>Maners</a:t>
            </a:r>
            <a:endParaRPr lang="en-US" altLang="en-US" sz="1400" dirty="0" smtClean="0"/>
          </a:p>
          <a:p>
            <a:pPr algn="r"/>
            <a:endParaRPr lang="en-US" altLang="en-US" sz="1400" dirty="0" smtClean="0"/>
          </a:p>
        </p:txBody>
      </p:sp>
      <p:pic>
        <p:nvPicPr>
          <p:cNvPr id="3076" name="Picture 4" descr="C:\My Documents\Art Pictures\The Last Supper.t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5400" y="2362200"/>
            <a:ext cx="6781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13739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z="3200" smtClean="0"/>
              <a:t>Major Works of the Renaissance</a:t>
            </a:r>
          </a:p>
        </p:txBody>
      </p:sp>
      <p:sp>
        <p:nvSpPr>
          <p:cNvPr id="12291" name="Rectangle 4"/>
          <p:cNvSpPr>
            <a:spLocks noGrp="1" noChangeArrowheads="1"/>
          </p:cNvSpPr>
          <p:nvPr>
            <p:ph type="body" sz="half" idx="2"/>
          </p:nvPr>
        </p:nvSpPr>
        <p:spPr>
          <a:xfrm>
            <a:off x="228600" y="5105400"/>
            <a:ext cx="8610600" cy="1524000"/>
          </a:xfrm>
        </p:spPr>
        <p:txBody>
          <a:bodyPr/>
          <a:lstStyle/>
          <a:p>
            <a:r>
              <a:rPr lang="en-US" altLang="en-US" sz="2000" b="1" i="1" smtClean="0"/>
              <a:t>The Birth of Venus</a:t>
            </a:r>
            <a:r>
              <a:rPr lang="en-US" altLang="en-US" sz="2000" b="1" smtClean="0"/>
              <a:t>  c. 1480 by Sandro Botticelli</a:t>
            </a:r>
          </a:p>
          <a:p>
            <a:r>
              <a:rPr lang="en-US" altLang="en-US" sz="2000" b="1" smtClean="0"/>
              <a:t>Botticelli was a famous painter, a favorite of the Medici Family</a:t>
            </a:r>
          </a:p>
          <a:p>
            <a:r>
              <a:rPr lang="en-US" altLang="en-US" sz="2000" b="1" smtClean="0"/>
              <a:t>Well developed bodies, reflection of genuine nudes of antiquity</a:t>
            </a:r>
          </a:p>
          <a:p>
            <a:r>
              <a:rPr lang="en-US" altLang="en-US" sz="2000" b="1" smtClean="0"/>
              <a:t>Graceful movements, everything seems to flow and float</a:t>
            </a:r>
            <a:endParaRPr lang="en-US" altLang="en-US" sz="2000" b="1" i="1" smtClean="0"/>
          </a:p>
        </p:txBody>
      </p:sp>
      <p:pic>
        <p:nvPicPr>
          <p:cNvPr id="12292" name="Picture 6" descr="C:\My Documents\Art Pictures\Venus.tif"/>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676400" y="1828800"/>
            <a:ext cx="5334000" cy="3124200"/>
          </a:xfrm>
        </p:spPr>
      </p:pic>
    </p:spTree>
    <p:extLst>
      <p:ext uri="{BB962C8B-B14F-4D97-AF65-F5344CB8AC3E}">
        <p14:creationId xmlns:p14="http://schemas.microsoft.com/office/powerpoint/2010/main" val="416881507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0" dur="500"/>
                                        <p:tgtEl>
                                          <p:spTgt spid="12291">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3" dur="500"/>
                                        <p:tgtEl>
                                          <p:spTgt spid="12291">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16"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200" smtClean="0"/>
              <a:t>Major Works of the Renaissance</a:t>
            </a:r>
            <a:endParaRPr lang="en-US" altLang="en-US" smtClean="0"/>
          </a:p>
        </p:txBody>
      </p:sp>
      <p:sp>
        <p:nvSpPr>
          <p:cNvPr id="13315" name="Rectangle 4"/>
          <p:cNvSpPr>
            <a:spLocks noGrp="1" noChangeArrowheads="1"/>
          </p:cNvSpPr>
          <p:nvPr>
            <p:ph type="body" sz="half" idx="2"/>
          </p:nvPr>
        </p:nvSpPr>
        <p:spPr>
          <a:xfrm>
            <a:off x="4419600" y="1981200"/>
            <a:ext cx="4267200" cy="4267200"/>
          </a:xfrm>
        </p:spPr>
        <p:txBody>
          <a:bodyPr/>
          <a:lstStyle/>
          <a:p>
            <a:r>
              <a:rPr lang="en-US" altLang="en-US" sz="2000" b="1" i="1" smtClean="0"/>
              <a:t>Mona Lisa</a:t>
            </a:r>
            <a:r>
              <a:rPr lang="en-US" altLang="en-US" sz="2000" b="1" smtClean="0"/>
              <a:t>  c.1503 by Leonardo da Vinci</a:t>
            </a:r>
          </a:p>
          <a:p>
            <a:r>
              <a:rPr lang="en-US" altLang="en-US" sz="2000" b="1" smtClean="0"/>
              <a:t>da Vinci was the embodiment of the term “Renaissance man.”</a:t>
            </a:r>
            <a:endParaRPr lang="en-US" altLang="en-US" sz="2000" b="1" i="1" smtClean="0"/>
          </a:p>
          <a:p>
            <a:r>
              <a:rPr lang="en-US" altLang="en-US" sz="2000" b="1" smtClean="0"/>
              <a:t>Portrait of a unknown woman - many believed da Vinci to be in love with</a:t>
            </a:r>
          </a:p>
          <a:p>
            <a:r>
              <a:rPr lang="en-US" altLang="en-US" sz="2000" b="1" smtClean="0"/>
              <a:t>da Vinci used new painting techniques to make the portrait appears if it glows from within.</a:t>
            </a:r>
          </a:p>
          <a:p>
            <a:r>
              <a:rPr lang="en-US" altLang="en-US" sz="2000" b="1" smtClean="0"/>
              <a:t>Mysterious smile on her lips</a:t>
            </a:r>
            <a:endParaRPr lang="en-US" altLang="en-US" sz="2000" b="1" i="1" smtClean="0"/>
          </a:p>
        </p:txBody>
      </p:sp>
      <p:pic>
        <p:nvPicPr>
          <p:cNvPr id="13316" name="Picture 6" descr="C:\My Documents\Art Pictures\Mona Lisa.tif"/>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1049338" y="1885950"/>
            <a:ext cx="2827337" cy="4171950"/>
          </a:xfrm>
        </p:spPr>
      </p:pic>
      <p:pic>
        <p:nvPicPr>
          <p:cNvPr id="2" name="Picture 1"/>
          <p:cNvPicPr>
            <a:picLocks noChangeAspect="1"/>
          </p:cNvPicPr>
          <p:nvPr/>
        </p:nvPicPr>
        <p:blipFill>
          <a:blip r:embed="rId3"/>
          <a:stretch>
            <a:fillRect/>
          </a:stretch>
        </p:blipFill>
        <p:spPr>
          <a:xfrm>
            <a:off x="7125807" y="304800"/>
            <a:ext cx="1763407" cy="1996079"/>
          </a:xfrm>
          <a:prstGeom prst="rect">
            <a:avLst/>
          </a:prstGeom>
        </p:spPr>
      </p:pic>
    </p:spTree>
    <p:extLst>
      <p:ext uri="{BB962C8B-B14F-4D97-AF65-F5344CB8AC3E}">
        <p14:creationId xmlns:p14="http://schemas.microsoft.com/office/powerpoint/2010/main" val="40827206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checkerboard(across)">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checkerboard(across)">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checkerboard(across)">
                                      <p:cBhvr>
                                        <p:cTn id="17" dur="500"/>
                                        <p:tgtEl>
                                          <p:spTgt spid="13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checkerboard(across)">
                                      <p:cBhvr>
                                        <p:cTn id="22" dur="500"/>
                                        <p:tgtEl>
                                          <p:spTgt spid="133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checkerboard(across)">
                                      <p:cBhvr>
                                        <p:cTn id="2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62492"/>
            <a:ext cx="1592943" cy="178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Rectangle 2"/>
          <p:cNvSpPr>
            <a:spLocks noGrp="1" noChangeArrowheads="1"/>
          </p:cNvSpPr>
          <p:nvPr>
            <p:ph type="title"/>
          </p:nvPr>
        </p:nvSpPr>
        <p:spPr/>
        <p:txBody>
          <a:bodyPr/>
          <a:lstStyle/>
          <a:p>
            <a:r>
              <a:rPr lang="en-US" altLang="en-US" sz="3200" smtClean="0"/>
              <a:t>Major Works of the Renaissance</a:t>
            </a:r>
          </a:p>
        </p:txBody>
      </p:sp>
      <p:sp>
        <p:nvSpPr>
          <p:cNvPr id="14339" name="Rectangle 4"/>
          <p:cNvSpPr>
            <a:spLocks noGrp="1" noChangeArrowheads="1"/>
          </p:cNvSpPr>
          <p:nvPr>
            <p:ph type="body" sz="half" idx="2"/>
          </p:nvPr>
        </p:nvSpPr>
        <p:spPr>
          <a:xfrm>
            <a:off x="304800" y="4648200"/>
            <a:ext cx="8458200" cy="1905000"/>
          </a:xfrm>
        </p:spPr>
        <p:txBody>
          <a:bodyPr/>
          <a:lstStyle/>
          <a:p>
            <a:r>
              <a:rPr lang="en-US" altLang="en-US" sz="2000" b="1" i="1" dirty="0" smtClean="0"/>
              <a:t>The Creation of Adam</a:t>
            </a:r>
            <a:r>
              <a:rPr lang="en-US" altLang="en-US" sz="2000" b="1" dirty="0" smtClean="0"/>
              <a:t>, Sistine Chapel Ceiling  c. 1508-12</a:t>
            </a:r>
          </a:p>
          <a:p>
            <a:r>
              <a:rPr lang="en-US" altLang="en-US" sz="2000" b="1" dirty="0" smtClean="0"/>
              <a:t>During Michelangelo </a:t>
            </a:r>
            <a:r>
              <a:rPr lang="en-US" sz="2000" b="1" dirty="0" err="1" smtClean="0">
                <a:ea typeface="ＭＳ Ｐゴシック" charset="0"/>
              </a:rPr>
              <a:t>Buonarroti’s</a:t>
            </a:r>
            <a:r>
              <a:rPr lang="en-US" sz="2000" b="1" dirty="0" smtClean="0">
                <a:ea typeface="ＭＳ Ｐゴシック" charset="0"/>
              </a:rPr>
              <a:t> </a:t>
            </a:r>
            <a:r>
              <a:rPr lang="en-US" altLang="en-US" sz="2000" b="1" dirty="0" smtClean="0"/>
              <a:t>life time he was called a genius, one who had a divine gift.  He acknowledged his genius and drove himself to perfection.</a:t>
            </a:r>
          </a:p>
          <a:p>
            <a:r>
              <a:rPr lang="en-US" altLang="en-US" sz="2000" b="1" dirty="0" smtClean="0"/>
              <a:t>He stressed organic qualities of the human body - round muscular, strong.  He also loved to use bright, vivid colors.</a:t>
            </a:r>
            <a:endParaRPr lang="en-US" altLang="en-US" sz="2000" b="1" i="1" dirty="0" smtClean="0"/>
          </a:p>
        </p:txBody>
      </p:sp>
      <p:pic>
        <p:nvPicPr>
          <p:cNvPr id="14340" name="Picture 7" descr="C:\My Documents\Art Pictures\Mic's Divine Spark.tif"/>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838200" y="1447800"/>
            <a:ext cx="7543800" cy="3173413"/>
          </a:xfrm>
        </p:spPr>
      </p:pic>
    </p:spTree>
    <p:extLst>
      <p:ext uri="{BB962C8B-B14F-4D97-AF65-F5344CB8AC3E}">
        <p14:creationId xmlns:p14="http://schemas.microsoft.com/office/powerpoint/2010/main" val="270866557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checkerboard(across)">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3200" dirty="0" smtClean="0"/>
              <a:t>Major Works of the Renaissance</a:t>
            </a:r>
          </a:p>
        </p:txBody>
      </p:sp>
      <p:sp>
        <p:nvSpPr>
          <p:cNvPr id="16387" name="Rectangle 3"/>
          <p:cNvSpPr>
            <a:spLocks noGrp="1" noChangeArrowheads="1"/>
          </p:cNvSpPr>
          <p:nvPr>
            <p:ph type="body" sz="half" idx="2"/>
          </p:nvPr>
        </p:nvSpPr>
        <p:spPr>
          <a:xfrm>
            <a:off x="228600" y="4953000"/>
            <a:ext cx="8686800" cy="1600200"/>
          </a:xfrm>
        </p:spPr>
        <p:txBody>
          <a:bodyPr/>
          <a:lstStyle/>
          <a:p>
            <a:r>
              <a:rPr lang="en-US" altLang="en-US" sz="2000" b="1" dirty="0" smtClean="0"/>
              <a:t>This is a section of the Sistine Chapel, his largest and most difficult work.</a:t>
            </a:r>
          </a:p>
          <a:p>
            <a:r>
              <a:rPr lang="en-US" altLang="en-US" sz="2000" b="1" dirty="0" smtClean="0"/>
              <a:t>It shows God passing the divine spark - the soul- to Adam.</a:t>
            </a:r>
          </a:p>
          <a:p>
            <a:r>
              <a:rPr lang="en-US" altLang="en-US" sz="2000" b="1" dirty="0" smtClean="0"/>
              <a:t>Michelangelo foreshadows the coming of Eve, he places her cradled under Gods left arm.</a:t>
            </a:r>
          </a:p>
        </p:txBody>
      </p:sp>
      <p:pic>
        <p:nvPicPr>
          <p:cNvPr id="15364" name="Picture 4" descr="C:\My Documents\Art Pictures\Mic's Divine Spark.tif"/>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838200" y="1752600"/>
            <a:ext cx="7543800" cy="3173413"/>
          </a:xfrm>
        </p:spPr>
      </p:pic>
    </p:spTree>
    <p:extLst>
      <p:ext uri="{BB962C8B-B14F-4D97-AF65-F5344CB8AC3E}">
        <p14:creationId xmlns:p14="http://schemas.microsoft.com/office/powerpoint/2010/main" val="407775143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checkerboard(across)">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checkerboard(across)">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checkerboard(across)">
                                      <p:cBhvr>
                                        <p:cTn id="17"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3200" dirty="0" smtClean="0"/>
              <a:t>Major Works of the Renaissance</a:t>
            </a:r>
          </a:p>
        </p:txBody>
      </p:sp>
      <p:sp>
        <p:nvSpPr>
          <p:cNvPr id="17411" name="Rectangle 4"/>
          <p:cNvSpPr>
            <a:spLocks noGrp="1" noChangeArrowheads="1"/>
          </p:cNvSpPr>
          <p:nvPr>
            <p:ph type="body" sz="half" idx="2"/>
          </p:nvPr>
        </p:nvSpPr>
        <p:spPr>
          <a:xfrm>
            <a:off x="5638800" y="1905000"/>
            <a:ext cx="3505200" cy="4953000"/>
          </a:xfrm>
        </p:spPr>
        <p:txBody>
          <a:bodyPr/>
          <a:lstStyle/>
          <a:p>
            <a:r>
              <a:rPr lang="en-US" altLang="en-US" sz="1800" b="1" i="1" dirty="0" smtClean="0"/>
              <a:t>School of Athens</a:t>
            </a:r>
            <a:r>
              <a:rPr lang="en-US" altLang="en-US" sz="1800" b="1" dirty="0" smtClean="0"/>
              <a:t>  c. 1510 by Raphael</a:t>
            </a:r>
          </a:p>
          <a:p>
            <a:r>
              <a:rPr lang="en-US" altLang="en-US" sz="1800" b="1" dirty="0" smtClean="0"/>
              <a:t>Famous painter, equal to da Vinci &amp; Michelangelo</a:t>
            </a:r>
          </a:p>
          <a:p>
            <a:r>
              <a:rPr lang="en-US" altLang="en-US" sz="1800" b="1" dirty="0" smtClean="0"/>
              <a:t>Interested in exploring people of the world</a:t>
            </a:r>
          </a:p>
          <a:p>
            <a:r>
              <a:rPr lang="en-US" altLang="en-US" sz="1800" b="1" dirty="0" smtClean="0"/>
              <a:t>People engaged in various actions-showing energy &amp; power</a:t>
            </a:r>
          </a:p>
          <a:p>
            <a:r>
              <a:rPr lang="en-US" altLang="en-US" sz="1800" b="1" dirty="0" smtClean="0"/>
              <a:t>Groups of famous Greek philosophers gathered around Plato and Aristotle</a:t>
            </a:r>
          </a:p>
          <a:p>
            <a:r>
              <a:rPr lang="en-US" altLang="en-US" sz="1800" b="1" dirty="0" smtClean="0"/>
              <a:t>Plato - da Vinci &amp; the man alone in front - Michelangelo </a:t>
            </a:r>
            <a:endParaRPr lang="en-US" altLang="en-US" sz="1800" b="1" i="1" dirty="0" smtClean="0"/>
          </a:p>
        </p:txBody>
      </p:sp>
      <p:pic>
        <p:nvPicPr>
          <p:cNvPr id="16388" name="Picture 6" descr="C:\My Documents\Art Pictures\School of Athens.tif"/>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152400" y="1905000"/>
            <a:ext cx="5561013" cy="4191000"/>
          </a:xfr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17714"/>
            <a:ext cx="1801813" cy="183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0154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heckerboard(across)">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17" dur="500"/>
                                        <p:tgtEl>
                                          <p:spTgt spid="174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checkerboard(across)">
                                      <p:cBhvr>
                                        <p:cTn id="22" dur="500"/>
                                        <p:tgtEl>
                                          <p:spTgt spid="174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checkerboard(across)">
                                      <p:cBhvr>
                                        <p:cTn id="27" dur="500"/>
                                        <p:tgtEl>
                                          <p:spTgt spid="174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checkerboard(across)">
                                      <p:cBhvr>
                                        <p:cTn id="32"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Humanism</a:t>
            </a:r>
            <a:endParaRPr lang="en-US" sz="5400" b="1" dirty="0"/>
          </a:p>
        </p:txBody>
      </p:sp>
      <p:sp>
        <p:nvSpPr>
          <p:cNvPr id="3" name="Content Placeholder 2"/>
          <p:cNvSpPr>
            <a:spLocks noGrp="1"/>
          </p:cNvSpPr>
          <p:nvPr>
            <p:ph idx="1"/>
          </p:nvPr>
        </p:nvSpPr>
        <p:spPr>
          <a:xfrm>
            <a:off x="304800" y="1905000"/>
            <a:ext cx="8534400" cy="4572000"/>
          </a:xfrm>
        </p:spPr>
        <p:txBody>
          <a:bodyPr>
            <a:normAutofit lnSpcReduction="10000"/>
          </a:bodyPr>
          <a:lstStyle/>
          <a:p>
            <a:r>
              <a:rPr lang="en-US" sz="2400" b="1" dirty="0" smtClean="0">
                <a:solidFill>
                  <a:schemeClr val="accent3">
                    <a:lumMod val="50000"/>
                  </a:schemeClr>
                </a:solidFill>
              </a:rPr>
              <a:t>Get in to your groups (will show in a minute) &amp; share what your readings said about humanism – take notes on others?</a:t>
            </a:r>
          </a:p>
          <a:p>
            <a:r>
              <a:rPr lang="en-US" sz="2400" b="1" dirty="0" smtClean="0">
                <a:solidFill>
                  <a:schemeClr val="accent5">
                    <a:lumMod val="50000"/>
                  </a:schemeClr>
                </a:solidFill>
              </a:rPr>
              <a:t>Come up with </a:t>
            </a:r>
            <a:r>
              <a:rPr lang="en-US" sz="2400" b="1" u="sng" dirty="0" smtClean="0">
                <a:solidFill>
                  <a:schemeClr val="accent5">
                    <a:lumMod val="50000"/>
                  </a:schemeClr>
                </a:solidFill>
              </a:rPr>
              <a:t>one working definition of humanism </a:t>
            </a:r>
            <a:r>
              <a:rPr lang="en-US" sz="2400" b="1" dirty="0" smtClean="0">
                <a:solidFill>
                  <a:schemeClr val="accent5">
                    <a:lumMod val="50000"/>
                  </a:schemeClr>
                </a:solidFill>
              </a:rPr>
              <a:t>BASED on information from </a:t>
            </a:r>
            <a:r>
              <a:rPr lang="en-US" sz="2400" b="1" u="sng" dirty="0" smtClean="0">
                <a:solidFill>
                  <a:schemeClr val="accent5">
                    <a:lumMod val="50000"/>
                  </a:schemeClr>
                </a:solidFill>
              </a:rPr>
              <a:t>ALL the documents</a:t>
            </a:r>
          </a:p>
          <a:p>
            <a:r>
              <a:rPr lang="en-US" sz="2400" b="1" dirty="0" smtClean="0"/>
              <a:t>Have one person write the definition on the strip of paper provided &amp; </a:t>
            </a:r>
            <a:r>
              <a:rPr lang="en-US" sz="2800" b="1" dirty="0" smtClean="0">
                <a:solidFill>
                  <a:srgbClr val="C53989"/>
                </a:solidFill>
              </a:rPr>
              <a:t>turn it in to the A in-box </a:t>
            </a:r>
            <a:r>
              <a:rPr lang="en-US" b="1" dirty="0" smtClean="0"/>
              <a:t>(with all names on it)</a:t>
            </a:r>
          </a:p>
          <a:p>
            <a:pPr lvl="1"/>
            <a:r>
              <a:rPr lang="en-US" sz="2000" b="1" dirty="0" smtClean="0"/>
              <a:t>However, everyone should have their own copy of the definition in their lecture notes</a:t>
            </a:r>
          </a:p>
          <a:p>
            <a:pPr lvl="1"/>
            <a:r>
              <a:rPr lang="en-US" sz="2000" b="1" dirty="0" smtClean="0"/>
              <a:t>Be able to explain it to the class on Monday</a:t>
            </a:r>
          </a:p>
          <a:p>
            <a:pPr lvl="2"/>
            <a:r>
              <a:rPr lang="en-US" sz="2000" b="1" dirty="0" smtClean="0"/>
              <a:t>Why did you include what you did?</a:t>
            </a:r>
          </a:p>
          <a:p>
            <a:pPr lvl="2"/>
            <a:r>
              <a:rPr lang="en-US" sz="2000" b="1" dirty="0" smtClean="0"/>
              <a:t>What did you not include and why?</a:t>
            </a:r>
            <a:endParaRPr lang="en-US" sz="2000" b="1" dirty="0"/>
          </a:p>
        </p:txBody>
      </p:sp>
    </p:spTree>
    <p:extLst>
      <p:ext uri="{BB962C8B-B14F-4D97-AF65-F5344CB8AC3E}">
        <p14:creationId xmlns:p14="http://schemas.microsoft.com/office/powerpoint/2010/main" val="366337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lstStyle/>
          <a:p>
            <a:r>
              <a:rPr lang="en-US" dirty="0" smtClean="0"/>
              <a:t>The Italian Renaissance</a:t>
            </a:r>
            <a:endParaRPr lang="en-US" dirty="0"/>
          </a:p>
        </p:txBody>
      </p:sp>
      <p:sp>
        <p:nvSpPr>
          <p:cNvPr id="3" name="Subtitle 2"/>
          <p:cNvSpPr>
            <a:spLocks noGrp="1"/>
          </p:cNvSpPr>
          <p:nvPr>
            <p:ph type="subTitle" idx="1"/>
          </p:nvPr>
        </p:nvSpPr>
        <p:spPr>
          <a:xfrm>
            <a:off x="1981200" y="1524000"/>
            <a:ext cx="6400800" cy="1752600"/>
          </a:xfrm>
        </p:spPr>
        <p:txBody>
          <a:bodyPr/>
          <a:lstStyle/>
          <a:p>
            <a:r>
              <a:rPr lang="en-US" sz="2400" i="1" dirty="0" smtClean="0"/>
              <a:t>Firenze and </a:t>
            </a:r>
            <a:r>
              <a:rPr lang="en-US" sz="2400" i="1" dirty="0" err="1" smtClean="0"/>
              <a:t>Venezia</a:t>
            </a:r>
            <a:r>
              <a:rPr lang="en-US" sz="2400" i="1" dirty="0" smtClean="0"/>
              <a:t> 14</a:t>
            </a:r>
            <a:r>
              <a:rPr lang="en-US" sz="2400" i="1" baseline="30000" dirty="0" smtClean="0"/>
              <a:t>th</a:t>
            </a:r>
            <a:r>
              <a:rPr lang="en-US" sz="2400" i="1" dirty="0" smtClean="0"/>
              <a:t> and 15</a:t>
            </a:r>
            <a:r>
              <a:rPr lang="en-US" sz="2400" i="1" baseline="30000" dirty="0" smtClean="0"/>
              <a:t>th</a:t>
            </a:r>
            <a:r>
              <a:rPr lang="en-US" sz="2400" i="1" dirty="0" smtClean="0"/>
              <a:t> centuries</a:t>
            </a:r>
          </a:p>
          <a:p>
            <a:r>
              <a:rPr lang="en-US" sz="1800" dirty="0" smtClean="0"/>
              <a:t>(Florence and Venice, 1300-1500)</a:t>
            </a:r>
            <a:endParaRPr lang="en-US" sz="1800" dirty="0"/>
          </a:p>
        </p:txBody>
      </p:sp>
    </p:spTree>
    <p:extLst>
      <p:ext uri="{BB962C8B-B14F-4D97-AF65-F5344CB8AC3E}">
        <p14:creationId xmlns:p14="http://schemas.microsoft.com/office/powerpoint/2010/main" val="3623040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381000"/>
            <a:ext cx="7824788" cy="1323041"/>
          </a:xfrm>
        </p:spPr>
        <p:txBody>
          <a:bodyPr/>
          <a:lstStyle/>
          <a:p>
            <a:r>
              <a:rPr lang="en-US" sz="5400" b="1" dirty="0" smtClean="0"/>
              <a:t>Thesis</a:t>
            </a:r>
            <a:endParaRPr lang="en-US" b="1" dirty="0"/>
          </a:p>
        </p:txBody>
      </p:sp>
      <p:sp>
        <p:nvSpPr>
          <p:cNvPr id="3" name="Content Placeholder 2"/>
          <p:cNvSpPr>
            <a:spLocks noGrp="1"/>
          </p:cNvSpPr>
          <p:nvPr>
            <p:ph idx="1"/>
          </p:nvPr>
        </p:nvSpPr>
        <p:spPr>
          <a:xfrm>
            <a:off x="381000" y="2057400"/>
            <a:ext cx="8534400" cy="4648200"/>
          </a:xfrm>
        </p:spPr>
        <p:txBody>
          <a:bodyPr>
            <a:normAutofit fontScale="92500" lnSpcReduction="10000"/>
          </a:bodyPr>
          <a:lstStyle/>
          <a:p>
            <a:pPr marL="0" indent="0">
              <a:buNone/>
            </a:pPr>
            <a:r>
              <a:rPr lang="en-US" sz="2900" b="1" dirty="0">
                <a:solidFill>
                  <a:schemeClr val="accent6">
                    <a:lumMod val="50000"/>
                  </a:schemeClr>
                </a:solidFill>
              </a:rPr>
              <a:t>Florence used its advantageous socioeconomic, historical, and cultural position to launch </a:t>
            </a:r>
            <a:r>
              <a:rPr lang="en-US" sz="2900" b="1" dirty="0" smtClean="0">
                <a:solidFill>
                  <a:schemeClr val="accent6">
                    <a:lumMod val="50000"/>
                  </a:schemeClr>
                </a:solidFill>
              </a:rPr>
              <a:t>a Renaissance </a:t>
            </a:r>
            <a:r>
              <a:rPr lang="en-US" sz="2900" b="1" dirty="0">
                <a:solidFill>
                  <a:schemeClr val="accent6">
                    <a:lumMod val="50000"/>
                  </a:schemeClr>
                </a:solidFill>
              </a:rPr>
              <a:t>of scholasticism and the arts. </a:t>
            </a:r>
            <a:r>
              <a:rPr lang="en-US" sz="2900" b="1" dirty="0">
                <a:solidFill>
                  <a:schemeClr val="accent1">
                    <a:lumMod val="50000"/>
                  </a:schemeClr>
                </a:solidFill>
              </a:rPr>
              <a:t>Given its wealthy banking status throughout Europe, Florence was able to spread its new found ideas and taking a leading position on the European stage. </a:t>
            </a:r>
            <a:r>
              <a:rPr lang="en-US" sz="2900" b="1" dirty="0">
                <a:solidFill>
                  <a:schemeClr val="tx2">
                    <a:lumMod val="50000"/>
                  </a:schemeClr>
                </a:solidFill>
              </a:rPr>
              <a:t>This, combined with the numerous wealthy citizens of Florence who used their riches to patronize the leading artist and thinkers of the day, created an atmosphere brimming with creativity which subsequently compounded upon itself and led to a barrage </a:t>
            </a:r>
            <a:r>
              <a:rPr lang="en-US" sz="2900" b="1" dirty="0" smtClean="0">
                <a:solidFill>
                  <a:schemeClr val="tx2">
                    <a:lumMod val="50000"/>
                  </a:schemeClr>
                </a:solidFill>
              </a:rPr>
              <a:t>of new</a:t>
            </a:r>
            <a:r>
              <a:rPr lang="en-US" sz="2900" b="1" dirty="0">
                <a:solidFill>
                  <a:schemeClr val="tx2">
                    <a:lumMod val="50000"/>
                  </a:schemeClr>
                </a:solidFill>
              </a:rPr>
              <a:t>, </a:t>
            </a:r>
            <a:r>
              <a:rPr lang="en-US" sz="2900" b="1" dirty="0" smtClean="0">
                <a:solidFill>
                  <a:schemeClr val="tx2">
                    <a:lumMod val="50000"/>
                  </a:schemeClr>
                </a:solidFill>
              </a:rPr>
              <a:t>unparalleled, </a:t>
            </a:r>
            <a:r>
              <a:rPr lang="en-US" sz="2900" b="1" dirty="0">
                <a:solidFill>
                  <a:schemeClr val="tx2">
                    <a:lumMod val="50000"/>
                  </a:schemeClr>
                </a:solidFill>
              </a:rPr>
              <a:t>masterpiece works.</a:t>
            </a:r>
            <a:r>
              <a:rPr lang="en-US" sz="2900" b="1" dirty="0"/>
              <a:t>  </a:t>
            </a:r>
          </a:p>
          <a:p>
            <a:pPr marL="0" indent="0">
              <a:buNone/>
            </a:pPr>
            <a:endParaRPr lang="en-US" dirty="0"/>
          </a:p>
        </p:txBody>
      </p:sp>
    </p:spTree>
    <p:extLst>
      <p:ext uri="{BB962C8B-B14F-4D97-AF65-F5344CB8AC3E}">
        <p14:creationId xmlns:p14="http://schemas.microsoft.com/office/powerpoint/2010/main" val="43710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8823" y="4245945"/>
            <a:ext cx="5396671" cy="1340467"/>
          </a:xfrm>
        </p:spPr>
        <p:txBody>
          <a:bodyPr/>
          <a:lstStyle/>
          <a:p>
            <a:r>
              <a:rPr lang="en-US" dirty="0" smtClean="0"/>
              <a:t>Medici: Godfathers of the Renaissance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781" y="838200"/>
            <a:ext cx="5424713" cy="3048000"/>
          </a:xfrm>
          <a:prstGeom prst="rect">
            <a:avLst/>
          </a:prstGeom>
        </p:spPr>
      </p:pic>
    </p:spTree>
    <p:extLst>
      <p:ext uri="{BB962C8B-B14F-4D97-AF65-F5344CB8AC3E}">
        <p14:creationId xmlns:p14="http://schemas.microsoft.com/office/powerpoint/2010/main" val="2797858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Renaissance 1304-1588</a:t>
            </a:r>
            <a:endParaRPr lang="en-US" b="1" dirty="0"/>
          </a:p>
        </p:txBody>
      </p:sp>
      <p:sp>
        <p:nvSpPr>
          <p:cNvPr id="9" name="Content Placeholder 8"/>
          <p:cNvSpPr>
            <a:spLocks noGrp="1"/>
          </p:cNvSpPr>
          <p:nvPr>
            <p:ph idx="1"/>
          </p:nvPr>
        </p:nvSpPr>
        <p:spPr>
          <a:xfrm>
            <a:off x="228600" y="2057400"/>
            <a:ext cx="8763000" cy="4495800"/>
          </a:xfrm>
        </p:spPr>
        <p:txBody>
          <a:bodyPr>
            <a:normAutofit/>
          </a:bodyPr>
          <a:lstStyle/>
          <a:p>
            <a:r>
              <a:rPr lang="en-US" b="1" dirty="0" smtClean="0"/>
              <a:t>Word literally means “rebirth”</a:t>
            </a:r>
          </a:p>
          <a:p>
            <a:r>
              <a:rPr lang="en-US" b="1" dirty="0" smtClean="0"/>
              <a:t>What was reborn was a Classical (Greek &amp; Roman) ideas—art, architecture, philosophy, literature, finance, views of the world, etc.</a:t>
            </a:r>
          </a:p>
          <a:p>
            <a:r>
              <a:rPr lang="en-US" b="1" dirty="0" smtClean="0"/>
              <a:t>Began in Italy—mainly Florence—in 14</a:t>
            </a:r>
            <a:r>
              <a:rPr lang="en-US" b="1" baseline="30000" dirty="0" smtClean="0"/>
              <a:t>th</a:t>
            </a:r>
            <a:r>
              <a:rPr lang="en-US" b="1" dirty="0" smtClean="0"/>
              <a:t> century, and moved to the rest of Italy—like Venice—in 15th century, as it spread through Southern Europe</a:t>
            </a:r>
          </a:p>
          <a:p>
            <a:r>
              <a:rPr lang="en-US" b="1" dirty="0" smtClean="0"/>
              <a:t>Then spread to Northern Europe, through Holland and Flanders and onto England and Denmark and Sweden</a:t>
            </a:r>
          </a:p>
          <a:p>
            <a:r>
              <a:rPr lang="en-US" b="1" dirty="0" smtClean="0"/>
              <a:t>Never hit certain countries like Holy Roman Empire, Baltics, Poland, Russia. Because of this, these countries will have messed up histories down the road</a:t>
            </a:r>
          </a:p>
          <a:p>
            <a:endParaRPr lang="en-US" dirty="0" smtClean="0"/>
          </a:p>
        </p:txBody>
      </p:sp>
    </p:spTree>
    <p:extLst>
      <p:ext uri="{BB962C8B-B14F-4D97-AF65-F5344CB8AC3E}">
        <p14:creationId xmlns:p14="http://schemas.microsoft.com/office/powerpoint/2010/main" val="8552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Renaissance Thought</a:t>
            </a:r>
          </a:p>
        </p:txBody>
      </p:sp>
      <p:sp>
        <p:nvSpPr>
          <p:cNvPr id="5123" name="Rectangle 3"/>
          <p:cNvSpPr>
            <a:spLocks noGrp="1" noChangeArrowheads="1"/>
          </p:cNvSpPr>
          <p:nvPr>
            <p:ph type="body" idx="1"/>
          </p:nvPr>
        </p:nvSpPr>
        <p:spPr/>
        <p:txBody>
          <a:bodyPr/>
          <a:lstStyle/>
          <a:p>
            <a:r>
              <a:rPr lang="en-US" altLang="en-US" sz="2400" b="1" smtClean="0"/>
              <a:t>During the rise of the Renaissance changes occurred in economics and politics.  It also saw changes in intellectual thought.</a:t>
            </a:r>
          </a:p>
          <a:p>
            <a:r>
              <a:rPr lang="en-US" altLang="en-US" sz="2400" b="1" smtClean="0"/>
              <a:t>There were three new intellectual trends - individualism, humanism, and secularism.</a:t>
            </a:r>
          </a:p>
          <a:p>
            <a:r>
              <a:rPr lang="en-US" altLang="en-US" sz="2400" b="1" i="1" smtClean="0"/>
              <a:t>Individualism</a:t>
            </a:r>
            <a:r>
              <a:rPr lang="en-US" altLang="en-US" sz="2400" b="1" smtClean="0"/>
              <a:t> placed importance on the individual.  It stressed personality, uniqueness, and genius.</a:t>
            </a:r>
          </a:p>
          <a:p>
            <a:r>
              <a:rPr lang="en-US" altLang="en-US" sz="2400" b="1" smtClean="0"/>
              <a:t>It was the idea that human talent &amp; abilities should be stretched and fully realized.</a:t>
            </a:r>
            <a:r>
              <a:rPr lang="en-US" altLang="en-US" sz="2400" b="1" smtClean="0">
                <a:latin typeface="Arial" pitchFamily="34" charset="0"/>
              </a:rPr>
              <a:t> </a:t>
            </a:r>
          </a:p>
          <a:p>
            <a:endParaRPr lang="en-US" altLang="en-US" sz="2400" smtClean="0">
              <a:latin typeface="Arial" pitchFamily="34" charset="0"/>
            </a:endParaRPr>
          </a:p>
        </p:txBody>
      </p:sp>
    </p:spTree>
    <p:extLst>
      <p:ext uri="{BB962C8B-B14F-4D97-AF65-F5344CB8AC3E}">
        <p14:creationId xmlns:p14="http://schemas.microsoft.com/office/powerpoint/2010/main" val="330539081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blinds(horizontal)">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Classic crash course</a:t>
            </a:r>
            <a:endParaRPr lang="en-US" sz="5400" b="1" dirty="0"/>
          </a:p>
        </p:txBody>
      </p:sp>
      <p:sp>
        <p:nvSpPr>
          <p:cNvPr id="3" name="Content Placeholder 2"/>
          <p:cNvSpPr>
            <a:spLocks noGrp="1"/>
          </p:cNvSpPr>
          <p:nvPr>
            <p:ph idx="1"/>
          </p:nvPr>
        </p:nvSpPr>
        <p:spPr>
          <a:xfrm>
            <a:off x="304800" y="2057400"/>
            <a:ext cx="8534399" cy="4495800"/>
          </a:xfrm>
        </p:spPr>
        <p:txBody>
          <a:bodyPr>
            <a:normAutofit/>
          </a:bodyPr>
          <a:lstStyle/>
          <a:p>
            <a:r>
              <a:rPr lang="en-US" b="1" dirty="0" smtClean="0"/>
              <a:t>Classics = </a:t>
            </a:r>
            <a:r>
              <a:rPr lang="en-US" b="1" u="sng" dirty="0" smtClean="0"/>
              <a:t>Greek</a:t>
            </a:r>
            <a:r>
              <a:rPr lang="en-US" b="1" dirty="0" smtClean="0"/>
              <a:t> and </a:t>
            </a:r>
            <a:r>
              <a:rPr lang="en-US" b="1" u="sng" dirty="0" smtClean="0"/>
              <a:t>Roman</a:t>
            </a:r>
            <a:r>
              <a:rPr lang="en-US" b="1" dirty="0" smtClean="0"/>
              <a:t> (more Greek based to us now, more Roman based to Petrarch when the idea started)</a:t>
            </a:r>
          </a:p>
          <a:p>
            <a:r>
              <a:rPr lang="en-US" b="1" dirty="0" smtClean="0"/>
              <a:t>Both based around and split from one of the all-time great stories: The Trojan War. Greeks = Greeks in the story; Trojans = Romans. Romans lose the battle but win out in the end </a:t>
            </a:r>
            <a:r>
              <a:rPr lang="en-US" b="1" dirty="0" err="1" smtClean="0">
                <a:sym typeface="Wingdings"/>
              </a:rPr>
              <a:t></a:t>
            </a:r>
            <a:r>
              <a:rPr lang="en-US" b="1" dirty="0" smtClean="0">
                <a:sym typeface="Wingdings"/>
              </a:rPr>
              <a:t> pinnacle of society to Renaissance men</a:t>
            </a:r>
            <a:endParaRPr lang="en-US" b="1" dirty="0" smtClean="0"/>
          </a:p>
          <a:p>
            <a:r>
              <a:rPr lang="en-US" b="1" u="sng" dirty="0" smtClean="0"/>
              <a:t>Greeks</a:t>
            </a:r>
            <a:r>
              <a:rPr lang="en-US" b="1" dirty="0" smtClean="0"/>
              <a:t> famous for democracy, city-states, philosophy, mathematics, literature (epics and plays), mythology</a:t>
            </a:r>
          </a:p>
          <a:p>
            <a:r>
              <a:rPr lang="en-US" b="1" u="sng" dirty="0" smtClean="0"/>
              <a:t>Romans</a:t>
            </a:r>
            <a:r>
              <a:rPr lang="en-US" b="1" dirty="0" smtClean="0"/>
              <a:t> famous for republic, weaponry, power, Latin, birthplace of Christianity, architecture, aqueducts, baths, gladiators, Caesar, empire, “world” dominance, togas, copying the Greeks </a:t>
            </a:r>
            <a:endParaRPr lang="en-US" b="1" dirty="0"/>
          </a:p>
        </p:txBody>
      </p:sp>
    </p:spTree>
    <p:extLst>
      <p:ext uri="{BB962C8B-B14F-4D97-AF65-F5344CB8AC3E}">
        <p14:creationId xmlns:p14="http://schemas.microsoft.com/office/powerpoint/2010/main" val="3572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Renaissance Thought</a:t>
            </a:r>
          </a:p>
        </p:txBody>
      </p:sp>
      <p:sp>
        <p:nvSpPr>
          <p:cNvPr id="6147" name="Rectangle 3"/>
          <p:cNvSpPr>
            <a:spLocks noGrp="1" noChangeArrowheads="1"/>
          </p:cNvSpPr>
          <p:nvPr>
            <p:ph type="body" idx="1"/>
          </p:nvPr>
        </p:nvSpPr>
        <p:spPr/>
        <p:txBody>
          <a:bodyPr/>
          <a:lstStyle/>
          <a:p>
            <a:r>
              <a:rPr lang="en-US" altLang="en-US" sz="2400" b="1" i="1" dirty="0" smtClean="0">
                <a:solidFill>
                  <a:srgbClr val="C00000"/>
                </a:solidFill>
              </a:rPr>
              <a:t>Share class working definitions of Humanism</a:t>
            </a:r>
          </a:p>
          <a:p>
            <a:r>
              <a:rPr lang="en-US" altLang="en-US" sz="2400" b="1" i="1" dirty="0" smtClean="0"/>
              <a:t>Humanism</a:t>
            </a:r>
            <a:r>
              <a:rPr lang="en-US" altLang="en-US" sz="2400" b="1" dirty="0" smtClean="0"/>
              <a:t> was the “new learning” that developed, and like individualism it place emphasis on human beings.  It was the revival of antiquity, interest in Latin &amp; Greek classics.</a:t>
            </a:r>
          </a:p>
          <a:p>
            <a:r>
              <a:rPr lang="en-US" altLang="en-US" sz="2400" b="1" dirty="0" smtClean="0"/>
              <a:t>Humanism came from the Latin word </a:t>
            </a:r>
            <a:r>
              <a:rPr lang="en-US" altLang="en-US" sz="2400" b="1" i="1" dirty="0" err="1" smtClean="0"/>
              <a:t>humanitas</a:t>
            </a:r>
            <a:r>
              <a:rPr lang="en-US" altLang="en-US" sz="2400" b="1" dirty="0" smtClean="0"/>
              <a:t> meaning anyone considered educated and civilized.</a:t>
            </a:r>
          </a:p>
          <a:p>
            <a:r>
              <a:rPr lang="en-US" altLang="en-US" sz="2400" b="1" dirty="0" smtClean="0"/>
              <a:t>Humanists sought to understand human nature through the study of pagan and classical texts, and Christian thought. </a:t>
            </a:r>
            <a:endParaRPr lang="en-US" altLang="en-US" sz="2400" b="1" i="1" dirty="0" smtClean="0"/>
          </a:p>
        </p:txBody>
      </p:sp>
    </p:spTree>
    <p:extLst>
      <p:ext uri="{BB962C8B-B14F-4D97-AF65-F5344CB8AC3E}">
        <p14:creationId xmlns:p14="http://schemas.microsoft.com/office/powerpoint/2010/main" val="336928105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152400"/>
            <a:ext cx="7824788" cy="1323041"/>
          </a:xfrm>
        </p:spPr>
        <p:txBody>
          <a:bodyPr/>
          <a:lstStyle/>
          <a:p>
            <a:r>
              <a:rPr lang="en-US" dirty="0" smtClean="0"/>
              <a:t>Renaissance 1304-1588</a:t>
            </a:r>
            <a:endParaRPr lang="en-US" dirty="0"/>
          </a:p>
        </p:txBody>
      </p:sp>
      <p:sp>
        <p:nvSpPr>
          <p:cNvPr id="3" name="Content Placeholder 2"/>
          <p:cNvSpPr>
            <a:spLocks noGrp="1"/>
          </p:cNvSpPr>
          <p:nvPr>
            <p:ph idx="1"/>
          </p:nvPr>
        </p:nvSpPr>
        <p:spPr>
          <a:xfrm>
            <a:off x="304800" y="1982148"/>
            <a:ext cx="3733800" cy="4647252"/>
          </a:xfrm>
        </p:spPr>
        <p:txBody>
          <a:bodyPr>
            <a:noAutofit/>
          </a:bodyPr>
          <a:lstStyle/>
          <a:p>
            <a:r>
              <a:rPr lang="en-US" sz="3200" b="1" dirty="0" smtClean="0"/>
              <a:t>Marked by study of classics, move from god-centric to people-centric view.</a:t>
            </a:r>
          </a:p>
          <a:p>
            <a:r>
              <a:rPr lang="en-US" sz="3200" b="1" dirty="0" smtClean="0"/>
              <a:t>New focus on scholasticism &amp; the individual </a:t>
            </a:r>
          </a:p>
        </p:txBody>
      </p:sp>
      <p:pic>
        <p:nvPicPr>
          <p:cNvPr id="4" name="Picture 3" descr="renaissance ita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003549"/>
            <a:ext cx="4800600" cy="5868306"/>
          </a:xfrm>
          <a:prstGeom prst="rect">
            <a:avLst/>
          </a:prstGeom>
        </p:spPr>
      </p:pic>
    </p:spTree>
    <p:extLst>
      <p:ext uri="{BB962C8B-B14F-4D97-AF65-F5344CB8AC3E}">
        <p14:creationId xmlns:p14="http://schemas.microsoft.com/office/powerpoint/2010/main" val="28714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90600" y="0"/>
            <a:ext cx="7824788" cy="1323041"/>
          </a:xfrm>
        </p:spPr>
        <p:txBody>
          <a:bodyPr/>
          <a:lstStyle/>
          <a:p>
            <a:r>
              <a:rPr lang="en-US" dirty="0" smtClean="0"/>
              <a:t>Venice (</a:t>
            </a:r>
            <a:r>
              <a:rPr lang="en-US" i="1" dirty="0" err="1" smtClean="0"/>
              <a:t>Venezia</a:t>
            </a:r>
            <a:r>
              <a:rPr lang="en-US" dirty="0" smtClean="0"/>
              <a:t>)</a:t>
            </a:r>
            <a:endParaRPr lang="en-US" dirty="0"/>
          </a:p>
        </p:txBody>
      </p:sp>
      <p:sp>
        <p:nvSpPr>
          <p:cNvPr id="5" name="Content Placeholder 2"/>
          <p:cNvSpPr>
            <a:spLocks noGrp="1"/>
          </p:cNvSpPr>
          <p:nvPr>
            <p:ph idx="1"/>
          </p:nvPr>
        </p:nvSpPr>
        <p:spPr>
          <a:xfrm>
            <a:off x="5181600" y="1981200"/>
            <a:ext cx="3633788" cy="4724400"/>
          </a:xfrm>
        </p:spPr>
        <p:txBody>
          <a:bodyPr>
            <a:noAutofit/>
          </a:bodyPr>
          <a:lstStyle/>
          <a:p>
            <a:r>
              <a:rPr lang="en-US" sz="2400" b="1" dirty="0" smtClean="0"/>
              <a:t>City built completely on water</a:t>
            </a:r>
          </a:p>
          <a:p>
            <a:r>
              <a:rPr lang="en-US" sz="2400" b="1" dirty="0" smtClean="0"/>
              <a:t>Influential in trade with East, exploration, &amp; banking</a:t>
            </a:r>
          </a:p>
          <a:p>
            <a:r>
              <a:rPr lang="en-US" sz="2400" b="1" dirty="0" smtClean="0"/>
              <a:t>Ruled by Doge, known as a Republic</a:t>
            </a:r>
          </a:p>
          <a:p>
            <a:r>
              <a:rPr lang="en-US" sz="2400" b="1" dirty="0" smtClean="0"/>
              <a:t>Famous Venetians: Marco Polo &amp; Titian    </a:t>
            </a:r>
            <a:endParaRPr lang="en-US" sz="2400" b="1" dirty="0"/>
          </a:p>
        </p:txBody>
      </p:sp>
    </p:spTree>
    <p:extLst>
      <p:ext uri="{BB962C8B-B14F-4D97-AF65-F5344CB8AC3E}">
        <p14:creationId xmlns:p14="http://schemas.microsoft.com/office/powerpoint/2010/main" val="123361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6252"/>
            <a:ext cx="7824788" cy="1323041"/>
          </a:xfrm>
        </p:spPr>
        <p:txBody>
          <a:bodyPr/>
          <a:lstStyle/>
          <a:p>
            <a:r>
              <a:rPr lang="en-US" dirty="0" smtClean="0"/>
              <a:t>Florence (</a:t>
            </a:r>
            <a:r>
              <a:rPr lang="en-US" i="1" dirty="0" smtClean="0"/>
              <a:t>Firenze</a:t>
            </a:r>
            <a:r>
              <a:rPr lang="en-US" dirty="0" smtClean="0"/>
              <a:t>)</a:t>
            </a:r>
            <a:endParaRPr lang="en-US" dirty="0"/>
          </a:p>
        </p:txBody>
      </p:sp>
      <p:sp>
        <p:nvSpPr>
          <p:cNvPr id="3" name="Content Placeholder 2"/>
          <p:cNvSpPr>
            <a:spLocks noGrp="1"/>
          </p:cNvSpPr>
          <p:nvPr>
            <p:ph idx="1"/>
          </p:nvPr>
        </p:nvSpPr>
        <p:spPr>
          <a:xfrm>
            <a:off x="4659007" y="2057400"/>
            <a:ext cx="4256394" cy="4419600"/>
          </a:xfrm>
        </p:spPr>
        <p:txBody>
          <a:bodyPr>
            <a:normAutofit fontScale="92500" lnSpcReduction="20000"/>
          </a:bodyPr>
          <a:lstStyle/>
          <a:p>
            <a:pPr>
              <a:lnSpc>
                <a:spcPct val="110000"/>
              </a:lnSpc>
            </a:pPr>
            <a:r>
              <a:rPr lang="en-US" b="1" dirty="0" smtClean="0"/>
              <a:t>Renaissance began with birth of Francesco Petrarch in 1304 in Florence</a:t>
            </a:r>
          </a:p>
          <a:p>
            <a:pPr>
              <a:lnSpc>
                <a:spcPct val="110000"/>
              </a:lnSpc>
            </a:pPr>
            <a:r>
              <a:rPr lang="en-US" b="1" dirty="0" smtClean="0"/>
              <a:t>Florence controlled by large families, ruled kind of like early mafia</a:t>
            </a:r>
          </a:p>
          <a:p>
            <a:pPr>
              <a:lnSpc>
                <a:spcPct val="110000"/>
              </a:lnSpc>
            </a:pPr>
            <a:r>
              <a:rPr lang="en-US" b="1" dirty="0" smtClean="0"/>
              <a:t>Also somewhat resembles democracy—citizens vote on certain things (but are bribed)</a:t>
            </a:r>
          </a:p>
          <a:p>
            <a:pPr>
              <a:lnSpc>
                <a:spcPct val="110000"/>
              </a:lnSpc>
            </a:pPr>
            <a:r>
              <a:rPr lang="en-US" b="1" dirty="0" smtClean="0"/>
              <a:t>Rash of famous Florentines: Dante, Petrarch, Boccaccio, the Medici family, Brunelleschi, Michelangelo, Leonardo, Donatello, Machiavelli    </a:t>
            </a:r>
            <a:endParaRPr lang="en-US" b="1" dirty="0"/>
          </a:p>
        </p:txBody>
      </p:sp>
    </p:spTree>
    <p:extLst>
      <p:ext uri="{BB962C8B-B14F-4D97-AF65-F5344CB8AC3E}">
        <p14:creationId xmlns:p14="http://schemas.microsoft.com/office/powerpoint/2010/main" val="64428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012" y="353359"/>
            <a:ext cx="7824788" cy="1323041"/>
          </a:xfrm>
        </p:spPr>
        <p:txBody>
          <a:bodyPr/>
          <a:lstStyle/>
          <a:p>
            <a:r>
              <a:rPr lang="en-US" sz="4400" i="1" dirty="0" err="1" smtClean="0"/>
              <a:t>Duomo</a:t>
            </a:r>
            <a:r>
              <a:rPr lang="en-US" sz="4400" dirty="0" smtClean="0"/>
              <a:t/>
            </a:r>
            <a:br>
              <a:rPr lang="en-US" sz="4400" dirty="0" smtClean="0"/>
            </a:br>
            <a:r>
              <a:rPr lang="en-US" sz="4400" dirty="0" smtClean="0"/>
              <a:t>F. Brunelleschi</a:t>
            </a:r>
            <a:endParaRPr lang="en-US" sz="4400" dirty="0"/>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47800" y="2057400"/>
            <a:ext cx="5940001"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685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Why Italy?</a:t>
            </a:r>
            <a:endParaRPr lang="en-US" sz="5400" b="1" dirty="0"/>
          </a:p>
        </p:txBody>
      </p:sp>
      <p:sp>
        <p:nvSpPr>
          <p:cNvPr id="3" name="Content Placeholder 2"/>
          <p:cNvSpPr>
            <a:spLocks noGrp="1"/>
          </p:cNvSpPr>
          <p:nvPr>
            <p:ph idx="1"/>
          </p:nvPr>
        </p:nvSpPr>
        <p:spPr>
          <a:xfrm>
            <a:off x="278882" y="1994158"/>
            <a:ext cx="8686800" cy="4546084"/>
          </a:xfrm>
        </p:spPr>
        <p:txBody>
          <a:bodyPr>
            <a:noAutofit/>
          </a:bodyPr>
          <a:lstStyle/>
          <a:p>
            <a:r>
              <a:rPr lang="en-US" sz="2400" b="1" dirty="0" smtClean="0"/>
              <a:t>One of the </a:t>
            </a:r>
            <a:r>
              <a:rPr lang="en-US" sz="2400" b="1" u="sng" dirty="0" smtClean="0"/>
              <a:t>first effected by the plague</a:t>
            </a:r>
            <a:r>
              <a:rPr lang="en-US" sz="2400" b="1" dirty="0" smtClean="0"/>
              <a:t> = first country to return to health and city life</a:t>
            </a:r>
          </a:p>
          <a:p>
            <a:r>
              <a:rPr lang="en-US" sz="2400" b="1" u="sng" dirty="0" smtClean="0"/>
              <a:t>Church weakened by plague</a:t>
            </a:r>
            <a:r>
              <a:rPr lang="en-US" sz="2400" b="1" dirty="0" smtClean="0"/>
              <a:t> and closest to Italy = more secular approach, more concern for the arts</a:t>
            </a:r>
          </a:p>
          <a:p>
            <a:r>
              <a:rPr lang="en-US" sz="2400" b="1" dirty="0" smtClean="0"/>
              <a:t>Plague </a:t>
            </a:r>
            <a:r>
              <a:rPr lang="en-US" sz="2400" b="1" dirty="0" smtClean="0">
                <a:sym typeface="Wingdings" panose="05000000000000000000" pitchFamily="2" charset="2"/>
              </a:rPr>
              <a:t></a:t>
            </a:r>
            <a:r>
              <a:rPr lang="en-US" sz="2400" b="1" dirty="0" smtClean="0"/>
              <a:t> </a:t>
            </a:r>
            <a:r>
              <a:rPr lang="en-US" sz="2400" b="1" u="sng" dirty="0" smtClean="0"/>
              <a:t>more focus on life &amp; enjoying it</a:t>
            </a:r>
            <a:r>
              <a:rPr lang="en-US" sz="2400" b="1" dirty="0" smtClean="0"/>
              <a:t> = more liberalism</a:t>
            </a:r>
            <a:r>
              <a:rPr lang="en-US" sz="2400" b="1" dirty="0" smtClean="0">
                <a:sym typeface="Wingdings" panose="05000000000000000000" pitchFamily="2" charset="2"/>
              </a:rPr>
              <a:t></a:t>
            </a:r>
            <a:r>
              <a:rPr lang="en-US" sz="2400" b="1" dirty="0" smtClean="0"/>
              <a:t> more demand for arts &amp; literature</a:t>
            </a:r>
          </a:p>
          <a:p>
            <a:r>
              <a:rPr lang="en-US" sz="2400" b="1" u="sng" dirty="0" smtClean="0"/>
              <a:t>Commercial Revolution</a:t>
            </a:r>
            <a:r>
              <a:rPr lang="en-US" sz="2400" b="1" dirty="0" smtClean="0"/>
              <a:t> = more exchange of people and ideas + more money = more liberal approach to life and more patronage</a:t>
            </a:r>
          </a:p>
        </p:txBody>
      </p:sp>
    </p:spTree>
    <p:extLst>
      <p:ext uri="{BB962C8B-B14F-4D97-AF65-F5344CB8AC3E}">
        <p14:creationId xmlns:p14="http://schemas.microsoft.com/office/powerpoint/2010/main" val="115342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Why Italy?</a:t>
            </a:r>
            <a:endParaRPr lang="en-US" sz="5400" b="1" dirty="0"/>
          </a:p>
        </p:txBody>
      </p:sp>
      <p:sp>
        <p:nvSpPr>
          <p:cNvPr id="3" name="Content Placeholder 2"/>
          <p:cNvSpPr>
            <a:spLocks noGrp="1"/>
          </p:cNvSpPr>
          <p:nvPr>
            <p:ph idx="1"/>
          </p:nvPr>
        </p:nvSpPr>
        <p:spPr>
          <a:xfrm>
            <a:off x="278882" y="1994158"/>
            <a:ext cx="8686800" cy="4546084"/>
          </a:xfrm>
        </p:spPr>
        <p:txBody>
          <a:bodyPr>
            <a:noAutofit/>
          </a:bodyPr>
          <a:lstStyle/>
          <a:p>
            <a:r>
              <a:rPr lang="en-US" sz="2400" b="1" u="sng" dirty="0" smtClean="0"/>
              <a:t>Loose confederation of states</a:t>
            </a:r>
            <a:r>
              <a:rPr lang="en-US" sz="2400" b="1" dirty="0" smtClean="0"/>
              <a:t> = much easier to change one or two parts, like Venice or Florence than a whole country</a:t>
            </a:r>
          </a:p>
          <a:p>
            <a:r>
              <a:rPr lang="en-US" sz="2400" b="1" dirty="0" smtClean="0"/>
              <a:t>Had most of the </a:t>
            </a:r>
            <a:r>
              <a:rPr lang="en-US" sz="2400" b="1" u="sng" dirty="0" smtClean="0"/>
              <a:t>classics buried in their land</a:t>
            </a:r>
            <a:r>
              <a:rPr lang="en-US" sz="2400" b="1" dirty="0" smtClean="0"/>
              <a:t> = easier to find through excavation and searching in the depths of churches</a:t>
            </a:r>
          </a:p>
          <a:p>
            <a:r>
              <a:rPr lang="en-US" sz="2400" b="1" u="sng" dirty="0" smtClean="0"/>
              <a:t>Unique systems of governments</a:t>
            </a:r>
            <a:r>
              <a:rPr lang="en-US" sz="2400" b="1" dirty="0" smtClean="0"/>
              <a:t> = allowed just enough freedom for arts to flourish</a:t>
            </a:r>
          </a:p>
          <a:p>
            <a:r>
              <a:rPr lang="en-US" sz="2400" b="1" u="sng" dirty="0" smtClean="0"/>
              <a:t>Warm</a:t>
            </a:r>
            <a:r>
              <a:rPr lang="en-US" sz="2400" b="1" dirty="0" smtClean="0"/>
              <a:t> = more food, more people, more specialization</a:t>
            </a:r>
          </a:p>
          <a:p>
            <a:r>
              <a:rPr lang="en-US" sz="2400" b="1" u="sng" dirty="0" smtClean="0"/>
              <a:t>Something in the water</a:t>
            </a:r>
            <a:r>
              <a:rPr lang="en-US" sz="2400" b="1" dirty="0" smtClean="0"/>
              <a:t> =  rash of important Italians, kind of like our founding fathers</a:t>
            </a:r>
            <a:endParaRPr lang="en-US" sz="2400" b="1" dirty="0"/>
          </a:p>
        </p:txBody>
      </p:sp>
    </p:spTree>
    <p:extLst>
      <p:ext uri="{BB962C8B-B14F-4D97-AF65-F5344CB8AC3E}">
        <p14:creationId xmlns:p14="http://schemas.microsoft.com/office/powerpoint/2010/main" val="47137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t>The Prince</a:t>
            </a:r>
            <a:endParaRPr lang="en-US" sz="6000" b="1" i="1" dirty="0"/>
          </a:p>
        </p:txBody>
      </p:sp>
      <p:pic>
        <p:nvPicPr>
          <p:cNvPr id="5" name="Content Placeholder 4"/>
          <p:cNvPicPr>
            <a:picLocks noGrp="1" noChangeAspect="1"/>
          </p:cNvPicPr>
          <p:nvPr>
            <p:ph idx="1"/>
          </p:nvPr>
        </p:nvPicPr>
        <p:blipFill>
          <a:blip r:embed="rId2"/>
          <a:stretch>
            <a:fillRect/>
          </a:stretch>
        </p:blipFill>
        <p:spPr>
          <a:xfrm>
            <a:off x="152400" y="2057400"/>
            <a:ext cx="2724150" cy="1676400"/>
          </a:xfrm>
          <a:prstGeom prst="rect">
            <a:avLst/>
          </a:prstGeom>
        </p:spPr>
      </p:pic>
      <p:pic>
        <p:nvPicPr>
          <p:cNvPr id="6" name="Picture 5"/>
          <p:cNvPicPr>
            <a:picLocks noChangeAspect="1"/>
          </p:cNvPicPr>
          <p:nvPr/>
        </p:nvPicPr>
        <p:blipFill>
          <a:blip r:embed="rId3"/>
          <a:stretch>
            <a:fillRect/>
          </a:stretch>
        </p:blipFill>
        <p:spPr>
          <a:xfrm>
            <a:off x="152400" y="3733800"/>
            <a:ext cx="2724149" cy="2733675"/>
          </a:xfrm>
          <a:prstGeom prst="rect">
            <a:avLst/>
          </a:prstGeom>
        </p:spPr>
      </p:pic>
      <p:pic>
        <p:nvPicPr>
          <p:cNvPr id="7" name="Picture 6"/>
          <p:cNvPicPr>
            <a:picLocks noChangeAspect="1"/>
          </p:cNvPicPr>
          <p:nvPr/>
        </p:nvPicPr>
        <p:blipFill>
          <a:blip r:embed="rId4"/>
          <a:stretch>
            <a:fillRect/>
          </a:stretch>
        </p:blipFill>
        <p:spPr>
          <a:xfrm>
            <a:off x="2876550" y="2057400"/>
            <a:ext cx="3165565" cy="447198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2115" y="2057400"/>
            <a:ext cx="2896053" cy="4478432"/>
          </a:xfrm>
          <a:prstGeom prst="rect">
            <a:avLst/>
          </a:prstGeom>
        </p:spPr>
      </p:pic>
    </p:spTree>
    <p:extLst>
      <p:ext uri="{BB962C8B-B14F-4D97-AF65-F5344CB8AC3E}">
        <p14:creationId xmlns:p14="http://schemas.microsoft.com/office/powerpoint/2010/main" val="2206554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t>The Prince</a:t>
            </a:r>
            <a:endParaRPr lang="en-US" sz="6000" b="1" i="1" dirty="0"/>
          </a:p>
        </p:txBody>
      </p:sp>
      <p:sp>
        <p:nvSpPr>
          <p:cNvPr id="3" name="Content Placeholder 2"/>
          <p:cNvSpPr>
            <a:spLocks noGrp="1"/>
          </p:cNvSpPr>
          <p:nvPr>
            <p:ph idx="1"/>
          </p:nvPr>
        </p:nvSpPr>
        <p:spPr>
          <a:xfrm>
            <a:off x="304800" y="1902005"/>
            <a:ext cx="8534400" cy="4651195"/>
          </a:xfrm>
        </p:spPr>
        <p:txBody>
          <a:bodyPr>
            <a:noAutofit/>
          </a:bodyPr>
          <a:lstStyle/>
          <a:p>
            <a:pPr marL="457200" indent="-457200">
              <a:spcBef>
                <a:spcPts val="0"/>
              </a:spcBef>
              <a:buFont typeface="+mj-lt"/>
              <a:buAutoNum type="arabicPeriod"/>
            </a:pPr>
            <a:r>
              <a:rPr lang="en-US" sz="2400" b="1" dirty="0" smtClean="0"/>
              <a:t>Who was Machiavelli?</a:t>
            </a:r>
          </a:p>
          <a:p>
            <a:pPr marL="457200" indent="-457200">
              <a:spcBef>
                <a:spcPts val="0"/>
              </a:spcBef>
              <a:buFont typeface="+mj-lt"/>
              <a:buAutoNum type="arabicPeriod"/>
            </a:pPr>
            <a:r>
              <a:rPr lang="en-US" sz="2400" b="1" dirty="0" smtClean="0"/>
              <a:t>Why did Machiavelli write </a:t>
            </a:r>
            <a:r>
              <a:rPr lang="en-US" sz="2400" b="1" i="1" dirty="0" smtClean="0"/>
              <a:t>The Prince</a:t>
            </a:r>
            <a:r>
              <a:rPr lang="en-US" sz="2400" b="1" dirty="0" smtClean="0"/>
              <a:t>?</a:t>
            </a:r>
          </a:p>
          <a:p>
            <a:pPr marL="457200" indent="-457200">
              <a:spcBef>
                <a:spcPts val="0"/>
              </a:spcBef>
              <a:buFont typeface="+mj-lt"/>
              <a:buAutoNum type="arabicPeriod"/>
            </a:pPr>
            <a:r>
              <a:rPr lang="en-US" sz="2400" b="1" dirty="0" smtClean="0"/>
              <a:t>What is Machiavelli's view of Human Nature?</a:t>
            </a:r>
          </a:p>
          <a:p>
            <a:pPr marL="457200" indent="-457200">
              <a:spcBef>
                <a:spcPts val="0"/>
              </a:spcBef>
              <a:buFont typeface="+mj-lt"/>
              <a:buAutoNum type="arabicPeriod"/>
            </a:pPr>
            <a:r>
              <a:rPr lang="en-US" sz="2400" b="1" dirty="0" smtClean="0"/>
              <a:t>What were the main components of a good leader according to Machiavelli?</a:t>
            </a:r>
          </a:p>
          <a:p>
            <a:pPr marL="457200" indent="-457200">
              <a:spcBef>
                <a:spcPts val="0"/>
              </a:spcBef>
              <a:buFont typeface="+mj-lt"/>
              <a:buAutoNum type="arabicPeriod"/>
            </a:pPr>
            <a:r>
              <a:rPr lang="en-US" sz="2400" b="1" dirty="0" smtClean="0"/>
              <a:t>Machiavelli writes, </a:t>
            </a:r>
            <a:r>
              <a:rPr lang="en-US" sz="2400" b="1" dirty="0" smtClean="0">
                <a:solidFill>
                  <a:schemeClr val="accent1">
                    <a:lumMod val="75000"/>
                  </a:schemeClr>
                </a:solidFill>
              </a:rPr>
              <a:t>“…</a:t>
            </a:r>
            <a:r>
              <a:rPr lang="en-US" sz="2800" b="1" i="1" dirty="0" smtClean="0">
                <a:solidFill>
                  <a:schemeClr val="accent1">
                    <a:lumMod val="75000"/>
                  </a:schemeClr>
                </a:solidFill>
              </a:rPr>
              <a:t>where there is no court of appeal, the end is all the counts.” </a:t>
            </a:r>
            <a:r>
              <a:rPr lang="en-US" sz="2400" b="1" dirty="0" smtClean="0"/>
              <a:t>What does this statement mean? Provide an example of the meaning from the reading.</a:t>
            </a:r>
          </a:p>
          <a:p>
            <a:pPr marL="457200" indent="-457200">
              <a:spcBef>
                <a:spcPts val="0"/>
              </a:spcBef>
              <a:buFont typeface="+mj-lt"/>
              <a:buAutoNum type="arabicPeriod"/>
            </a:pPr>
            <a:r>
              <a:rPr lang="en-US" sz="2400" b="1" dirty="0" smtClean="0"/>
              <a:t>What is Machiavelli saying about </a:t>
            </a:r>
            <a:r>
              <a:rPr lang="en-US" sz="2400" b="1" i="1" dirty="0" smtClean="0">
                <a:solidFill>
                  <a:schemeClr val="accent1">
                    <a:lumMod val="75000"/>
                  </a:schemeClr>
                </a:solidFill>
              </a:rPr>
              <a:t>POWER</a:t>
            </a:r>
            <a:r>
              <a:rPr lang="en-US" sz="2400" b="1" dirty="0" smtClean="0"/>
              <a:t>?</a:t>
            </a:r>
          </a:p>
          <a:p>
            <a:pPr marL="457200" indent="-457200">
              <a:spcBef>
                <a:spcPts val="0"/>
              </a:spcBef>
              <a:buFont typeface="+mj-lt"/>
              <a:buAutoNum type="arabicPeriod"/>
            </a:pPr>
            <a:r>
              <a:rPr lang="en-US" sz="2400" b="1" dirty="0" smtClean="0"/>
              <a:t>Examine one current leader who you believe follows Machiavelli’s advice.  Who are they-justify your answer?</a:t>
            </a:r>
            <a:endParaRPr lang="en-US" sz="2400" b="1" dirty="0"/>
          </a:p>
        </p:txBody>
      </p:sp>
      <p:sp>
        <p:nvSpPr>
          <p:cNvPr id="4" name="TextBox 3"/>
          <p:cNvSpPr txBox="1"/>
          <p:nvPr/>
        </p:nvSpPr>
        <p:spPr>
          <a:xfrm>
            <a:off x="838200" y="578964"/>
            <a:ext cx="4191000" cy="1200329"/>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Talk in your table groups… be prepared to answer </a:t>
            </a:r>
            <a:r>
              <a:rPr lang="en-US" sz="2400" b="1" dirty="0" smtClean="0">
                <a:effectLst>
                  <a:outerShdw blurRad="38100" dist="38100" dir="2700000" algn="tl">
                    <a:srgbClr val="000000">
                      <a:alpha val="43137"/>
                    </a:srgbClr>
                  </a:outerShdw>
                </a:effectLst>
              </a:rPr>
              <a:t>in class discussion </a:t>
            </a:r>
            <a:r>
              <a:rPr lang="en-US" b="1" dirty="0" smtClean="0">
                <a:effectLst>
                  <a:outerShdw blurRad="38100" dist="38100" dir="2700000" algn="tl">
                    <a:srgbClr val="000000">
                      <a:alpha val="43137"/>
                    </a:srgbClr>
                  </a:outerShdw>
                </a:effectLst>
              </a:rPr>
              <a:t>(will </a:t>
            </a:r>
            <a:r>
              <a:rPr lang="en-US" b="1" dirty="0">
                <a:effectLst>
                  <a:outerShdw blurRad="38100" dist="38100" dir="2700000" algn="tl">
                    <a:srgbClr val="000000">
                      <a:alpha val="43137"/>
                    </a:srgbClr>
                  </a:outerShdw>
                </a:effectLst>
              </a:rPr>
              <a:t>use cards</a:t>
            </a:r>
            <a:r>
              <a:rPr lang="en-US"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326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Renaissance Thought</a:t>
            </a:r>
          </a:p>
        </p:txBody>
      </p:sp>
      <p:sp>
        <p:nvSpPr>
          <p:cNvPr id="6147" name="Rectangle 3"/>
          <p:cNvSpPr>
            <a:spLocks noGrp="1" noChangeArrowheads="1"/>
          </p:cNvSpPr>
          <p:nvPr>
            <p:ph type="body" idx="1"/>
          </p:nvPr>
        </p:nvSpPr>
        <p:spPr/>
        <p:txBody>
          <a:bodyPr/>
          <a:lstStyle/>
          <a:p>
            <a:r>
              <a:rPr lang="en-US" altLang="en-US" sz="2400" b="1" i="1" dirty="0" smtClean="0"/>
              <a:t>Humanism</a:t>
            </a:r>
            <a:r>
              <a:rPr lang="en-US" altLang="en-US" sz="2400" b="1" dirty="0" smtClean="0"/>
              <a:t> was the “new learning” that developed, and like individualism it place emphasis on human beings…  </a:t>
            </a:r>
          </a:p>
          <a:p>
            <a:r>
              <a:rPr lang="en-US" altLang="en-US" sz="2400" b="1" i="1" dirty="0" smtClean="0">
                <a:solidFill>
                  <a:srgbClr val="C00000"/>
                </a:solidFill>
              </a:rPr>
              <a:t>More on this on FRIDAY with your readings – do you remember which number you should read?</a:t>
            </a:r>
          </a:p>
          <a:p>
            <a:r>
              <a:rPr lang="en-US" altLang="en-US" sz="2400" b="1" dirty="0" smtClean="0">
                <a:solidFill>
                  <a:schemeClr val="accent1">
                    <a:lumMod val="75000"/>
                  </a:schemeClr>
                </a:solidFill>
              </a:rPr>
              <a:t>NOTE if you are doing document </a:t>
            </a:r>
            <a:r>
              <a:rPr lang="en-US" altLang="en-US" sz="2400" b="1" dirty="0" smtClean="0">
                <a:solidFill>
                  <a:schemeClr val="accent1">
                    <a:lumMod val="75000"/>
                  </a:schemeClr>
                </a:solidFill>
                <a:effectLst>
                  <a:outerShdw blurRad="38100" dist="38100" dir="2700000" algn="tl">
                    <a:srgbClr val="000000">
                      <a:alpha val="43137"/>
                    </a:srgbClr>
                  </a:outerShdw>
                </a:effectLst>
              </a:rPr>
              <a:t>NUMBER 1 </a:t>
            </a:r>
            <a:r>
              <a:rPr lang="en-US" altLang="en-US" sz="2400" b="1" dirty="0" smtClean="0">
                <a:solidFill>
                  <a:schemeClr val="accent1">
                    <a:lumMod val="75000"/>
                  </a:schemeClr>
                </a:solidFill>
              </a:rPr>
              <a:t>– </a:t>
            </a:r>
          </a:p>
          <a:p>
            <a:pPr lvl="1"/>
            <a:r>
              <a:rPr lang="en-US" altLang="en-US" sz="2000" b="1" dirty="0">
                <a:solidFill>
                  <a:schemeClr val="accent1">
                    <a:lumMod val="75000"/>
                  </a:schemeClr>
                </a:solidFill>
              </a:rPr>
              <a:t>Y</a:t>
            </a:r>
            <a:r>
              <a:rPr lang="en-US" altLang="en-US" sz="2000" b="1" dirty="0" smtClean="0">
                <a:solidFill>
                  <a:schemeClr val="accent1">
                    <a:lumMod val="75000"/>
                  </a:schemeClr>
                </a:solidFill>
              </a:rPr>
              <a:t>ou do NOT need to answer all the questions at the end.</a:t>
            </a:r>
          </a:p>
          <a:p>
            <a:pPr lvl="1"/>
            <a:r>
              <a:rPr lang="en-US" altLang="en-US" sz="2000" b="1" dirty="0" smtClean="0">
                <a:solidFill>
                  <a:schemeClr val="accent1">
                    <a:lumMod val="75000"/>
                  </a:schemeClr>
                </a:solidFill>
              </a:rPr>
              <a:t>Your reading is longer, so take fewer notes and just do a couple of the questions as an after reading strategy!</a:t>
            </a:r>
            <a:endParaRPr lang="en-US" altLang="en-US" sz="2000" b="1" dirty="0">
              <a:solidFill>
                <a:schemeClr val="accent1">
                  <a:lumMod val="75000"/>
                </a:schemeClr>
              </a:solidFill>
            </a:endParaRPr>
          </a:p>
          <a:p>
            <a:pPr marL="0" indent="0">
              <a:buNone/>
            </a:pPr>
            <a:endParaRPr lang="en-US" altLang="en-US" sz="2400" b="1" i="1" dirty="0" smtClean="0"/>
          </a:p>
        </p:txBody>
      </p:sp>
    </p:spTree>
    <p:extLst>
      <p:ext uri="{BB962C8B-B14F-4D97-AF65-F5344CB8AC3E}">
        <p14:creationId xmlns:p14="http://schemas.microsoft.com/office/powerpoint/2010/main" val="67622885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7" dur="500"/>
                                        <p:tgtEl>
                                          <p:spTgt spid="6147">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0" dur="500"/>
                                        <p:tgtEl>
                                          <p:spTgt spid="6147">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blinds(horizontal)">
                                      <p:cBhvr>
                                        <p:cTn id="23"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t>The Prince</a:t>
            </a:r>
            <a:endParaRPr lang="en-US" sz="6000" b="1" i="1" dirty="0"/>
          </a:p>
        </p:txBody>
      </p:sp>
      <p:sp>
        <p:nvSpPr>
          <p:cNvPr id="3" name="Content Placeholder 2"/>
          <p:cNvSpPr>
            <a:spLocks noGrp="1"/>
          </p:cNvSpPr>
          <p:nvPr>
            <p:ph idx="1"/>
          </p:nvPr>
        </p:nvSpPr>
        <p:spPr>
          <a:xfrm>
            <a:off x="304800" y="1981200"/>
            <a:ext cx="8534400" cy="4572000"/>
          </a:xfrm>
        </p:spPr>
        <p:txBody>
          <a:bodyPr>
            <a:noAutofit/>
          </a:bodyPr>
          <a:lstStyle/>
          <a:p>
            <a:pPr marL="457200" indent="-457200">
              <a:spcBef>
                <a:spcPts val="0"/>
              </a:spcBef>
              <a:buFont typeface="+mj-lt"/>
              <a:buAutoNum type="arabicPeriod"/>
            </a:pPr>
            <a:r>
              <a:rPr lang="en-US" sz="2400" b="1" dirty="0"/>
              <a:t>Who was Machiavelli?</a:t>
            </a:r>
          </a:p>
          <a:p>
            <a:pPr marL="457200" indent="-457200">
              <a:spcBef>
                <a:spcPts val="0"/>
              </a:spcBef>
              <a:buFont typeface="+mj-lt"/>
              <a:buAutoNum type="arabicPeriod"/>
            </a:pPr>
            <a:r>
              <a:rPr lang="en-US" sz="2400" b="1" dirty="0"/>
              <a:t>Why did Machiavelli write </a:t>
            </a:r>
            <a:r>
              <a:rPr lang="en-US" sz="2400" b="1" i="1" dirty="0"/>
              <a:t>The Prince</a:t>
            </a:r>
            <a:r>
              <a:rPr lang="en-US" sz="2400" b="1" dirty="0"/>
              <a:t>?</a:t>
            </a:r>
          </a:p>
          <a:p>
            <a:pPr marL="457200" indent="-457200">
              <a:spcBef>
                <a:spcPts val="0"/>
              </a:spcBef>
              <a:buFont typeface="+mj-lt"/>
              <a:buAutoNum type="arabicPeriod"/>
            </a:pPr>
            <a:r>
              <a:rPr lang="en-US" sz="2400" b="1" dirty="0"/>
              <a:t>What is Machiavelli's view of Human Nature?</a:t>
            </a:r>
          </a:p>
          <a:p>
            <a:pPr marL="457200" indent="-457200">
              <a:spcBef>
                <a:spcPts val="0"/>
              </a:spcBef>
              <a:buFont typeface="+mj-lt"/>
              <a:buAutoNum type="arabicPeriod"/>
            </a:pPr>
            <a:r>
              <a:rPr lang="en-US" sz="2400" b="1" dirty="0"/>
              <a:t>What were the main components of a good leader according to Machiavelli?</a:t>
            </a:r>
          </a:p>
          <a:p>
            <a:pPr marL="457200" indent="-457200">
              <a:spcBef>
                <a:spcPts val="0"/>
              </a:spcBef>
              <a:buFont typeface="+mj-lt"/>
              <a:buAutoNum type="arabicPeriod"/>
            </a:pPr>
            <a:r>
              <a:rPr lang="en-US" sz="2400" b="1" dirty="0"/>
              <a:t>Machiavelli writes, </a:t>
            </a:r>
            <a:r>
              <a:rPr lang="en-US" sz="2400" b="1" dirty="0">
                <a:solidFill>
                  <a:schemeClr val="accent1">
                    <a:lumMod val="75000"/>
                  </a:schemeClr>
                </a:solidFill>
              </a:rPr>
              <a:t>“…</a:t>
            </a:r>
            <a:r>
              <a:rPr lang="en-US" sz="2800" b="1" i="1" dirty="0">
                <a:solidFill>
                  <a:schemeClr val="accent1">
                    <a:lumMod val="75000"/>
                  </a:schemeClr>
                </a:solidFill>
              </a:rPr>
              <a:t>where there is no court of appeal, the end is all the counts.” </a:t>
            </a:r>
            <a:r>
              <a:rPr lang="en-US" sz="2400" b="1" dirty="0"/>
              <a:t>What does this statement mean? Provide an example of the meaning from the reading.</a:t>
            </a:r>
          </a:p>
          <a:p>
            <a:pPr marL="457200" indent="-457200">
              <a:spcBef>
                <a:spcPts val="0"/>
              </a:spcBef>
              <a:buFont typeface="+mj-lt"/>
              <a:buAutoNum type="arabicPeriod"/>
            </a:pPr>
            <a:r>
              <a:rPr lang="en-US" sz="2400" b="1" dirty="0"/>
              <a:t>What is Machiavelli saying about </a:t>
            </a:r>
            <a:r>
              <a:rPr lang="en-US" sz="2400" b="1" i="1" dirty="0">
                <a:solidFill>
                  <a:schemeClr val="accent1">
                    <a:lumMod val="75000"/>
                  </a:schemeClr>
                </a:solidFill>
              </a:rPr>
              <a:t>POWER</a:t>
            </a:r>
            <a:r>
              <a:rPr lang="en-US" sz="2400" b="1" dirty="0"/>
              <a:t>?</a:t>
            </a:r>
          </a:p>
          <a:p>
            <a:pPr marL="457200" indent="-457200">
              <a:spcBef>
                <a:spcPts val="0"/>
              </a:spcBef>
              <a:buFont typeface="+mj-lt"/>
              <a:buAutoNum type="arabicPeriod"/>
            </a:pPr>
            <a:r>
              <a:rPr lang="en-US" sz="2400" b="1" dirty="0"/>
              <a:t>Examine one current leader who you believe follows Machiavelli’s advice.  Who are they-justify your answer?</a:t>
            </a:r>
          </a:p>
        </p:txBody>
      </p:sp>
      <p:sp>
        <p:nvSpPr>
          <p:cNvPr id="4" name="TextBox 3"/>
          <p:cNvSpPr txBox="1"/>
          <p:nvPr/>
        </p:nvSpPr>
        <p:spPr>
          <a:xfrm>
            <a:off x="838200" y="578964"/>
            <a:ext cx="4191000" cy="1200329"/>
          </a:xfrm>
          <a:prstGeom prst="rect">
            <a:avLst/>
          </a:prstGeom>
          <a:noFill/>
        </p:spPr>
        <p:txBody>
          <a:bodyPr wrap="square" rtlCol="0">
            <a:spAutoFit/>
          </a:bodyPr>
          <a:lstStyle/>
          <a:p>
            <a:pPr algn="ctr"/>
            <a:r>
              <a:rPr lang="en-US" sz="2400" b="1" dirty="0" smtClean="0">
                <a:solidFill>
                  <a:prstClr val="black"/>
                </a:solidFill>
                <a:effectLst>
                  <a:outerShdw blurRad="38100" dist="38100" dir="2700000" algn="tl">
                    <a:srgbClr val="000000">
                      <a:alpha val="43137"/>
                    </a:srgbClr>
                  </a:outerShdw>
                </a:effectLst>
              </a:rPr>
              <a:t>Take notes on classmates answers &amp; Maners’ commentary</a:t>
            </a:r>
            <a:endParaRPr lang="en-US"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713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i="1" dirty="0" smtClean="0"/>
              <a:t>344-350</a:t>
            </a:r>
            <a:endParaRPr lang="en-US" sz="6000" b="1" i="1" dirty="0"/>
          </a:p>
        </p:txBody>
      </p:sp>
      <p:sp>
        <p:nvSpPr>
          <p:cNvPr id="3" name="Content Placeholder 2"/>
          <p:cNvSpPr>
            <a:spLocks noGrp="1"/>
          </p:cNvSpPr>
          <p:nvPr>
            <p:ph idx="1"/>
          </p:nvPr>
        </p:nvSpPr>
        <p:spPr>
          <a:xfrm>
            <a:off x="457200" y="1981200"/>
            <a:ext cx="8229600" cy="4572000"/>
          </a:xfrm>
        </p:spPr>
        <p:txBody>
          <a:bodyPr>
            <a:noAutofit/>
          </a:bodyPr>
          <a:lstStyle/>
          <a:p>
            <a:pPr marL="457200" indent="-457200">
              <a:spcBef>
                <a:spcPts val="0"/>
              </a:spcBef>
              <a:buFont typeface="+mj-lt"/>
              <a:buAutoNum type="arabicPeriod"/>
            </a:pPr>
            <a:r>
              <a:rPr lang="en-US" sz="2800" b="1" dirty="0"/>
              <a:t>Why so much on </a:t>
            </a:r>
            <a:r>
              <a:rPr lang="en-US" sz="2800" b="1" dirty="0" smtClean="0"/>
              <a:t>humanism in this class?</a:t>
            </a:r>
            <a:endParaRPr lang="en-US" sz="2800" b="1" dirty="0"/>
          </a:p>
          <a:p>
            <a:pPr marL="457200" indent="-457200">
              <a:spcBef>
                <a:spcPts val="0"/>
              </a:spcBef>
              <a:buFont typeface="+mj-lt"/>
              <a:buAutoNum type="arabicPeriod"/>
            </a:pPr>
            <a:r>
              <a:rPr lang="en-US" sz="2800" b="1" dirty="0" smtClean="0"/>
              <a:t>How did the textbook change, adjust, enhance your thinking on humanism that was not in the documents?</a:t>
            </a:r>
          </a:p>
          <a:p>
            <a:pPr marL="457200" indent="-457200">
              <a:spcBef>
                <a:spcPts val="0"/>
              </a:spcBef>
              <a:buFont typeface="+mj-lt"/>
              <a:buAutoNum type="arabicPeriod"/>
            </a:pPr>
            <a:r>
              <a:rPr lang="en-US" sz="2800" b="1" dirty="0" smtClean="0"/>
              <a:t>What is Neoplatonism? Why does it matter?</a:t>
            </a:r>
          </a:p>
          <a:p>
            <a:pPr marL="457200" indent="-457200">
              <a:spcBef>
                <a:spcPts val="0"/>
              </a:spcBef>
              <a:buFont typeface="+mj-lt"/>
              <a:buAutoNum type="arabicPeriod"/>
            </a:pPr>
            <a:r>
              <a:rPr lang="en-US" sz="2800" b="1" dirty="0" smtClean="0"/>
              <a:t>How did education change in the </a:t>
            </a:r>
            <a:r>
              <a:rPr lang="en-US" sz="2800" b="1" smtClean="0"/>
              <a:t>Renaissance Era?</a:t>
            </a:r>
            <a:endParaRPr lang="en-US" sz="2800" b="1" dirty="0" smtClean="0"/>
          </a:p>
          <a:p>
            <a:pPr marL="457200" indent="-457200">
              <a:spcBef>
                <a:spcPts val="0"/>
              </a:spcBef>
              <a:buFont typeface="+mj-lt"/>
              <a:buAutoNum type="arabicPeriod"/>
            </a:pPr>
            <a:r>
              <a:rPr lang="en-US" sz="2800" b="1" dirty="0" smtClean="0"/>
              <a:t>Did women have a renaissance?</a:t>
            </a:r>
          </a:p>
          <a:p>
            <a:pPr marL="457200" indent="-457200">
              <a:spcBef>
                <a:spcPts val="0"/>
              </a:spcBef>
              <a:buFont typeface="+mj-lt"/>
              <a:buAutoNum type="arabicPeriod"/>
            </a:pPr>
            <a:r>
              <a:rPr lang="en-US" sz="2800" b="1" dirty="0" smtClean="0"/>
              <a:t>Printing press-</a:t>
            </a:r>
            <a:r>
              <a:rPr lang="en-US" sz="2800" b="1" dirty="0" err="1" smtClean="0"/>
              <a:t>schminting</a:t>
            </a:r>
            <a:r>
              <a:rPr lang="en-US" sz="2800" b="1" dirty="0" smtClean="0"/>
              <a:t> press… why do we care?</a:t>
            </a:r>
            <a:endParaRPr lang="en-US" sz="2800" b="1" dirty="0"/>
          </a:p>
        </p:txBody>
      </p:sp>
      <p:sp>
        <p:nvSpPr>
          <p:cNvPr id="4" name="TextBox 3"/>
          <p:cNvSpPr txBox="1"/>
          <p:nvPr/>
        </p:nvSpPr>
        <p:spPr>
          <a:xfrm>
            <a:off x="838200" y="578964"/>
            <a:ext cx="4191000" cy="1200329"/>
          </a:xfrm>
          <a:prstGeom prst="rect">
            <a:avLst/>
          </a:prstGeom>
          <a:noFill/>
        </p:spPr>
        <p:txBody>
          <a:bodyPr wrap="square" rtlCol="0">
            <a:spAutoFit/>
          </a:bodyPr>
          <a:lstStyle/>
          <a:p>
            <a:pPr algn="ctr"/>
            <a:r>
              <a:rPr lang="en-US" sz="2400" b="1" dirty="0">
                <a:solidFill>
                  <a:prstClr val="black"/>
                </a:solidFill>
                <a:effectLst>
                  <a:outerShdw blurRad="38100" dist="38100" dir="2700000" algn="tl">
                    <a:srgbClr val="000000">
                      <a:alpha val="43137"/>
                    </a:srgbClr>
                  </a:outerShdw>
                </a:effectLst>
              </a:rPr>
              <a:t>Talk in your table groups… be prepared to answer </a:t>
            </a:r>
            <a:r>
              <a:rPr lang="en-US" sz="2400" b="1" dirty="0" smtClean="0">
                <a:solidFill>
                  <a:prstClr val="black"/>
                </a:solidFill>
                <a:effectLst>
                  <a:outerShdw blurRad="38100" dist="38100" dir="2700000" algn="tl">
                    <a:srgbClr val="000000">
                      <a:alpha val="43137"/>
                    </a:srgbClr>
                  </a:outerShdw>
                </a:effectLst>
              </a:rPr>
              <a:t>in class discussion</a:t>
            </a:r>
            <a:endParaRPr lang="en-US"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164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Renaissance Thought</a:t>
            </a:r>
          </a:p>
        </p:txBody>
      </p:sp>
      <p:sp>
        <p:nvSpPr>
          <p:cNvPr id="7171" name="Rectangle 3"/>
          <p:cNvSpPr>
            <a:spLocks noGrp="1" noChangeArrowheads="1"/>
          </p:cNvSpPr>
          <p:nvPr>
            <p:ph type="body" idx="1"/>
          </p:nvPr>
        </p:nvSpPr>
        <p:spPr/>
        <p:txBody>
          <a:bodyPr/>
          <a:lstStyle/>
          <a:p>
            <a:r>
              <a:rPr lang="en-US" altLang="en-US" sz="2400" b="1" i="1" smtClean="0"/>
              <a:t>Secularism</a:t>
            </a:r>
            <a:r>
              <a:rPr lang="en-US" altLang="en-US" sz="2400" b="1" smtClean="0"/>
              <a:t> was a concern with the material world.  Renaissance people were concerned with money and pleasure.</a:t>
            </a:r>
          </a:p>
          <a:p>
            <a:r>
              <a:rPr lang="en-US" altLang="en-US" sz="2400" b="1" smtClean="0"/>
              <a:t>This was a separation from the Middle Ages which placed concern in the eternal “other world.”</a:t>
            </a:r>
          </a:p>
          <a:p>
            <a:r>
              <a:rPr lang="en-US" altLang="en-US" sz="2400" b="1" smtClean="0"/>
              <a:t>Renaissance thought was still deeply religious and they incorporated these new ideas into their already existing religious ideals.</a:t>
            </a:r>
          </a:p>
        </p:txBody>
      </p:sp>
    </p:spTree>
    <p:extLst>
      <p:ext uri="{BB962C8B-B14F-4D97-AF65-F5344CB8AC3E}">
        <p14:creationId xmlns:p14="http://schemas.microsoft.com/office/powerpoint/2010/main" val="311082221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b="1" smtClean="0"/>
              <a:t>Renaissance Art</a:t>
            </a:r>
          </a:p>
        </p:txBody>
      </p:sp>
      <p:sp>
        <p:nvSpPr>
          <p:cNvPr id="8195" name="Rectangle 3"/>
          <p:cNvSpPr>
            <a:spLocks noGrp="1" noChangeArrowheads="1"/>
          </p:cNvSpPr>
          <p:nvPr>
            <p:ph type="body" idx="1"/>
          </p:nvPr>
        </p:nvSpPr>
        <p:spPr/>
        <p:txBody>
          <a:bodyPr/>
          <a:lstStyle/>
          <a:p>
            <a:r>
              <a:rPr lang="en-US" altLang="en-US" sz="2400" b="1" smtClean="0"/>
              <a:t>These great changes in intellectual thought could be seen in Renaissance literature and art.</a:t>
            </a:r>
          </a:p>
          <a:p>
            <a:r>
              <a:rPr lang="en-US" altLang="en-US" sz="2400" b="1" smtClean="0"/>
              <a:t>The art of the time enveloped all of these changes - individualism, humanism, and secularism.</a:t>
            </a:r>
          </a:p>
          <a:p>
            <a:r>
              <a:rPr lang="en-US" altLang="en-US" sz="2400" b="1" smtClean="0"/>
              <a:t>Renaissance art strove for </a:t>
            </a:r>
            <a:r>
              <a:rPr lang="en-US" altLang="en-US" sz="2400" b="1" i="1" smtClean="0"/>
              <a:t>naturalism</a:t>
            </a:r>
            <a:r>
              <a:rPr lang="en-US" altLang="en-US" sz="2400" b="1" smtClean="0"/>
              <a:t> - art based on observing, faithfully reproducing, and celebrating the world of man and nature.</a:t>
            </a:r>
          </a:p>
          <a:p>
            <a:r>
              <a:rPr lang="en-US" altLang="en-US" sz="2400" b="1" smtClean="0"/>
              <a:t>It brought back the classical nudes, the realistic shape and form of the body.</a:t>
            </a:r>
          </a:p>
        </p:txBody>
      </p:sp>
    </p:spTree>
    <p:extLst>
      <p:ext uri="{BB962C8B-B14F-4D97-AF65-F5344CB8AC3E}">
        <p14:creationId xmlns:p14="http://schemas.microsoft.com/office/powerpoint/2010/main" val="49268942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linds(horizontal)">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Medieval Painting</a:t>
            </a:r>
            <a:endParaRPr lang="en-US" altLang="en-US" sz="3200" smtClean="0"/>
          </a:p>
        </p:txBody>
      </p:sp>
      <p:sp>
        <p:nvSpPr>
          <p:cNvPr id="8195" name="Rectangle 4"/>
          <p:cNvSpPr>
            <a:spLocks noGrp="1" noChangeArrowheads="1"/>
          </p:cNvSpPr>
          <p:nvPr>
            <p:ph type="body" sz="half" idx="2"/>
          </p:nvPr>
        </p:nvSpPr>
        <p:spPr/>
        <p:txBody>
          <a:bodyPr/>
          <a:lstStyle/>
          <a:p>
            <a:r>
              <a:rPr lang="en-US" altLang="en-US" sz="2000" b="1" smtClean="0"/>
              <a:t>Medieval Art was always based on a religious theme.</a:t>
            </a:r>
          </a:p>
          <a:p>
            <a:r>
              <a:rPr lang="en-US" altLang="en-US" sz="2000" b="1" smtClean="0"/>
              <a:t>Paintings were meant to tell religious stories to an illiterate public.</a:t>
            </a:r>
          </a:p>
          <a:p>
            <a:r>
              <a:rPr lang="en-US" altLang="en-US" sz="2000" b="1" smtClean="0"/>
              <a:t>Paintings were two-dimensional, and unrealistic.</a:t>
            </a:r>
          </a:p>
          <a:p>
            <a:r>
              <a:rPr lang="en-US" altLang="en-US" sz="2000" b="1" smtClean="0"/>
              <a:t>There was little to no emphasis on man or nature.</a:t>
            </a:r>
          </a:p>
        </p:txBody>
      </p:sp>
      <p:pic>
        <p:nvPicPr>
          <p:cNvPr id="8196" name="Picture 6" descr="C:\My Documents\Art Pictures\Old One.tif"/>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881063" y="1885950"/>
            <a:ext cx="3165475" cy="4171950"/>
          </a:xfrm>
        </p:spPr>
      </p:pic>
    </p:spTree>
    <p:extLst>
      <p:ext uri="{BB962C8B-B14F-4D97-AF65-F5344CB8AC3E}">
        <p14:creationId xmlns:p14="http://schemas.microsoft.com/office/powerpoint/2010/main" val="395953506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checkerboard(across)">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checkerboard(across)">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Renaissance Painting</a:t>
            </a:r>
          </a:p>
        </p:txBody>
      </p:sp>
      <p:sp>
        <p:nvSpPr>
          <p:cNvPr id="9219" name="Rectangle 4"/>
          <p:cNvSpPr>
            <a:spLocks noGrp="1" noChangeArrowheads="1"/>
          </p:cNvSpPr>
          <p:nvPr>
            <p:ph type="body" sz="half" idx="2"/>
          </p:nvPr>
        </p:nvSpPr>
        <p:spPr/>
        <p:txBody>
          <a:bodyPr/>
          <a:lstStyle/>
          <a:p>
            <a:r>
              <a:rPr lang="en-US" altLang="en-US" sz="2000" b="1" smtClean="0"/>
              <a:t>Painting in the Renaissance stressed the individual, the feeling of humans.</a:t>
            </a:r>
          </a:p>
          <a:p>
            <a:r>
              <a:rPr lang="en-US" altLang="en-US" sz="2000" b="1" smtClean="0"/>
              <a:t>The figures no longer looked flat and cartoon-like.  They were three- dimensional and very real.</a:t>
            </a:r>
          </a:p>
          <a:p>
            <a:r>
              <a:rPr lang="en-US" altLang="en-US" sz="2000" b="1" smtClean="0"/>
              <a:t>Artists found beauty in the ordinary, like this scene between an old man and a child. </a:t>
            </a:r>
          </a:p>
        </p:txBody>
      </p:sp>
      <p:pic>
        <p:nvPicPr>
          <p:cNvPr id="9220" name="Picture 6" descr="C:\My Documents\Art Pictures\Man &amp; Boy.tif"/>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1047750" y="1885950"/>
            <a:ext cx="2832100" cy="4171950"/>
          </a:xfrm>
        </p:spPr>
      </p:pic>
    </p:spTree>
    <p:extLst>
      <p:ext uri="{BB962C8B-B14F-4D97-AF65-F5344CB8AC3E}">
        <p14:creationId xmlns:p14="http://schemas.microsoft.com/office/powerpoint/2010/main" val="362640902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checkerboard(across)">
                                      <p:cBhvr>
                                        <p:cTn id="17"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Renaissance Painting</a:t>
            </a:r>
          </a:p>
        </p:txBody>
      </p:sp>
      <p:sp>
        <p:nvSpPr>
          <p:cNvPr id="10243" name="Rectangle 4"/>
          <p:cNvSpPr>
            <a:spLocks noGrp="1" noChangeArrowheads="1"/>
          </p:cNvSpPr>
          <p:nvPr>
            <p:ph type="body" sz="half" idx="2"/>
          </p:nvPr>
        </p:nvSpPr>
        <p:spPr/>
        <p:txBody>
          <a:bodyPr/>
          <a:lstStyle/>
          <a:p>
            <a:r>
              <a:rPr lang="en-US" altLang="en-US" sz="2000" b="1" smtClean="0"/>
              <a:t>Painters still used religious themes as well, such as the martyrdom of St. Sebastian in this painting.</a:t>
            </a:r>
          </a:p>
          <a:p>
            <a:r>
              <a:rPr lang="en-US" altLang="en-US" sz="2000" b="1" smtClean="0"/>
              <a:t>However, your focus in this picture is not on St. Sebastian, but on the archers.</a:t>
            </a:r>
          </a:p>
          <a:p>
            <a:r>
              <a:rPr lang="en-US" altLang="en-US" sz="2000" b="1" smtClean="0"/>
              <a:t>The artist shows off his anatomical expertise in the archers, demonstrating the beauty and movement of the human body.</a:t>
            </a:r>
            <a:endParaRPr lang="en-US" altLang="en-US" sz="2000" smtClean="0"/>
          </a:p>
        </p:txBody>
      </p:sp>
      <p:pic>
        <p:nvPicPr>
          <p:cNvPr id="10244" name="Picture 6" descr="C:\My Documents\Art Pictures\St. Seb.tif"/>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838200" y="1828800"/>
            <a:ext cx="3352800" cy="4572000"/>
          </a:xfrm>
        </p:spPr>
      </p:pic>
    </p:spTree>
    <p:extLst>
      <p:ext uri="{BB962C8B-B14F-4D97-AF65-F5344CB8AC3E}">
        <p14:creationId xmlns:p14="http://schemas.microsoft.com/office/powerpoint/2010/main" val="216314323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7"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219" y="223950"/>
            <a:ext cx="1422565" cy="22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Title 1"/>
          <p:cNvSpPr>
            <a:spLocks noGrp="1"/>
          </p:cNvSpPr>
          <p:nvPr>
            <p:ph type="title"/>
          </p:nvPr>
        </p:nvSpPr>
        <p:spPr>
          <a:xfrm>
            <a:off x="457200" y="273050"/>
            <a:ext cx="4953000" cy="1162050"/>
          </a:xfrm>
        </p:spPr>
        <p:txBody>
          <a:bodyPr/>
          <a:lstStyle/>
          <a:p>
            <a:r>
              <a:rPr lang="en-US" altLang="en-US" sz="3200" smtClean="0"/>
              <a:t>Major Works of </a:t>
            </a:r>
            <a:br>
              <a:rPr lang="en-US" altLang="en-US" sz="3200" smtClean="0"/>
            </a:br>
            <a:r>
              <a:rPr lang="en-US" altLang="en-US" sz="3200" smtClean="0"/>
              <a:t>the Renaissance</a:t>
            </a:r>
          </a:p>
        </p:txBody>
      </p:sp>
      <p:sp>
        <p:nvSpPr>
          <p:cNvPr id="11267" name="Text Placeholder 3"/>
          <p:cNvSpPr>
            <a:spLocks noGrp="1"/>
          </p:cNvSpPr>
          <p:nvPr>
            <p:ph type="body" sz="half" idx="2"/>
          </p:nvPr>
        </p:nvSpPr>
        <p:spPr>
          <a:xfrm>
            <a:off x="1066800" y="1752600"/>
            <a:ext cx="4114800" cy="4800600"/>
          </a:xfrm>
        </p:spPr>
        <p:txBody>
          <a:bodyPr/>
          <a:lstStyle/>
          <a:p>
            <a:pPr>
              <a:buFont typeface="Wingdings" pitchFamily="2" charset="2"/>
              <a:buChar char="z"/>
            </a:pPr>
            <a:r>
              <a:rPr lang="en-US" altLang="en-US" sz="2400" b="1" i="1" dirty="0" smtClean="0"/>
              <a:t> David</a:t>
            </a:r>
            <a:r>
              <a:rPr lang="en-US" altLang="en-US" sz="2400" b="1" dirty="0" smtClean="0"/>
              <a:t> c. 1425-1430 by Donatello</a:t>
            </a:r>
          </a:p>
          <a:p>
            <a:pPr>
              <a:buFont typeface="Wingdings" pitchFamily="2" charset="2"/>
              <a:buChar char="z"/>
            </a:pPr>
            <a:r>
              <a:rPr lang="en-US" altLang="en-US" sz="2400" b="1" i="1" dirty="0" smtClean="0"/>
              <a:t> </a:t>
            </a:r>
            <a:r>
              <a:rPr lang="en-US" altLang="en-US" sz="2400" b="1" dirty="0" smtClean="0"/>
              <a:t>First life size nude statue since antiquity that was free standing</a:t>
            </a:r>
          </a:p>
          <a:p>
            <a:pPr>
              <a:buFont typeface="Wingdings" pitchFamily="2" charset="2"/>
              <a:buChar char="z"/>
            </a:pPr>
            <a:r>
              <a:rPr lang="en-US" altLang="en-US" sz="2400" b="1" dirty="0" smtClean="0"/>
              <a:t> Roughly my size</a:t>
            </a:r>
          </a:p>
          <a:p>
            <a:pPr>
              <a:buFont typeface="Wingdings" pitchFamily="2" charset="2"/>
              <a:buChar char="z"/>
            </a:pPr>
            <a:r>
              <a:rPr lang="en-US" altLang="en-US" sz="2400" b="1" dirty="0" smtClean="0"/>
              <a:t> Dukes of Milan helmet</a:t>
            </a:r>
          </a:p>
          <a:p>
            <a:pPr>
              <a:buFont typeface="Wingdings" pitchFamily="2" charset="2"/>
              <a:buChar char="z"/>
            </a:pPr>
            <a:r>
              <a:rPr lang="en-US" altLang="en-US" sz="2400" b="1" dirty="0" smtClean="0"/>
              <a:t> Florence – Milan at war</a:t>
            </a:r>
          </a:p>
          <a:p>
            <a:pPr>
              <a:buFont typeface="Wingdings" pitchFamily="2" charset="2"/>
              <a:buChar char="z"/>
            </a:pPr>
            <a:r>
              <a:rPr lang="en-US" altLang="en-US" sz="2400" b="1" dirty="0" smtClean="0"/>
              <a:t> Body more detailed than the face</a:t>
            </a:r>
          </a:p>
          <a:p>
            <a:pPr>
              <a:buFont typeface="Wingdings" pitchFamily="2" charset="2"/>
              <a:buChar char=""/>
            </a:pPr>
            <a:endParaRPr lang="en-US" altLang="en-US" sz="1800" b="1" dirty="0" smtClean="0"/>
          </a:p>
        </p:txBody>
      </p:sp>
      <p:pic>
        <p:nvPicPr>
          <p:cNvPr id="11268" name="Content Placeholder 4" descr="DonatelloDavid"/>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6248400" y="228600"/>
            <a:ext cx="2743200" cy="6354763"/>
          </a:xfrm>
          <a:noFill/>
        </p:spPr>
      </p:pic>
    </p:spTree>
    <p:extLst>
      <p:ext uri="{BB962C8B-B14F-4D97-AF65-F5344CB8AC3E}">
        <p14:creationId xmlns:p14="http://schemas.microsoft.com/office/powerpoint/2010/main" val="42808803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22" dur="5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27" dur="500"/>
                                        <p:tgtEl>
                                          <p:spTgt spid="1126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1267">
                                            <p:txEl>
                                              <p:pRg st="5" end="5"/>
                                            </p:txEl>
                                          </p:spTgt>
                                        </p:tgtEl>
                                        <p:attrNameLst>
                                          <p:attrName>style.visibility</p:attrName>
                                        </p:attrNameLst>
                                      </p:cBhvr>
                                      <p:to>
                                        <p:strVal val="visible"/>
                                      </p:to>
                                    </p:set>
                                    <p:animEffect transition="in" filter="checkerboard(across)">
                                      <p:cBhvr>
                                        <p:cTn id="32"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mporary Portrait">
  <a:themeElements>
    <a:clrScheme name="Contemporary Portrait.po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po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Contemporary Portrait.po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po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po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po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po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po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2276</TotalTime>
  <Words>1889</Words>
  <Application>Microsoft Office PowerPoint</Application>
  <PresentationFormat>On-screen Show (4:3)</PresentationFormat>
  <Paragraphs>157</Paragraphs>
  <Slides>31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ＭＳ Ｐゴシック</vt:lpstr>
      <vt:lpstr>Arial</vt:lpstr>
      <vt:lpstr>Arial Black</vt:lpstr>
      <vt:lpstr>Calibri</vt:lpstr>
      <vt:lpstr>Calisto MT</vt:lpstr>
      <vt:lpstr>Monotype Sorts</vt:lpstr>
      <vt:lpstr>Tahoma</vt:lpstr>
      <vt:lpstr>Wingdings</vt:lpstr>
      <vt:lpstr>Codex</vt:lpstr>
      <vt:lpstr>Contemporary Portrait</vt:lpstr>
      <vt:lpstr>Renaissance Art</vt:lpstr>
      <vt:lpstr>Renaissance Thought</vt:lpstr>
      <vt:lpstr>Renaissance Thought</vt:lpstr>
      <vt:lpstr>Renaissance Thought</vt:lpstr>
      <vt:lpstr>Renaissance Art</vt:lpstr>
      <vt:lpstr>Medieval Painting</vt:lpstr>
      <vt:lpstr>Renaissance Painting</vt:lpstr>
      <vt:lpstr>Renaissance Painting</vt:lpstr>
      <vt:lpstr>Major Works of  the Renaissance</vt:lpstr>
      <vt:lpstr>Major Works of the Renaissance</vt:lpstr>
      <vt:lpstr>Major Works of the Renaissance</vt:lpstr>
      <vt:lpstr>Major Works of the Renaissance</vt:lpstr>
      <vt:lpstr>Major Works of the Renaissance</vt:lpstr>
      <vt:lpstr>Major Works of the Renaissance</vt:lpstr>
      <vt:lpstr>Humanism</vt:lpstr>
      <vt:lpstr>The Italian Renaissance</vt:lpstr>
      <vt:lpstr>Thesis</vt:lpstr>
      <vt:lpstr>Medici: Godfathers of the Renaissance</vt:lpstr>
      <vt:lpstr>Renaissance 1304-1588</vt:lpstr>
      <vt:lpstr>Classic crash course</vt:lpstr>
      <vt:lpstr>Renaissance Thought</vt:lpstr>
      <vt:lpstr>Renaissance 1304-1588</vt:lpstr>
      <vt:lpstr>Venice (Venezia)</vt:lpstr>
      <vt:lpstr>Florence (Firenze)</vt:lpstr>
      <vt:lpstr>Duomo F. Brunelleschi</vt:lpstr>
      <vt:lpstr>Why Italy?</vt:lpstr>
      <vt:lpstr>Why Italy?</vt:lpstr>
      <vt:lpstr>The Prince</vt:lpstr>
      <vt:lpstr>The Prince</vt:lpstr>
      <vt:lpstr>The Prince</vt:lpstr>
      <vt:lpstr>344-350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Italian Renaissance</dc:title>
  <dc:creator>Paul Doran</dc:creator>
  <cp:lastModifiedBy>Maners, Allison SHS Staff</cp:lastModifiedBy>
  <cp:revision>133</cp:revision>
  <cp:lastPrinted>2018-09-24T14:40:24Z</cp:lastPrinted>
  <dcterms:created xsi:type="dcterms:W3CDTF">2009-10-05T02:25:44Z</dcterms:created>
  <dcterms:modified xsi:type="dcterms:W3CDTF">2018-09-25T18:22:47Z</dcterms:modified>
</cp:coreProperties>
</file>