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 id="2147483905" r:id="rId2"/>
  </p:sldMasterIdLst>
  <p:notesMasterIdLst>
    <p:notesMasterId r:id="rId20"/>
  </p:notesMasterIdLst>
  <p:handoutMasterIdLst>
    <p:handoutMasterId r:id="rId21"/>
  </p:handoutMasterIdLst>
  <p:sldIdLst>
    <p:sldId id="256" r:id="rId3"/>
    <p:sldId id="275" r:id="rId4"/>
    <p:sldId id="276" r:id="rId5"/>
    <p:sldId id="257" r:id="rId6"/>
    <p:sldId id="259" r:id="rId7"/>
    <p:sldId id="261" r:id="rId8"/>
    <p:sldId id="262" r:id="rId9"/>
    <p:sldId id="263" r:id="rId10"/>
    <p:sldId id="264" r:id="rId11"/>
    <p:sldId id="265" r:id="rId12"/>
    <p:sldId id="266" r:id="rId13"/>
    <p:sldId id="267" r:id="rId14"/>
    <p:sldId id="268" r:id="rId15"/>
    <p:sldId id="269" r:id="rId16"/>
    <p:sldId id="272" r:id="rId17"/>
    <p:sldId id="273" r:id="rId18"/>
    <p:sldId id="274" r:id="rId1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0" d="100"/>
          <a:sy n="110" d="100"/>
        </p:scale>
        <p:origin x="164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B94D611-0602-449D-8897-705AC5E213C2}" type="datetimeFigureOut">
              <a:rPr lang="en-US" smtClean="0"/>
              <a:t>12/5/2018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6F71A96-7BB8-4B46-B257-96DE619D70EA}" type="slidenum">
              <a:rPr lang="en-US" smtClean="0"/>
              <a:t>‹#›</a:t>
            </a:fld>
            <a:endParaRPr lang="en-US"/>
          </a:p>
        </p:txBody>
      </p:sp>
    </p:spTree>
    <p:extLst>
      <p:ext uri="{BB962C8B-B14F-4D97-AF65-F5344CB8AC3E}">
        <p14:creationId xmlns:p14="http://schemas.microsoft.com/office/powerpoint/2010/main" val="3367724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3F00874-9867-455D-A819-0DCDD91D3463}" type="datetimeFigureOut">
              <a:rPr lang="en-US" smtClean="0"/>
              <a:t>12/5/2018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BFF55BC-69DD-493B-88F1-00EB1AD7BDCE}" type="slidenum">
              <a:rPr lang="en-US" smtClean="0"/>
              <a:t>‹#›</a:t>
            </a:fld>
            <a:endParaRPr lang="en-US"/>
          </a:p>
        </p:txBody>
      </p:sp>
    </p:spTree>
    <p:extLst>
      <p:ext uri="{BB962C8B-B14F-4D97-AF65-F5344CB8AC3E}">
        <p14:creationId xmlns:p14="http://schemas.microsoft.com/office/powerpoint/2010/main" val="302554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08108B6-9520-7442-A364-82D55605E723}" type="datetimeFigureOut">
              <a:rPr lang="en-US" smtClean="0"/>
              <a:pPr/>
              <a:t>12/5/2018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94E285-444D-4C0C-8BFA-BDB311F86A9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D30A789-8FEF-E446-9F5D-92746A613A8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A7CD67-C878-48EE-BF67-AEC915D3236B}" type="slidenum">
              <a:rPr lang="en-US" altLang="en-US" smtClean="0"/>
              <a:pPr>
                <a:defRPr/>
              </a:pPr>
              <a:t>‹#›</a:t>
            </a:fld>
            <a:endParaRPr lang="en-US" altLang="en-US"/>
          </a:p>
        </p:txBody>
      </p:sp>
    </p:spTree>
    <p:extLst>
      <p:ext uri="{BB962C8B-B14F-4D97-AF65-F5344CB8AC3E}">
        <p14:creationId xmlns:p14="http://schemas.microsoft.com/office/powerpoint/2010/main" val="124821234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034BF3-96B4-43C5-A73C-559E57BE2FE9}" type="slidenum">
              <a:rPr lang="en-US" altLang="en-US" smtClean="0"/>
              <a:pPr>
                <a:defRPr/>
              </a:pPr>
              <a:t>‹#›</a:t>
            </a:fld>
            <a:endParaRPr lang="en-US" altLang="en-US"/>
          </a:p>
        </p:txBody>
      </p:sp>
    </p:spTree>
    <p:extLst>
      <p:ext uri="{BB962C8B-B14F-4D97-AF65-F5344CB8AC3E}">
        <p14:creationId xmlns:p14="http://schemas.microsoft.com/office/powerpoint/2010/main" val="11594243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D2811D-D3D0-43AB-A2E5-8F0676B95E12}" type="slidenum">
              <a:rPr lang="en-US" altLang="en-US" smtClean="0"/>
              <a:pPr>
                <a:defRPr/>
              </a:pPr>
              <a:t>‹#›</a:t>
            </a:fld>
            <a:endParaRPr lang="en-US" altLang="en-US"/>
          </a:p>
        </p:txBody>
      </p:sp>
    </p:spTree>
    <p:extLst>
      <p:ext uri="{BB962C8B-B14F-4D97-AF65-F5344CB8AC3E}">
        <p14:creationId xmlns:p14="http://schemas.microsoft.com/office/powerpoint/2010/main" val="323242274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5B07F2-E1C5-4CE0-9E08-0E54CD0A0B70}" type="slidenum">
              <a:rPr lang="en-US" altLang="en-US" smtClean="0"/>
              <a:pPr>
                <a:defRPr/>
              </a:pPr>
              <a:t>‹#›</a:t>
            </a:fld>
            <a:endParaRPr lang="en-US" altLang="en-US"/>
          </a:p>
        </p:txBody>
      </p:sp>
    </p:spTree>
    <p:extLst>
      <p:ext uri="{BB962C8B-B14F-4D97-AF65-F5344CB8AC3E}">
        <p14:creationId xmlns:p14="http://schemas.microsoft.com/office/powerpoint/2010/main" val="2367367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9A275DD-720F-4E7F-B5C3-453989599B54}" type="slidenum">
              <a:rPr lang="en-US" altLang="en-US" smtClean="0"/>
              <a:pPr>
                <a:defRPr/>
              </a:pPr>
              <a:t>‹#›</a:t>
            </a:fld>
            <a:endParaRPr lang="en-US" altLang="en-US"/>
          </a:p>
        </p:txBody>
      </p:sp>
    </p:spTree>
    <p:extLst>
      <p:ext uri="{BB962C8B-B14F-4D97-AF65-F5344CB8AC3E}">
        <p14:creationId xmlns:p14="http://schemas.microsoft.com/office/powerpoint/2010/main" val="428298541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87B9908-BDD7-467E-98CF-4D5C7CB085FB}" type="slidenum">
              <a:rPr lang="en-US" altLang="en-US" smtClean="0"/>
              <a:pPr>
                <a:defRPr/>
              </a:pPr>
              <a:t>‹#›</a:t>
            </a:fld>
            <a:endParaRPr lang="en-US" altLang="en-US"/>
          </a:p>
        </p:txBody>
      </p:sp>
    </p:spTree>
    <p:extLst>
      <p:ext uri="{BB962C8B-B14F-4D97-AF65-F5344CB8AC3E}">
        <p14:creationId xmlns:p14="http://schemas.microsoft.com/office/powerpoint/2010/main" val="2325853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F5FA765-346E-4894-BFC4-D7755519AD13}" type="slidenum">
              <a:rPr lang="en-US" altLang="en-US" smtClean="0"/>
              <a:pPr>
                <a:defRPr/>
              </a:pPr>
              <a:t>‹#›</a:t>
            </a:fld>
            <a:endParaRPr lang="en-US" altLang="en-US"/>
          </a:p>
        </p:txBody>
      </p:sp>
    </p:spTree>
    <p:extLst>
      <p:ext uri="{BB962C8B-B14F-4D97-AF65-F5344CB8AC3E}">
        <p14:creationId xmlns:p14="http://schemas.microsoft.com/office/powerpoint/2010/main" val="20549876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BCD73C-FB68-456E-B1E8-4A1625AB54DA}" type="slidenum">
              <a:rPr lang="en-US" altLang="en-US" smtClean="0"/>
              <a:pPr>
                <a:defRPr/>
              </a:pPr>
              <a:t>‹#›</a:t>
            </a:fld>
            <a:endParaRPr lang="en-US" altLang="en-US"/>
          </a:p>
        </p:txBody>
      </p:sp>
    </p:spTree>
    <p:extLst>
      <p:ext uri="{BB962C8B-B14F-4D97-AF65-F5344CB8AC3E}">
        <p14:creationId xmlns:p14="http://schemas.microsoft.com/office/powerpoint/2010/main" val="22329660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D30A789-8FEF-E446-9F5D-92746A613A8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C0E77E-3084-4B91-B0B2-7167319F2BF5}" type="slidenum">
              <a:rPr lang="en-US" altLang="en-US" smtClean="0"/>
              <a:pPr>
                <a:defRPr/>
              </a:pPr>
              <a:t>‹#›</a:t>
            </a:fld>
            <a:endParaRPr lang="en-US" altLang="en-US"/>
          </a:p>
        </p:txBody>
      </p:sp>
    </p:spTree>
    <p:extLst>
      <p:ext uri="{BB962C8B-B14F-4D97-AF65-F5344CB8AC3E}">
        <p14:creationId xmlns:p14="http://schemas.microsoft.com/office/powerpoint/2010/main" val="29955220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Tree>
    <p:extLst>
      <p:ext uri="{BB962C8B-B14F-4D97-AF65-F5344CB8AC3E}">
        <p14:creationId xmlns:p14="http://schemas.microsoft.com/office/powerpoint/2010/main" val="26941229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03667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Tree>
    <p:extLst>
      <p:ext uri="{BB962C8B-B14F-4D97-AF65-F5344CB8AC3E}">
        <p14:creationId xmlns:p14="http://schemas.microsoft.com/office/powerpoint/2010/main" val="2814384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48424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0A789-8FEF-E446-9F5D-92746A613A8E}" type="slidenum">
              <a:rPr lang="en-US" smtClean="0"/>
              <a:pPr/>
              <a:t>‹#›</a:t>
            </a:fld>
            <a:endParaRPr lang="en-US"/>
          </a:p>
        </p:txBody>
      </p:sp>
    </p:spTree>
    <p:extLst>
      <p:ext uri="{BB962C8B-B14F-4D97-AF65-F5344CB8AC3E}">
        <p14:creationId xmlns:p14="http://schemas.microsoft.com/office/powerpoint/2010/main" val="20074163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1563BB-86A3-4B74-AEDA-3E9B6630E457}" type="slidenum">
              <a:rPr lang="en-US" altLang="en-US" smtClean="0"/>
              <a:pPr>
                <a:defRPr/>
              </a:pPr>
              <a:t>‹#›</a:t>
            </a:fld>
            <a:endParaRPr lang="en-US" altLang="en-US"/>
          </a:p>
        </p:txBody>
      </p:sp>
    </p:spTree>
    <p:extLst>
      <p:ext uri="{BB962C8B-B14F-4D97-AF65-F5344CB8AC3E}">
        <p14:creationId xmlns:p14="http://schemas.microsoft.com/office/powerpoint/2010/main" val="51628256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038F34-7474-439E-8332-B595E1FDCB93}" type="slidenum">
              <a:rPr lang="en-US" altLang="en-US" smtClean="0"/>
              <a:pPr>
                <a:defRPr/>
              </a:pPr>
              <a:t>‹#›</a:t>
            </a:fld>
            <a:endParaRPr lang="en-US" altLang="en-US"/>
          </a:p>
        </p:txBody>
      </p:sp>
    </p:spTree>
    <p:extLst>
      <p:ext uri="{BB962C8B-B14F-4D97-AF65-F5344CB8AC3E}">
        <p14:creationId xmlns:p14="http://schemas.microsoft.com/office/powerpoint/2010/main" val="84452709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08108B6-9520-7442-A364-82D55605E723}" type="datetimeFigureOut">
              <a:rPr lang="en-US" smtClean="0"/>
              <a:pPr/>
              <a:t>12/5/2018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D30A789-8FEF-E446-9F5D-92746A613A8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08108B6-9520-7442-A364-82D55605E723}"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0A789-8FEF-E446-9F5D-92746A613A8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8108B6-9520-7442-A364-82D55605E723}" type="datetimeFigureOut">
              <a:rPr lang="en-US" smtClean="0"/>
              <a:pPr/>
              <a:t>12/5/2018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D30A789-8FEF-E446-9F5D-92746A613A8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8108B6-9520-7442-A364-82D55605E723}"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D30A789-8FEF-E446-9F5D-92746A613A8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08108B6-9520-7442-A364-82D55605E723}" type="datetimeFigureOut">
              <a:rPr lang="en-US" smtClean="0"/>
              <a:pPr/>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D30A789-8FEF-E446-9F5D-92746A613A8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D30A789-8FEF-E446-9F5D-92746A613A8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08108B6-9520-7442-A364-82D55605E723}" type="datetimeFigureOut">
              <a:rPr lang="en-US" smtClean="0"/>
              <a:pPr/>
              <a:t>12/5/2018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D30A789-8FEF-E446-9F5D-92746A613A8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08108B6-9520-7442-A364-82D55605E723}" type="datetimeFigureOut">
              <a:rPr lang="en-US" smtClean="0"/>
              <a:pPr/>
              <a:t>12/5/2018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08108B6-9520-7442-A364-82D55605E723}" type="datetimeFigureOut">
              <a:rPr lang="en-US" smtClean="0"/>
              <a:pPr/>
              <a:t>12/5/2018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D30A789-8FEF-E446-9F5D-92746A613A8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8108B6-9520-7442-A364-82D55605E723}" type="datetimeFigureOut">
              <a:rPr lang="en-US" smtClean="0"/>
              <a:pPr/>
              <a:t>12/5/2018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30A789-8FEF-E446-9F5D-92746A613A8E}" type="slidenum">
              <a:rPr lang="en-US" smtClean="0"/>
              <a:pPr/>
              <a:t>‹#›</a:t>
            </a:fld>
            <a:endParaRPr lang="en-US"/>
          </a:p>
        </p:txBody>
      </p:sp>
    </p:spTree>
    <p:extLst>
      <p:ext uri="{BB962C8B-B14F-4D97-AF65-F5344CB8AC3E}">
        <p14:creationId xmlns:p14="http://schemas.microsoft.com/office/powerpoint/2010/main" val="28798732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990600"/>
          </a:xfrm>
        </p:spPr>
        <p:txBody>
          <a:bodyPr>
            <a:normAutofit/>
          </a:bodyPr>
          <a:lstStyle/>
          <a:p>
            <a:r>
              <a:rPr lang="en-US" sz="5000" dirty="0" smtClean="0">
                <a:latin typeface="Matura MT Script Capitals"/>
                <a:cs typeface="Matura MT Script Capitals"/>
              </a:rPr>
              <a:t>The Age of Exploration</a:t>
            </a:r>
            <a:endParaRPr lang="en-US" sz="5000" dirty="0">
              <a:latin typeface="Matura MT Script Capitals"/>
              <a:cs typeface="Matura MT Script Capitals"/>
            </a:endParaRPr>
          </a:p>
        </p:txBody>
      </p:sp>
      <p:sp>
        <p:nvSpPr>
          <p:cNvPr id="4" name="TextBox 3"/>
          <p:cNvSpPr txBox="1"/>
          <p:nvPr/>
        </p:nvSpPr>
        <p:spPr>
          <a:xfrm>
            <a:off x="6477000" y="1371600"/>
            <a:ext cx="3581400" cy="369332"/>
          </a:xfrm>
          <a:prstGeom prst="rect">
            <a:avLst/>
          </a:prstGeom>
          <a:noFill/>
        </p:spPr>
        <p:txBody>
          <a:bodyPr wrap="square" rtlCol="0">
            <a:spAutoFit/>
          </a:bodyPr>
          <a:lstStyle/>
          <a:p>
            <a:r>
              <a:rPr lang="en-US" dirty="0" smtClean="0">
                <a:latin typeface="Matura MT Script Capitals"/>
                <a:cs typeface="Matura MT Script Capitals"/>
              </a:rPr>
              <a:t>1400s-1600s</a:t>
            </a:r>
            <a:endParaRPr lang="en-US" dirty="0">
              <a:latin typeface="Matura MT Script Capitals"/>
              <a:cs typeface="Matura MT Script Capitals"/>
            </a:endParaRPr>
          </a:p>
        </p:txBody>
      </p:sp>
      <p:pic>
        <p:nvPicPr>
          <p:cNvPr id="5" name="Picture 4" descr="boat1.gif"/>
          <p:cNvPicPr>
            <a:picLocks noChangeAspect="1"/>
          </p:cNvPicPr>
          <p:nvPr/>
        </p:nvPicPr>
        <p:blipFill>
          <a:blip r:embed="rId2"/>
          <a:stretch>
            <a:fillRect/>
          </a:stretch>
        </p:blipFill>
        <p:spPr>
          <a:xfrm>
            <a:off x="4267200" y="2871958"/>
            <a:ext cx="4495800" cy="3389142"/>
          </a:xfrm>
          <a:prstGeom prst="rect">
            <a:avLst/>
          </a:prstGeom>
        </p:spPr>
      </p:pic>
      <p:pic>
        <p:nvPicPr>
          <p:cNvPr id="6" name="Picture 5" descr="500px-Iberian_Peninsula_antique_map.jpg"/>
          <p:cNvPicPr>
            <a:picLocks noChangeAspect="1"/>
          </p:cNvPicPr>
          <p:nvPr/>
        </p:nvPicPr>
        <p:blipFill>
          <a:blip r:embed="rId3"/>
          <a:stretch>
            <a:fillRect/>
          </a:stretch>
        </p:blipFill>
        <p:spPr>
          <a:xfrm>
            <a:off x="304800" y="1600200"/>
            <a:ext cx="3845169" cy="31242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50000"/>
                  </a:schemeClr>
                </a:solidFill>
              </a:rPr>
              <a:t>Spanish Explorers</a:t>
            </a:r>
            <a:endParaRPr lang="en-US" sz="3600" b="1" dirty="0">
              <a:solidFill>
                <a:schemeClr val="accent6">
                  <a:lumMod val="50000"/>
                </a:schemeClr>
              </a:solidFill>
            </a:endParaRPr>
          </a:p>
        </p:txBody>
      </p:sp>
      <p:sp>
        <p:nvSpPr>
          <p:cNvPr id="5" name="Content Placeholder 4"/>
          <p:cNvSpPr>
            <a:spLocks noGrp="1"/>
          </p:cNvSpPr>
          <p:nvPr>
            <p:ph sz="quarter" idx="1"/>
          </p:nvPr>
        </p:nvSpPr>
        <p:spPr>
          <a:xfrm>
            <a:off x="286264" y="1527048"/>
            <a:ext cx="8503920" cy="4572000"/>
          </a:xfrm>
        </p:spPr>
        <p:txBody>
          <a:bodyPr>
            <a:normAutofit/>
          </a:bodyPr>
          <a:lstStyle/>
          <a:p>
            <a:r>
              <a:rPr lang="en-US" sz="3200" b="1" dirty="0" smtClean="0"/>
              <a:t>Used conquest and colonization rather than trade as a main means of expansion</a:t>
            </a:r>
          </a:p>
          <a:p>
            <a:r>
              <a:rPr lang="en-US" sz="3200" b="1" dirty="0" smtClean="0"/>
              <a:t>King Ferdinand and Queen Isabella funded explorers from all over in an effort for glory and gold</a:t>
            </a:r>
          </a:p>
          <a:p>
            <a:r>
              <a:rPr lang="en-US" sz="3200" b="1" dirty="0" smtClean="0"/>
              <a:t>Concentrated exploration to Americas</a:t>
            </a:r>
          </a:p>
        </p:txBody>
      </p:sp>
      <p:pic>
        <p:nvPicPr>
          <p:cNvPr id="6" name="Picture 5" descr="large_flag_of_spain.gif"/>
          <p:cNvPicPr>
            <a:picLocks noChangeAspect="1"/>
          </p:cNvPicPr>
          <p:nvPr/>
        </p:nvPicPr>
        <p:blipFill>
          <a:blip r:embed="rId2"/>
          <a:stretch>
            <a:fillRect/>
          </a:stretch>
        </p:blipFill>
        <p:spPr>
          <a:xfrm>
            <a:off x="286264" y="195588"/>
            <a:ext cx="1923536" cy="10688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6">
                    <a:lumMod val="50000"/>
                  </a:schemeClr>
                </a:solidFill>
              </a:rPr>
              <a:t>Christopher Columbus</a:t>
            </a:r>
            <a:endParaRPr lang="en-US" sz="4000" b="1" dirty="0">
              <a:solidFill>
                <a:schemeClr val="accent6">
                  <a:lumMod val="50000"/>
                </a:schemeClr>
              </a:solidFill>
            </a:endParaRPr>
          </a:p>
        </p:txBody>
      </p:sp>
      <p:sp>
        <p:nvSpPr>
          <p:cNvPr id="3" name="Content Placeholder 2"/>
          <p:cNvSpPr>
            <a:spLocks noGrp="1"/>
          </p:cNvSpPr>
          <p:nvPr>
            <p:ph sz="quarter" idx="1"/>
          </p:nvPr>
        </p:nvSpPr>
        <p:spPr>
          <a:xfrm>
            <a:off x="152400" y="1527048"/>
            <a:ext cx="4724400" cy="4867674"/>
          </a:xfrm>
        </p:spPr>
        <p:txBody>
          <a:bodyPr>
            <a:normAutofit/>
          </a:bodyPr>
          <a:lstStyle/>
          <a:p>
            <a:r>
              <a:rPr lang="en-US" b="1" dirty="0" smtClean="0"/>
              <a:t>Italian by birth</a:t>
            </a:r>
          </a:p>
          <a:p>
            <a:r>
              <a:rPr lang="en-US" b="1" dirty="0" smtClean="0"/>
              <a:t>Landed in Caribbean—by accident</a:t>
            </a:r>
          </a:p>
          <a:p>
            <a:r>
              <a:rPr lang="en-US" b="1" dirty="0" smtClean="0"/>
              <a:t>Had wanted to sail west to reach India</a:t>
            </a:r>
          </a:p>
          <a:p>
            <a:r>
              <a:rPr lang="en-US" b="1" dirty="0" smtClean="0"/>
              <a:t>Four total voyages to Americas</a:t>
            </a:r>
          </a:p>
          <a:p>
            <a:r>
              <a:rPr lang="en-US" b="1" dirty="0" smtClean="0"/>
              <a:t>Treated natives cruelly</a:t>
            </a:r>
          </a:p>
          <a:p>
            <a:r>
              <a:rPr lang="en-US" b="1" dirty="0" smtClean="0"/>
              <a:t>Began Columbian Exchange</a:t>
            </a:r>
            <a:endParaRPr lang="en-US" b="1" dirty="0"/>
          </a:p>
        </p:txBody>
      </p:sp>
      <p:pic>
        <p:nvPicPr>
          <p:cNvPr id="4" name="Picture 3" descr="Colomb.jpeg"/>
          <p:cNvPicPr>
            <a:picLocks noChangeAspect="1"/>
          </p:cNvPicPr>
          <p:nvPr/>
        </p:nvPicPr>
        <p:blipFill>
          <a:blip r:embed="rId2"/>
          <a:stretch>
            <a:fillRect/>
          </a:stretch>
        </p:blipFill>
        <p:spPr>
          <a:xfrm>
            <a:off x="4876800" y="1527048"/>
            <a:ext cx="3959352" cy="48676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6">
                    <a:lumMod val="50000"/>
                  </a:schemeClr>
                </a:solidFill>
              </a:rPr>
              <a:t>First Voyage</a:t>
            </a:r>
            <a:endParaRPr lang="en-US" sz="4000" b="1" dirty="0">
              <a:solidFill>
                <a:schemeClr val="accent6">
                  <a:lumMod val="50000"/>
                </a:schemeClr>
              </a:solidFill>
            </a:endParaRPr>
          </a:p>
        </p:txBody>
      </p:sp>
      <p:pic>
        <p:nvPicPr>
          <p:cNvPr id="5" name="Picture 4" descr="800px-Columbus1.PNG"/>
          <p:cNvPicPr>
            <a:picLocks noChangeAspect="1"/>
          </p:cNvPicPr>
          <p:nvPr/>
        </p:nvPicPr>
        <p:blipFill>
          <a:blip r:embed="rId2"/>
          <a:stretch>
            <a:fillRect/>
          </a:stretch>
        </p:blipFill>
        <p:spPr>
          <a:xfrm>
            <a:off x="0" y="1219200"/>
            <a:ext cx="9144000" cy="532765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6">
                    <a:lumMod val="50000"/>
                  </a:schemeClr>
                </a:solidFill>
              </a:rPr>
              <a:t>Second Voyage</a:t>
            </a:r>
            <a:endParaRPr lang="en-US" sz="4000" b="1" dirty="0">
              <a:solidFill>
                <a:schemeClr val="accent6">
                  <a:lumMod val="50000"/>
                </a:schemeClr>
              </a:solidFill>
            </a:endParaRPr>
          </a:p>
        </p:txBody>
      </p:sp>
      <p:pic>
        <p:nvPicPr>
          <p:cNvPr id="4" name="Picture 3" descr="800px-Columbus2.PNG"/>
          <p:cNvPicPr>
            <a:picLocks noChangeAspect="1"/>
          </p:cNvPicPr>
          <p:nvPr/>
        </p:nvPicPr>
        <p:blipFill>
          <a:blip r:embed="rId2"/>
          <a:stretch>
            <a:fillRect/>
          </a:stretch>
        </p:blipFill>
        <p:spPr>
          <a:xfrm>
            <a:off x="0" y="1454150"/>
            <a:ext cx="9144000" cy="532765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6">
                    <a:lumMod val="50000"/>
                  </a:schemeClr>
                </a:solidFill>
              </a:rPr>
              <a:t>Conquistadors &amp; Missionaries</a:t>
            </a:r>
            <a:endParaRPr lang="en-US" sz="4000" b="1" dirty="0">
              <a:solidFill>
                <a:schemeClr val="accent6">
                  <a:lumMod val="50000"/>
                </a:schemeClr>
              </a:solidFill>
            </a:endParaRPr>
          </a:p>
        </p:txBody>
      </p:sp>
      <p:sp>
        <p:nvSpPr>
          <p:cNvPr id="3" name="Content Placeholder 2"/>
          <p:cNvSpPr>
            <a:spLocks noGrp="1"/>
          </p:cNvSpPr>
          <p:nvPr>
            <p:ph sz="quarter" idx="1"/>
          </p:nvPr>
        </p:nvSpPr>
        <p:spPr>
          <a:xfrm>
            <a:off x="152400" y="1371600"/>
            <a:ext cx="8839200" cy="5029200"/>
          </a:xfrm>
        </p:spPr>
        <p:txBody>
          <a:bodyPr/>
          <a:lstStyle/>
          <a:p>
            <a:r>
              <a:rPr lang="en-US" b="1" dirty="0" smtClean="0"/>
              <a:t>conquistadors—or conquering generals—who took out the Aztec and Incan tribes came to Americans in search of conquests and riches—gold was the main theme</a:t>
            </a:r>
          </a:p>
          <a:p>
            <a:r>
              <a:rPr lang="en-US" b="1" dirty="0" smtClean="0"/>
              <a:t>some were even looking for legends or relics, like the Fountain of Youth</a:t>
            </a:r>
          </a:p>
          <a:p>
            <a:r>
              <a:rPr lang="en-US" b="1" dirty="0" smtClean="0"/>
              <a:t>they were followed up by missionaries trying to convert natives</a:t>
            </a:r>
          </a:p>
          <a:p>
            <a:r>
              <a:rPr lang="en-US" b="1" dirty="0" smtClean="0"/>
              <a:t>both conquests and conversions were brutal</a:t>
            </a:r>
          </a:p>
          <a:p>
            <a:r>
              <a:rPr lang="en-US" b="1" dirty="0" smtClean="0"/>
              <a:t>enslavement was common</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cient americas map.jpg"/>
          <p:cNvPicPr>
            <a:picLocks noChangeAspect="1"/>
          </p:cNvPicPr>
          <p:nvPr/>
        </p:nvPicPr>
        <p:blipFill>
          <a:blip r:embed="rId2"/>
          <a:stretch>
            <a:fillRect/>
          </a:stretch>
        </p:blipFill>
        <p:spPr>
          <a:xfrm>
            <a:off x="224692" y="76200"/>
            <a:ext cx="3813908" cy="4648200"/>
          </a:xfrm>
          <a:prstGeom prst="rect">
            <a:avLst/>
          </a:prstGeom>
        </p:spPr>
      </p:pic>
      <p:pic>
        <p:nvPicPr>
          <p:cNvPr id="5" name="Picture 4" descr="P8210091.JPG"/>
          <p:cNvPicPr>
            <a:picLocks noChangeAspect="1"/>
          </p:cNvPicPr>
          <p:nvPr/>
        </p:nvPicPr>
        <p:blipFill>
          <a:blip r:embed="rId3"/>
          <a:stretch>
            <a:fillRect/>
          </a:stretch>
        </p:blipFill>
        <p:spPr>
          <a:xfrm>
            <a:off x="5257800" y="76200"/>
            <a:ext cx="2440781" cy="3254375"/>
          </a:xfrm>
          <a:prstGeom prst="rect">
            <a:avLst/>
          </a:prstGeom>
        </p:spPr>
      </p:pic>
      <p:pic>
        <p:nvPicPr>
          <p:cNvPr id="6" name="Picture 5" descr="P8210057.JPG"/>
          <p:cNvPicPr>
            <a:picLocks noChangeAspect="1"/>
          </p:cNvPicPr>
          <p:nvPr/>
        </p:nvPicPr>
        <p:blipFill>
          <a:blip r:embed="rId4"/>
          <a:stretch>
            <a:fillRect/>
          </a:stretch>
        </p:blipFill>
        <p:spPr>
          <a:xfrm>
            <a:off x="4038600" y="3352800"/>
            <a:ext cx="4618566" cy="3463925"/>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6">
                    <a:lumMod val="50000"/>
                  </a:schemeClr>
                </a:solidFill>
              </a:rPr>
              <a:t>Triangle Slave Trade</a:t>
            </a:r>
            <a:endParaRPr lang="en-US" sz="4000" b="1" dirty="0">
              <a:solidFill>
                <a:schemeClr val="accent6">
                  <a:lumMod val="50000"/>
                </a:schemeClr>
              </a:solidFill>
            </a:endParaRPr>
          </a:p>
        </p:txBody>
      </p:sp>
      <p:sp>
        <p:nvSpPr>
          <p:cNvPr id="3" name="Content Placeholder 2"/>
          <p:cNvSpPr>
            <a:spLocks noGrp="1"/>
          </p:cNvSpPr>
          <p:nvPr>
            <p:ph sz="quarter" idx="1"/>
          </p:nvPr>
        </p:nvSpPr>
        <p:spPr>
          <a:xfrm>
            <a:off x="152400" y="1371600"/>
            <a:ext cx="8842248" cy="5029200"/>
          </a:xfrm>
        </p:spPr>
        <p:txBody>
          <a:bodyPr>
            <a:normAutofit fontScale="92500"/>
          </a:bodyPr>
          <a:lstStyle/>
          <a:p>
            <a:r>
              <a:rPr lang="en-US" b="1" dirty="0" smtClean="0"/>
              <a:t>One of the by products of all this was the advent of the slave trade</a:t>
            </a:r>
          </a:p>
          <a:p>
            <a:r>
              <a:rPr lang="en-US" b="1" dirty="0" smtClean="0"/>
              <a:t>At first Native Americans and then Africans were victims of the trade—Spain and Portugal were main instigators at first. England and France later involved.</a:t>
            </a:r>
          </a:p>
          <a:p>
            <a:r>
              <a:rPr lang="en-US" b="1" dirty="0" smtClean="0"/>
              <a:t>Africans rounded up and kidnapped other Africans and then traded them</a:t>
            </a:r>
          </a:p>
          <a:p>
            <a:r>
              <a:rPr lang="en-US" b="1" dirty="0" smtClean="0"/>
              <a:t>This resulted in a triangular trade: Slaves from Africa to the Americas, new products like tobacco, cotton, or sugar from the Americas to Europe and guns and gold to Africa from Europe. </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8"/>
            <a:ext cx="9144000" cy="836612"/>
          </a:xfrm>
        </p:spPr>
        <p:txBody>
          <a:bodyPr>
            <a:normAutofit fontScale="90000"/>
          </a:bodyPr>
          <a:lstStyle/>
          <a:p>
            <a:pPr>
              <a:defRPr/>
            </a:pPr>
            <a:r>
              <a:rPr lang="en-US" sz="3200" b="1" dirty="0" smtClean="0">
                <a:solidFill>
                  <a:schemeClr val="accent2">
                    <a:lumMod val="50000"/>
                  </a:schemeClr>
                </a:solidFill>
                <a:effectLst/>
              </a:rPr>
              <a:t>Understanding Latin American colonial absolutism</a:t>
            </a:r>
            <a:endParaRPr lang="en-US" sz="3200" b="1" dirty="0">
              <a:solidFill>
                <a:schemeClr val="accent2">
                  <a:lumMod val="50000"/>
                </a:schemeClr>
              </a:solidFill>
            </a:endParaRPr>
          </a:p>
        </p:txBody>
      </p:sp>
      <p:sp>
        <p:nvSpPr>
          <p:cNvPr id="3" name="Content Placeholder 2"/>
          <p:cNvSpPr>
            <a:spLocks noGrp="1"/>
          </p:cNvSpPr>
          <p:nvPr>
            <p:ph idx="1"/>
          </p:nvPr>
        </p:nvSpPr>
        <p:spPr>
          <a:xfrm>
            <a:off x="152400" y="533400"/>
            <a:ext cx="8534400" cy="6019800"/>
          </a:xfrm>
        </p:spPr>
        <p:txBody>
          <a:bodyPr>
            <a:normAutofit/>
          </a:bodyPr>
          <a:lstStyle/>
          <a:p>
            <a:pPr marL="0" indent="0">
              <a:spcBef>
                <a:spcPts val="0"/>
              </a:spcBef>
              <a:buFont typeface="Wingdings" pitchFamily="-111" charset="2"/>
              <a:buNone/>
              <a:defRPr/>
            </a:pPr>
            <a:r>
              <a:rPr lang="en-US" sz="2000" b="1" u="sng" dirty="0" smtClean="0">
                <a:solidFill>
                  <a:schemeClr val="accent2">
                    <a:lumMod val="50000"/>
                  </a:schemeClr>
                </a:solidFill>
                <a:effectLst/>
              </a:rPr>
              <a:t>Directions</a:t>
            </a:r>
            <a:r>
              <a:rPr lang="en-US" sz="2000" b="1" dirty="0">
                <a:effectLst/>
              </a:rPr>
              <a:t>: Using your critical reading </a:t>
            </a:r>
            <a:r>
              <a:rPr lang="en-US" sz="2000" b="1" dirty="0" smtClean="0">
                <a:effectLst/>
              </a:rPr>
              <a:t>&amp; </a:t>
            </a:r>
            <a:r>
              <a:rPr lang="en-US" sz="2000" b="1" dirty="0">
                <a:effectLst/>
              </a:rPr>
              <a:t>notes, your other table group members, outside resources (like any book or the internet, etc.), </a:t>
            </a:r>
            <a:r>
              <a:rPr lang="en-US" sz="2000" b="1" dirty="0" smtClean="0">
                <a:effectLst/>
              </a:rPr>
              <a:t>&amp; </a:t>
            </a:r>
            <a:r>
              <a:rPr lang="en-US" sz="2000" b="1" dirty="0">
                <a:effectLst/>
              </a:rPr>
              <a:t>your brain you will gain an understanding of the inner workings and impact of the Colonial Absolutism on Latin America. These are your notes—it is imperative that you </a:t>
            </a:r>
            <a:r>
              <a:rPr lang="en-US" sz="2000" b="1" dirty="0" smtClean="0">
                <a:effectLst/>
              </a:rPr>
              <a:t>&amp; </a:t>
            </a:r>
            <a:r>
              <a:rPr lang="en-US" sz="2000" b="1" dirty="0">
                <a:effectLst/>
              </a:rPr>
              <a:t>your table group are thorough, </a:t>
            </a:r>
            <a:r>
              <a:rPr lang="en-US" sz="2000" b="1" dirty="0" smtClean="0">
                <a:effectLst/>
              </a:rPr>
              <a:t>comprehensive, </a:t>
            </a:r>
            <a:r>
              <a:rPr lang="en-US" sz="2000" b="1" dirty="0">
                <a:effectLst/>
              </a:rPr>
              <a:t>clear, </a:t>
            </a:r>
            <a:r>
              <a:rPr lang="en-US" sz="2000" b="1" dirty="0" smtClean="0">
                <a:effectLst/>
              </a:rPr>
              <a:t>&amp; </a:t>
            </a:r>
            <a:r>
              <a:rPr lang="en-US" sz="2000" b="1" dirty="0">
                <a:effectLst/>
              </a:rPr>
              <a:t>that you each have a copy of the information garnered—there will be no additional lecture. How you chose to display your notes is up to you, but in the course of them you should make sure that you hit on the following</a:t>
            </a:r>
            <a:r>
              <a:rPr lang="en-US" sz="2000" b="1" dirty="0" smtClean="0">
                <a:effectLst/>
              </a:rPr>
              <a:t>:</a:t>
            </a:r>
          </a:p>
          <a:p>
            <a:pPr marL="0" indent="0">
              <a:spcBef>
                <a:spcPts val="0"/>
              </a:spcBef>
              <a:buFont typeface="Wingdings" pitchFamily="-111" charset="2"/>
              <a:buNone/>
              <a:defRPr/>
            </a:pPr>
            <a:endParaRPr lang="en-US" sz="1000" b="1" dirty="0">
              <a:effectLst/>
            </a:endParaRPr>
          </a:p>
          <a:p>
            <a:pPr>
              <a:spcBef>
                <a:spcPts val="0"/>
              </a:spcBef>
              <a:buFont typeface="Wingdings" pitchFamily="-111" charset="2"/>
              <a:buChar char="n"/>
              <a:defRPr/>
            </a:pPr>
            <a:r>
              <a:rPr lang="en-US" b="1" u="sng" dirty="0" smtClean="0">
                <a:solidFill>
                  <a:schemeClr val="accent2">
                    <a:lumMod val="50000"/>
                  </a:schemeClr>
                </a:solidFill>
                <a:effectLst/>
              </a:rPr>
              <a:t>Definitions</a:t>
            </a:r>
            <a:r>
              <a:rPr lang="en-US" b="1" dirty="0">
                <a:effectLst/>
              </a:rPr>
              <a:t>: </a:t>
            </a:r>
            <a:r>
              <a:rPr lang="en-US" b="1" dirty="0">
                <a:solidFill>
                  <a:schemeClr val="accent5">
                    <a:lumMod val="50000"/>
                  </a:schemeClr>
                </a:solidFill>
                <a:effectLst/>
              </a:rPr>
              <a:t>peninsular, creole, mestizo, royal fifth, viceroy, caste system, honor system, hegemony, transculturation, encomienda system, peonage</a:t>
            </a:r>
          </a:p>
          <a:p>
            <a:pPr>
              <a:spcBef>
                <a:spcPts val="0"/>
              </a:spcBef>
              <a:buFont typeface="Wingdings" pitchFamily="-111" charset="2"/>
              <a:buChar char="n"/>
              <a:defRPr/>
            </a:pPr>
            <a:r>
              <a:rPr lang="en-US" b="1" u="sng" dirty="0" smtClean="0">
                <a:solidFill>
                  <a:schemeClr val="accent2">
                    <a:lumMod val="50000"/>
                  </a:schemeClr>
                </a:solidFill>
                <a:effectLst/>
              </a:rPr>
              <a:t>System </a:t>
            </a:r>
            <a:r>
              <a:rPr lang="en-US" b="1" u="sng" dirty="0">
                <a:solidFill>
                  <a:schemeClr val="accent2">
                    <a:lumMod val="50000"/>
                  </a:schemeClr>
                </a:solidFill>
                <a:effectLst/>
              </a:rPr>
              <a:t>analysis</a:t>
            </a:r>
            <a:r>
              <a:rPr lang="en-US" b="1" dirty="0">
                <a:effectLst/>
              </a:rPr>
              <a:t>: </a:t>
            </a:r>
            <a:r>
              <a:rPr lang="en-US" b="1" dirty="0">
                <a:solidFill>
                  <a:schemeClr val="accent6">
                    <a:lumMod val="50000"/>
                  </a:schemeClr>
                </a:solidFill>
                <a:effectLst/>
              </a:rPr>
              <a:t>You need to understand the inner workings of the following systems that made up colonial life. When thinking about these systems consider how they impacted all walks of life in colonial Latin America and how they related to ideas and themes of Absolutism (divine right, hard and soft power, Hobbes vs. Locke, etc.) Do this for the following:</a:t>
            </a:r>
          </a:p>
          <a:p>
            <a:pPr lvl="1">
              <a:spcBef>
                <a:spcPts val="0"/>
              </a:spcBef>
              <a:buFont typeface="Wingdings" pitchFamily="-111" charset="2"/>
              <a:buChar char="n"/>
              <a:defRPr/>
            </a:pPr>
            <a:r>
              <a:rPr lang="en-US" sz="1800" b="1" dirty="0">
                <a:solidFill>
                  <a:schemeClr val="accent6">
                    <a:lumMod val="50000"/>
                  </a:schemeClr>
                </a:solidFill>
                <a:effectLst/>
              </a:rPr>
              <a:t>Economic systems (both forced and paid labor)</a:t>
            </a:r>
          </a:p>
          <a:p>
            <a:pPr lvl="1">
              <a:spcBef>
                <a:spcPts val="0"/>
              </a:spcBef>
              <a:buFont typeface="Wingdings" pitchFamily="-111" charset="2"/>
              <a:buChar char="n"/>
              <a:defRPr/>
            </a:pPr>
            <a:r>
              <a:rPr lang="en-US" sz="1800" b="1" dirty="0">
                <a:solidFill>
                  <a:schemeClr val="accent6">
                    <a:lumMod val="50000"/>
                  </a:schemeClr>
                </a:solidFill>
                <a:effectLst/>
              </a:rPr>
              <a:t>Government &amp; political systems </a:t>
            </a:r>
          </a:p>
          <a:p>
            <a:pPr lvl="1">
              <a:spcBef>
                <a:spcPts val="0"/>
              </a:spcBef>
              <a:buFont typeface="Wingdings" pitchFamily="-111" charset="2"/>
              <a:buChar char="n"/>
              <a:defRPr/>
            </a:pPr>
            <a:r>
              <a:rPr lang="en-US" sz="1800" b="1" dirty="0">
                <a:solidFill>
                  <a:schemeClr val="accent6">
                    <a:lumMod val="50000"/>
                  </a:schemeClr>
                </a:solidFill>
                <a:effectLst/>
              </a:rPr>
              <a:t>Socio-cultural </a:t>
            </a:r>
            <a:r>
              <a:rPr lang="en-US" sz="1800" b="1" dirty="0" smtClean="0">
                <a:solidFill>
                  <a:schemeClr val="accent6">
                    <a:lumMod val="50000"/>
                  </a:schemeClr>
                </a:solidFill>
                <a:effectLst/>
              </a:rPr>
              <a:t>systems</a:t>
            </a:r>
            <a:endParaRPr lang="en-US" sz="1800" b="1" dirty="0">
              <a:solidFill>
                <a:schemeClr val="accent6">
                  <a:lumMod val="50000"/>
                </a:schemeClr>
              </a:solidFill>
              <a:effectLst/>
            </a:endParaRPr>
          </a:p>
        </p:txBody>
      </p:sp>
    </p:spTree>
    <p:extLst>
      <p:ext uri="{BB962C8B-B14F-4D97-AF65-F5344CB8AC3E}">
        <p14:creationId xmlns:p14="http://schemas.microsoft.com/office/powerpoint/2010/main" val="18792097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sz="5000" dirty="0" smtClean="0">
                <a:solidFill>
                  <a:srgbClr val="9A561E"/>
                </a:solidFill>
                <a:latin typeface="Matura MT Script Capitals"/>
                <a:cs typeface="Matura MT Script Capitals"/>
              </a:rPr>
              <a:t>The Age of Exploration</a:t>
            </a:r>
            <a:endParaRPr lang="en-US" sz="5000" dirty="0">
              <a:solidFill>
                <a:srgbClr val="9A561E"/>
              </a:solidFill>
              <a:latin typeface="Matura MT Script Capitals"/>
              <a:cs typeface="Matura MT Script Capitals"/>
            </a:endParaRPr>
          </a:p>
        </p:txBody>
      </p:sp>
      <p:sp>
        <p:nvSpPr>
          <p:cNvPr id="3" name="Content Placeholder 2"/>
          <p:cNvSpPr>
            <a:spLocks noGrp="1"/>
          </p:cNvSpPr>
          <p:nvPr>
            <p:ph sz="quarter" idx="1"/>
          </p:nvPr>
        </p:nvSpPr>
        <p:spPr/>
        <p:txBody>
          <a:bodyPr>
            <a:normAutofit/>
          </a:bodyPr>
          <a:lstStyle/>
          <a:p>
            <a:pPr marL="0" indent="0">
              <a:buNone/>
            </a:pPr>
            <a:r>
              <a:rPr lang="en-US" sz="3200" b="1" dirty="0" smtClean="0"/>
              <a:t>What do you remember from last year?</a:t>
            </a:r>
          </a:p>
          <a:p>
            <a:pPr marL="514350" indent="-514350">
              <a:buFont typeface="+mj-lt"/>
              <a:buAutoNum type="arabicPeriod"/>
            </a:pPr>
            <a:r>
              <a:rPr lang="en-US" sz="3200" b="1" dirty="0" smtClean="0"/>
              <a:t>What were some of the reasons it started…</a:t>
            </a:r>
          </a:p>
          <a:p>
            <a:pPr marL="514350" indent="-514350">
              <a:buFont typeface="+mj-lt"/>
              <a:buAutoNum type="arabicPeriod"/>
            </a:pPr>
            <a:r>
              <a:rPr lang="en-US" sz="3200" b="1" dirty="0" smtClean="0"/>
              <a:t>Who was involved in starting it…</a:t>
            </a:r>
          </a:p>
          <a:p>
            <a:pPr marL="514350" indent="-514350">
              <a:buFont typeface="+mj-lt"/>
              <a:buAutoNum type="arabicPeriod"/>
            </a:pPr>
            <a:r>
              <a:rPr lang="en-US" sz="3200" b="1" dirty="0" smtClean="0"/>
              <a:t>Who was involved in the conquest of Latin America…</a:t>
            </a:r>
          </a:p>
          <a:p>
            <a:pPr marL="514350" indent="-514350">
              <a:buFont typeface="+mj-lt"/>
              <a:buAutoNum type="arabicPeriod"/>
            </a:pPr>
            <a:r>
              <a:rPr lang="en-US" sz="3200" b="1" dirty="0" smtClean="0"/>
              <a:t>What were the results of the conquest…</a:t>
            </a:r>
          </a:p>
          <a:p>
            <a:endParaRPr lang="en-US" dirty="0"/>
          </a:p>
        </p:txBody>
      </p:sp>
    </p:spTree>
    <p:extLst>
      <p:ext uri="{BB962C8B-B14F-4D97-AF65-F5344CB8AC3E}">
        <p14:creationId xmlns:p14="http://schemas.microsoft.com/office/powerpoint/2010/main" val="2612839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sz="5000" dirty="0" smtClean="0">
                <a:solidFill>
                  <a:srgbClr val="9A561E"/>
                </a:solidFill>
                <a:latin typeface="Matura MT Script Capitals"/>
                <a:cs typeface="Matura MT Script Capitals"/>
              </a:rPr>
              <a:t>The Age of Exploration</a:t>
            </a:r>
            <a:endParaRPr lang="en-US" sz="5000" dirty="0">
              <a:solidFill>
                <a:srgbClr val="9A561E"/>
              </a:solidFill>
              <a:latin typeface="Matura MT Script Capitals"/>
              <a:cs typeface="Matura MT Script Capitals"/>
            </a:endParaRPr>
          </a:p>
        </p:txBody>
      </p:sp>
      <p:sp>
        <p:nvSpPr>
          <p:cNvPr id="3" name="Content Placeholder 2"/>
          <p:cNvSpPr>
            <a:spLocks noGrp="1"/>
          </p:cNvSpPr>
          <p:nvPr>
            <p:ph sz="half" idx="1"/>
          </p:nvPr>
        </p:nvSpPr>
        <p:spPr>
          <a:xfrm>
            <a:off x="152400" y="1371600"/>
            <a:ext cx="4343400" cy="5105400"/>
          </a:xfrm>
        </p:spPr>
        <p:txBody>
          <a:bodyPr>
            <a:normAutofit/>
          </a:bodyPr>
          <a:lstStyle/>
          <a:p>
            <a:pPr marL="514350" indent="-514350">
              <a:buFont typeface="+mj-lt"/>
              <a:buAutoNum type="arabicPeriod"/>
            </a:pPr>
            <a:r>
              <a:rPr lang="en-US" sz="2800" b="1" dirty="0" smtClean="0"/>
              <a:t>Reasons it started…</a:t>
            </a:r>
          </a:p>
          <a:p>
            <a:pPr lvl="1"/>
            <a:r>
              <a:rPr lang="en-US" sz="2400" b="1" dirty="0" smtClean="0">
                <a:solidFill>
                  <a:srgbClr val="002060"/>
                </a:solidFill>
              </a:rPr>
              <a:t>Portugal, Spain Reconquista</a:t>
            </a:r>
          </a:p>
          <a:p>
            <a:pPr lvl="1"/>
            <a:r>
              <a:rPr lang="en-US" sz="2400" b="1" dirty="0" smtClean="0">
                <a:solidFill>
                  <a:srgbClr val="002060"/>
                </a:solidFill>
              </a:rPr>
              <a:t>Advances in navigation</a:t>
            </a:r>
          </a:p>
          <a:p>
            <a:pPr lvl="1"/>
            <a:r>
              <a:rPr lang="en-US" sz="2400" b="1" dirty="0" smtClean="0">
                <a:solidFill>
                  <a:srgbClr val="002060"/>
                </a:solidFill>
              </a:rPr>
              <a:t>God, gold &amp; glory</a:t>
            </a:r>
          </a:p>
          <a:p>
            <a:pPr marL="514350" indent="-514350">
              <a:buFont typeface="+mj-lt"/>
              <a:buAutoNum type="arabicPeriod"/>
            </a:pPr>
            <a:r>
              <a:rPr lang="en-US" sz="2800" b="1" dirty="0" smtClean="0"/>
              <a:t>Who started…</a:t>
            </a:r>
          </a:p>
          <a:p>
            <a:pPr lvl="1"/>
            <a:r>
              <a:rPr lang="en-US" sz="2400" b="1" dirty="0" smtClean="0">
                <a:solidFill>
                  <a:srgbClr val="002060"/>
                </a:solidFill>
              </a:rPr>
              <a:t>Henry the Navigator</a:t>
            </a:r>
          </a:p>
          <a:p>
            <a:pPr lvl="1"/>
            <a:r>
              <a:rPr lang="en-US" sz="2400" b="1" dirty="0" smtClean="0">
                <a:solidFill>
                  <a:srgbClr val="002060"/>
                </a:solidFill>
              </a:rPr>
              <a:t>Columbus, de Gama, Magellan </a:t>
            </a:r>
          </a:p>
        </p:txBody>
      </p:sp>
      <p:sp>
        <p:nvSpPr>
          <p:cNvPr id="4" name="Content Placeholder 3"/>
          <p:cNvSpPr>
            <a:spLocks noGrp="1"/>
          </p:cNvSpPr>
          <p:nvPr>
            <p:ph sz="half" idx="2"/>
          </p:nvPr>
        </p:nvSpPr>
        <p:spPr>
          <a:xfrm>
            <a:off x="4800600" y="1371600"/>
            <a:ext cx="4191000" cy="5105400"/>
          </a:xfrm>
        </p:spPr>
        <p:txBody>
          <a:bodyPr>
            <a:normAutofit/>
          </a:bodyPr>
          <a:lstStyle/>
          <a:p>
            <a:pPr marL="457200" indent="-457200">
              <a:buFont typeface="+mj-lt"/>
              <a:buAutoNum type="arabicPeriod" startAt="3"/>
            </a:pPr>
            <a:r>
              <a:rPr lang="en-US" sz="2800" b="1" dirty="0" smtClean="0"/>
              <a:t>Who </a:t>
            </a:r>
            <a:r>
              <a:rPr lang="en-US" sz="2800" b="1" dirty="0"/>
              <a:t>conquest of Latin America…</a:t>
            </a:r>
          </a:p>
          <a:p>
            <a:pPr lvl="1"/>
            <a:r>
              <a:rPr lang="en-US" sz="2400" b="1" dirty="0">
                <a:solidFill>
                  <a:srgbClr val="002060"/>
                </a:solidFill>
              </a:rPr>
              <a:t>Cortez – Aztec</a:t>
            </a:r>
          </a:p>
          <a:p>
            <a:pPr lvl="1"/>
            <a:r>
              <a:rPr lang="en-US" sz="2400" b="1" dirty="0">
                <a:solidFill>
                  <a:srgbClr val="002060"/>
                </a:solidFill>
              </a:rPr>
              <a:t>Pizarro - Inca</a:t>
            </a:r>
          </a:p>
          <a:p>
            <a:pPr marL="457200" indent="-457200">
              <a:buFont typeface="+mj-lt"/>
              <a:buAutoNum type="arabicPeriod" startAt="3"/>
            </a:pPr>
            <a:r>
              <a:rPr lang="en-US" sz="2800" b="1" dirty="0"/>
              <a:t>Results of the conquest…</a:t>
            </a:r>
          </a:p>
          <a:p>
            <a:pPr lvl="1"/>
            <a:r>
              <a:rPr lang="en-US" sz="2400" b="1" dirty="0">
                <a:solidFill>
                  <a:srgbClr val="002060"/>
                </a:solidFill>
              </a:rPr>
              <a:t>Encomienda system</a:t>
            </a:r>
          </a:p>
          <a:p>
            <a:pPr lvl="1"/>
            <a:r>
              <a:rPr lang="en-US" sz="2400" b="1" dirty="0">
                <a:solidFill>
                  <a:srgbClr val="002060"/>
                </a:solidFill>
              </a:rPr>
              <a:t>Slave trade</a:t>
            </a:r>
          </a:p>
          <a:p>
            <a:pPr lvl="1"/>
            <a:r>
              <a:rPr lang="en-US" sz="2400" b="1" dirty="0">
                <a:solidFill>
                  <a:srgbClr val="002060"/>
                </a:solidFill>
              </a:rPr>
              <a:t>Gold inflation</a:t>
            </a:r>
          </a:p>
          <a:p>
            <a:pPr lvl="1"/>
            <a:r>
              <a:rPr lang="en-US" sz="2400" b="1" dirty="0">
                <a:solidFill>
                  <a:srgbClr val="002060"/>
                </a:solidFill>
              </a:rPr>
              <a:t>Genocide</a:t>
            </a:r>
          </a:p>
          <a:p>
            <a:pPr marL="0" indent="0">
              <a:buNone/>
            </a:pPr>
            <a:endParaRPr lang="en-US" dirty="0"/>
          </a:p>
        </p:txBody>
      </p:sp>
    </p:spTree>
    <p:extLst>
      <p:ext uri="{BB962C8B-B14F-4D97-AF65-F5344CB8AC3E}">
        <p14:creationId xmlns:p14="http://schemas.microsoft.com/office/powerpoint/2010/main" val="375618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50000"/>
                  </a:schemeClr>
                </a:solidFill>
              </a:rPr>
              <a:t>Age of Exploration</a:t>
            </a:r>
            <a:endParaRPr lang="en-US" sz="3600" b="1" dirty="0">
              <a:solidFill>
                <a:schemeClr val="accent6">
                  <a:lumMod val="50000"/>
                </a:schemeClr>
              </a:solidFill>
            </a:endParaRPr>
          </a:p>
        </p:txBody>
      </p:sp>
      <p:sp>
        <p:nvSpPr>
          <p:cNvPr id="3" name="Content Placeholder 2"/>
          <p:cNvSpPr>
            <a:spLocks noGrp="1"/>
          </p:cNvSpPr>
          <p:nvPr>
            <p:ph sz="quarter" idx="1"/>
          </p:nvPr>
        </p:nvSpPr>
        <p:spPr>
          <a:xfrm>
            <a:off x="301752" y="1447800"/>
            <a:ext cx="8689848" cy="4953000"/>
          </a:xfrm>
        </p:spPr>
        <p:txBody>
          <a:bodyPr>
            <a:normAutofit/>
          </a:bodyPr>
          <a:lstStyle/>
          <a:p>
            <a:r>
              <a:rPr lang="en-US" sz="2800" b="1" dirty="0" smtClean="0"/>
              <a:t>All big European countries involved but Spain and Portugal involved most and earliest.</a:t>
            </a:r>
          </a:p>
          <a:p>
            <a:r>
              <a:rPr lang="en-US" sz="2800" b="1" dirty="0" smtClean="0"/>
              <a:t>Original goal stemmed from quicker access to the East with its silk and spices</a:t>
            </a:r>
          </a:p>
          <a:p>
            <a:r>
              <a:rPr lang="en-US" sz="2800" b="1" dirty="0" smtClean="0"/>
              <a:t>Voyages outside of Mediterranean began as Portuguese looked for better agricultural opportunities in Atlantic islands</a:t>
            </a:r>
          </a:p>
          <a:p>
            <a:r>
              <a:rPr lang="en-US" sz="2800" b="1" dirty="0" smtClean="0"/>
              <a:t>Pair also had restless armies leftover from </a:t>
            </a:r>
            <a:r>
              <a:rPr lang="en-US" sz="2800" b="1" dirty="0" err="1" smtClean="0"/>
              <a:t>Reconquista</a:t>
            </a:r>
            <a:r>
              <a:rPr lang="en-US" sz="2800" b="1" dirty="0" smtClean="0"/>
              <a:t> of Iberia</a:t>
            </a:r>
            <a:endParaRPr lang="en-US" sz="2800" b="1" dirty="0"/>
          </a:p>
        </p:txBody>
      </p:sp>
      <p:pic>
        <p:nvPicPr>
          <p:cNvPr id="4" name="Picture 3" descr="large_flag_of_spain.gif"/>
          <p:cNvPicPr>
            <a:picLocks noChangeAspect="1"/>
          </p:cNvPicPr>
          <p:nvPr/>
        </p:nvPicPr>
        <p:blipFill>
          <a:blip r:embed="rId2"/>
          <a:stretch>
            <a:fillRect/>
          </a:stretch>
        </p:blipFill>
        <p:spPr>
          <a:xfrm rot="1058416">
            <a:off x="661124" y="317688"/>
            <a:ext cx="1382319" cy="921546"/>
          </a:xfrm>
          <a:prstGeom prst="rect">
            <a:avLst/>
          </a:prstGeom>
        </p:spPr>
      </p:pic>
      <p:pic>
        <p:nvPicPr>
          <p:cNvPr id="5" name="Picture 4" descr="Portflag2.GIF"/>
          <p:cNvPicPr>
            <a:picLocks noChangeAspect="1"/>
          </p:cNvPicPr>
          <p:nvPr/>
        </p:nvPicPr>
        <p:blipFill>
          <a:blip r:embed="rId3"/>
          <a:stretch>
            <a:fillRect/>
          </a:stretch>
        </p:blipFill>
        <p:spPr>
          <a:xfrm rot="20228546">
            <a:off x="7259155" y="361534"/>
            <a:ext cx="1309662" cy="8852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58952"/>
          </a:xfrm>
        </p:spPr>
        <p:txBody>
          <a:bodyPr>
            <a:normAutofit/>
          </a:bodyPr>
          <a:lstStyle/>
          <a:p>
            <a:r>
              <a:rPr lang="en-US" sz="4000" b="1" dirty="0" smtClean="0">
                <a:solidFill>
                  <a:schemeClr val="accent6">
                    <a:lumMod val="50000"/>
                  </a:schemeClr>
                </a:solidFill>
              </a:rPr>
              <a:t>Portuguese Explorers</a:t>
            </a:r>
            <a:endParaRPr lang="en-US" sz="4000" b="1" dirty="0">
              <a:solidFill>
                <a:schemeClr val="accent6">
                  <a:lumMod val="50000"/>
                </a:schemeClr>
              </a:solidFill>
            </a:endParaRPr>
          </a:p>
        </p:txBody>
      </p:sp>
      <p:sp>
        <p:nvSpPr>
          <p:cNvPr id="3" name="Content Placeholder 2"/>
          <p:cNvSpPr>
            <a:spLocks noGrp="1"/>
          </p:cNvSpPr>
          <p:nvPr>
            <p:ph sz="quarter" idx="1"/>
          </p:nvPr>
        </p:nvSpPr>
        <p:spPr>
          <a:xfrm>
            <a:off x="152400" y="1527048"/>
            <a:ext cx="8839200" cy="4797552"/>
          </a:xfrm>
        </p:spPr>
        <p:txBody>
          <a:bodyPr>
            <a:normAutofit/>
          </a:bodyPr>
          <a:lstStyle/>
          <a:p>
            <a:r>
              <a:rPr lang="en-US" sz="3200" b="1" dirty="0" smtClean="0"/>
              <a:t>Begun with patronization of Henry the Navigator</a:t>
            </a:r>
          </a:p>
          <a:p>
            <a:r>
              <a:rPr lang="en-US" sz="3200" b="1" dirty="0" smtClean="0"/>
              <a:t>Establish trade with Africa, Arabia, India, and parts of Asia, eventually Japan</a:t>
            </a:r>
          </a:p>
          <a:p>
            <a:r>
              <a:rPr lang="en-US" sz="3200" b="1" dirty="0" smtClean="0"/>
              <a:t>Relied on small chains of trading posts</a:t>
            </a:r>
          </a:p>
          <a:p>
            <a:r>
              <a:rPr lang="en-US" sz="3200" b="1" dirty="0" smtClean="0"/>
              <a:t>Start long chain of European empires</a:t>
            </a:r>
          </a:p>
        </p:txBody>
      </p:sp>
      <p:pic>
        <p:nvPicPr>
          <p:cNvPr id="4" name="Picture 3" descr="Portflag2.GIF"/>
          <p:cNvPicPr>
            <a:picLocks noChangeAspect="1"/>
          </p:cNvPicPr>
          <p:nvPr/>
        </p:nvPicPr>
        <p:blipFill>
          <a:blip r:embed="rId2"/>
          <a:stretch>
            <a:fillRect/>
          </a:stretch>
        </p:blipFill>
        <p:spPr>
          <a:xfrm>
            <a:off x="3683000" y="5410200"/>
            <a:ext cx="1778000" cy="12017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50000"/>
                  </a:schemeClr>
                </a:solidFill>
              </a:rPr>
              <a:t>Ferdinand Magellan</a:t>
            </a:r>
            <a:endParaRPr lang="en-US" sz="3600" b="1" dirty="0">
              <a:solidFill>
                <a:schemeClr val="accent6">
                  <a:lumMod val="50000"/>
                </a:schemeClr>
              </a:solidFill>
            </a:endParaRPr>
          </a:p>
        </p:txBody>
      </p:sp>
      <p:sp>
        <p:nvSpPr>
          <p:cNvPr id="3" name="Content Placeholder 2"/>
          <p:cNvSpPr>
            <a:spLocks noGrp="1"/>
          </p:cNvSpPr>
          <p:nvPr>
            <p:ph sz="quarter" idx="1"/>
          </p:nvPr>
        </p:nvSpPr>
        <p:spPr>
          <a:xfrm>
            <a:off x="301752" y="1527048"/>
            <a:ext cx="4422648" cy="4572000"/>
          </a:xfrm>
        </p:spPr>
        <p:txBody>
          <a:bodyPr>
            <a:normAutofit/>
          </a:bodyPr>
          <a:lstStyle/>
          <a:p>
            <a:r>
              <a:rPr lang="en-US" sz="2800" b="1" dirty="0" smtClean="0"/>
              <a:t>First European in the South America, Southern African and the Pacific Ocean</a:t>
            </a:r>
          </a:p>
          <a:p>
            <a:r>
              <a:rPr lang="en-US" sz="2800" b="1" dirty="0" smtClean="0"/>
              <a:t>First expedition around the world—circumnavigate– 1519-1521—but dies on it</a:t>
            </a:r>
          </a:p>
          <a:p>
            <a:pPr>
              <a:buNone/>
            </a:pPr>
            <a:endParaRPr lang="en-US" dirty="0" smtClean="0"/>
          </a:p>
        </p:txBody>
      </p:sp>
      <p:pic>
        <p:nvPicPr>
          <p:cNvPr id="4" name="Picture 3" descr="Magellan_1810_engraving.jpg"/>
          <p:cNvPicPr>
            <a:picLocks noChangeAspect="1"/>
          </p:cNvPicPr>
          <p:nvPr/>
        </p:nvPicPr>
        <p:blipFill>
          <a:blip r:embed="rId2"/>
          <a:stretch>
            <a:fillRect/>
          </a:stretch>
        </p:blipFill>
        <p:spPr>
          <a:xfrm>
            <a:off x="5181600" y="1527048"/>
            <a:ext cx="3654551" cy="46606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Magellan's_voyage_EN.svg.png"/>
          <p:cNvPicPr>
            <a:picLocks noChangeAspect="1"/>
          </p:cNvPicPr>
          <p:nvPr/>
        </p:nvPicPr>
        <p:blipFill>
          <a:blip r:embed="rId2"/>
          <a:stretch>
            <a:fillRect/>
          </a:stretch>
        </p:blipFill>
        <p:spPr>
          <a:xfrm>
            <a:off x="0" y="685800"/>
            <a:ext cx="9144000" cy="5064125"/>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Treaty of Tordesilla</a:t>
            </a:r>
            <a:endParaRPr lang="en-US" b="1" dirty="0">
              <a:solidFill>
                <a:schemeClr val="accent6">
                  <a:lumMod val="50000"/>
                </a:schemeClr>
              </a:solidFill>
            </a:endParaRPr>
          </a:p>
        </p:txBody>
      </p:sp>
      <p:sp>
        <p:nvSpPr>
          <p:cNvPr id="3" name="Content Placeholder 2"/>
          <p:cNvSpPr>
            <a:spLocks noGrp="1"/>
          </p:cNvSpPr>
          <p:nvPr>
            <p:ph sz="quarter" idx="1"/>
          </p:nvPr>
        </p:nvSpPr>
        <p:spPr>
          <a:xfrm>
            <a:off x="290424" y="1527048"/>
            <a:ext cx="8503920" cy="4572000"/>
          </a:xfrm>
        </p:spPr>
        <p:txBody>
          <a:bodyPr>
            <a:normAutofit/>
          </a:bodyPr>
          <a:lstStyle/>
          <a:p>
            <a:r>
              <a:rPr lang="en-US" sz="2800" b="1" dirty="0" smtClean="0"/>
              <a:t>Divided up the world between Portugal and Spain in 1494. At the time they were doing all the trade/colonization</a:t>
            </a:r>
          </a:p>
          <a:p>
            <a:r>
              <a:rPr lang="en-US" sz="2800" b="1" dirty="0" smtClean="0"/>
              <a:t>Done at the insistence of the Pope, to prevent conflict</a:t>
            </a:r>
          </a:p>
          <a:p>
            <a:r>
              <a:rPr lang="en-US" sz="2800" b="1" dirty="0" smtClean="0"/>
              <a:t>Gave Portugal Brazil, all of Africa, Asia, and the Middle East (and yet to be discovered Australia)</a:t>
            </a:r>
          </a:p>
          <a:p>
            <a:r>
              <a:rPr lang="en-US" sz="2800" b="1" dirty="0" smtClean="0"/>
              <a:t>Gave Spain all of North and South America</a:t>
            </a:r>
            <a:endParaRPr lang="en-US" sz="2800" b="1" dirty="0"/>
          </a:p>
        </p:txBody>
      </p:sp>
      <p:pic>
        <p:nvPicPr>
          <p:cNvPr id="4" name="Picture 3" descr="large_flag_of_spain.gif"/>
          <p:cNvPicPr>
            <a:picLocks noChangeAspect="1"/>
          </p:cNvPicPr>
          <p:nvPr/>
        </p:nvPicPr>
        <p:blipFill>
          <a:blip r:embed="rId2"/>
          <a:stretch>
            <a:fillRect/>
          </a:stretch>
        </p:blipFill>
        <p:spPr>
          <a:xfrm rot="1058416">
            <a:off x="661124" y="317688"/>
            <a:ext cx="1382319" cy="921546"/>
          </a:xfrm>
          <a:prstGeom prst="rect">
            <a:avLst/>
          </a:prstGeom>
        </p:spPr>
      </p:pic>
      <p:pic>
        <p:nvPicPr>
          <p:cNvPr id="5" name="Picture 4" descr="Portflag2.GIF"/>
          <p:cNvPicPr>
            <a:picLocks noChangeAspect="1"/>
          </p:cNvPicPr>
          <p:nvPr/>
        </p:nvPicPr>
        <p:blipFill>
          <a:blip r:embed="rId3"/>
          <a:stretch>
            <a:fillRect/>
          </a:stretch>
        </p:blipFill>
        <p:spPr>
          <a:xfrm rot="20228546">
            <a:off x="7259155" y="361534"/>
            <a:ext cx="1309662" cy="8852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rdesilla.gi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TotalTime>
  <Words>739</Words>
  <Application>Microsoft Office PowerPoint</Application>
  <PresentationFormat>On-screen Show (4:3)</PresentationFormat>
  <Paragraphs>74</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Georgia</vt:lpstr>
      <vt:lpstr>Matura MT Script Capitals</vt:lpstr>
      <vt:lpstr>Trebuchet MS</vt:lpstr>
      <vt:lpstr>Wingdings</vt:lpstr>
      <vt:lpstr>Wingdings 2</vt:lpstr>
      <vt:lpstr>Wingdings 3</vt:lpstr>
      <vt:lpstr>Civic</vt:lpstr>
      <vt:lpstr>Facet</vt:lpstr>
      <vt:lpstr>The Age of Exploration</vt:lpstr>
      <vt:lpstr>The Age of Exploration</vt:lpstr>
      <vt:lpstr>The Age of Exploration</vt:lpstr>
      <vt:lpstr>Age of Exploration</vt:lpstr>
      <vt:lpstr>Portuguese Explorers</vt:lpstr>
      <vt:lpstr>Ferdinand Magellan</vt:lpstr>
      <vt:lpstr>PowerPoint Presentation</vt:lpstr>
      <vt:lpstr>Treaty of Tordesilla</vt:lpstr>
      <vt:lpstr>PowerPoint Presentation</vt:lpstr>
      <vt:lpstr>Spanish Explorers</vt:lpstr>
      <vt:lpstr>Christopher Columbus</vt:lpstr>
      <vt:lpstr>First Voyage</vt:lpstr>
      <vt:lpstr>Second Voyage</vt:lpstr>
      <vt:lpstr>Conquistadors &amp; Missionaries</vt:lpstr>
      <vt:lpstr>PowerPoint Presentation</vt:lpstr>
      <vt:lpstr>Triangle Slave Trade</vt:lpstr>
      <vt:lpstr>Understanding Latin American colonial absolutism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Exploration</dc:title>
  <dc:creator>Paul Doran</dc:creator>
  <cp:lastModifiedBy>Maners, Allison SHS Staff</cp:lastModifiedBy>
  <cp:revision>38</cp:revision>
  <cp:lastPrinted>2017-11-06T15:20:03Z</cp:lastPrinted>
  <dcterms:created xsi:type="dcterms:W3CDTF">2009-10-18T20:21:41Z</dcterms:created>
  <dcterms:modified xsi:type="dcterms:W3CDTF">2018-12-05T20:39:45Z</dcterms:modified>
</cp:coreProperties>
</file>