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4"/>
  </p:notesMasterIdLst>
  <p:handoutMasterIdLst>
    <p:handoutMasterId r:id="rId35"/>
  </p:handoutMasterIdLst>
  <p:sldIdLst>
    <p:sldId id="272" r:id="rId3"/>
    <p:sldId id="279" r:id="rId4"/>
    <p:sldId id="269" r:id="rId5"/>
    <p:sldId id="268" r:id="rId6"/>
    <p:sldId id="275" r:id="rId7"/>
    <p:sldId id="331" r:id="rId8"/>
    <p:sldId id="332" r:id="rId9"/>
    <p:sldId id="260" r:id="rId10"/>
    <p:sldId id="267" r:id="rId11"/>
    <p:sldId id="302" r:id="rId12"/>
    <p:sldId id="280" r:id="rId13"/>
    <p:sldId id="257" r:id="rId14"/>
    <p:sldId id="304" r:id="rId15"/>
    <p:sldId id="262" r:id="rId16"/>
    <p:sldId id="281" r:id="rId17"/>
    <p:sldId id="286" r:id="rId18"/>
    <p:sldId id="289" r:id="rId19"/>
    <p:sldId id="293" r:id="rId20"/>
    <p:sldId id="310" r:id="rId21"/>
    <p:sldId id="295" r:id="rId22"/>
    <p:sldId id="296" r:id="rId23"/>
    <p:sldId id="287" r:id="rId24"/>
    <p:sldId id="297" r:id="rId25"/>
    <p:sldId id="298" r:id="rId26"/>
    <p:sldId id="300" r:id="rId27"/>
    <p:sldId id="301" r:id="rId28"/>
    <p:sldId id="343" r:id="rId29"/>
    <p:sldId id="350" r:id="rId30"/>
    <p:sldId id="351" r:id="rId31"/>
    <p:sldId id="352" r:id="rId32"/>
    <p:sldId id="353" r:id="rId33"/>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8" autoAdjust="0"/>
    <p:restoredTop sz="94660"/>
  </p:normalViewPr>
  <p:slideViewPr>
    <p:cSldViewPr>
      <p:cViewPr varScale="1">
        <p:scale>
          <a:sx n="83" d="100"/>
          <a:sy n="83" d="100"/>
        </p:scale>
        <p:origin x="84" y="5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a:defRPr sz="1200"/>
            </a:lvl1pPr>
          </a:lstStyle>
          <a:p>
            <a:pPr>
              <a:defRPr/>
            </a:pPr>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a:defRPr sz="1200"/>
            </a:lvl1pPr>
          </a:lstStyle>
          <a:p>
            <a:pPr>
              <a:defRPr/>
            </a:pPr>
            <a:fld id="{C38E2091-A429-4BB5-AC5B-24D92BE0D7D8}" type="datetimeFigureOut">
              <a:rPr lang="en-US"/>
              <a:pPr>
                <a:defRPr/>
              </a:pPr>
              <a:t>9/10/2018</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fld id="{2C9218A3-4E13-41DD-8EF4-2C16C7A38EAB}" type="slidenum">
              <a:rPr lang="en-US" altLang="en-US"/>
              <a:pPr/>
              <a:t>‹#›</a:t>
            </a:fld>
            <a:endParaRPr lang="en-US" altLang="en-US" dirty="0"/>
          </a:p>
        </p:txBody>
      </p:sp>
    </p:spTree>
    <p:extLst>
      <p:ext uri="{BB962C8B-B14F-4D97-AF65-F5344CB8AC3E}">
        <p14:creationId xmlns:p14="http://schemas.microsoft.com/office/powerpoint/2010/main" val="2046706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pPr>
              <a:defRPr/>
            </a:pPr>
            <a:fld id="{49C2ED18-577B-4C8D-8A08-D41FC1BB3181}" type="datetimeFigureOut">
              <a:rPr lang="en-US"/>
              <a:pPr>
                <a:defRPr/>
              </a:pPr>
              <a:t>9/10/2018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DE192A-CC1A-4546-B177-4DB0D4F3298D}" type="slidenum">
              <a:rPr lang="en-US" altLang="en-US"/>
              <a:pPr/>
              <a:t>‹#›</a:t>
            </a:fld>
            <a:endParaRPr lang="en-US" altLang="en-US" dirty="0"/>
          </a:p>
        </p:txBody>
      </p:sp>
    </p:spTree>
    <p:extLst>
      <p:ext uri="{BB962C8B-B14F-4D97-AF65-F5344CB8AC3E}">
        <p14:creationId xmlns:p14="http://schemas.microsoft.com/office/powerpoint/2010/main" val="302775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10"/>
          <p:cNvSpPr>
            <a:spLocks noGrp="1"/>
          </p:cNvSpPr>
          <p:nvPr>
            <p:ph type="sldNum" sz="quarter" idx="12"/>
          </p:nvPr>
        </p:nvSpPr>
        <p:spPr/>
        <p:txBody>
          <a:bodyPr/>
          <a:lstStyle>
            <a:lvl1pPr>
              <a:defRPr/>
            </a:lvl1pPr>
          </a:lstStyle>
          <a:p>
            <a:fld id="{2911C9DE-E94C-478E-A853-08FF9350B567}" type="slidenum">
              <a:rPr lang="en-US" altLang="en-US"/>
              <a:pPr/>
              <a:t>‹#›</a:t>
            </a:fld>
            <a:endParaRPr lang="en-US" altLang="en-US" dirty="0"/>
          </a:p>
        </p:txBody>
      </p:sp>
    </p:spTree>
    <p:extLst>
      <p:ext uri="{BB962C8B-B14F-4D97-AF65-F5344CB8AC3E}">
        <p14:creationId xmlns:p14="http://schemas.microsoft.com/office/powerpoint/2010/main" val="1947104808"/>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3A06C8D8-B9BA-4E1A-9752-D59DFBCEFAA9}" type="slidenum">
              <a:rPr lang="en-US" altLang="en-US"/>
              <a:pPr/>
              <a:t>‹#›</a:t>
            </a:fld>
            <a:endParaRPr lang="en-US" altLang="en-US" dirty="0"/>
          </a:p>
        </p:txBody>
      </p:sp>
    </p:spTree>
    <p:extLst>
      <p:ext uri="{BB962C8B-B14F-4D97-AF65-F5344CB8AC3E}">
        <p14:creationId xmlns:p14="http://schemas.microsoft.com/office/powerpoint/2010/main" val="8477098"/>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6A7CDDA8-B220-41FB-8AB4-191FE4AD3E6B}" type="slidenum">
              <a:rPr lang="en-US" altLang="en-US"/>
              <a:pPr/>
              <a:t>‹#›</a:t>
            </a:fld>
            <a:endParaRPr lang="en-US" altLang="en-US" dirty="0"/>
          </a:p>
        </p:txBody>
      </p:sp>
    </p:spTree>
    <p:extLst>
      <p:ext uri="{BB962C8B-B14F-4D97-AF65-F5344CB8AC3E}">
        <p14:creationId xmlns:p14="http://schemas.microsoft.com/office/powerpoint/2010/main" val="150518964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8" name="Slide Number Placeholder 15"/>
          <p:cNvSpPr>
            <a:spLocks noGrp="1"/>
          </p:cNvSpPr>
          <p:nvPr>
            <p:ph type="sldNum" sz="quarter" idx="11"/>
          </p:nvPr>
        </p:nvSpPr>
        <p:spPr/>
        <p:txBody>
          <a:bodyPr/>
          <a:lstStyle>
            <a:lvl1pPr>
              <a:defRPr/>
            </a:lvl1pPr>
          </a:lstStyle>
          <a:p>
            <a:fld id="{058E46A1-BEFE-47FA-BB43-53995428E626}" type="slidenum">
              <a:rPr lang="en-US" altLang="en-US"/>
              <a:pPr/>
              <a:t>‹#›</a:t>
            </a:fld>
            <a:endParaRPr lang="en-US" altLang="en-US" dirty="0"/>
          </a:p>
        </p:txBody>
      </p:sp>
      <p:sp>
        <p:nvSpPr>
          <p:cNvPr id="10" name="Footer Placeholder 16"/>
          <p:cNvSpPr>
            <a:spLocks noGrp="1"/>
          </p:cNvSpPr>
          <p:nvPr>
            <p:ph type="ftr" sz="quarter" idx="12"/>
          </p:nvPr>
        </p:nvSpPr>
        <p:spPr/>
        <p:txBody>
          <a:bodyPr/>
          <a:lstStyle>
            <a:lvl1pPr>
              <a:defRPr>
                <a:ea typeface="ＭＳ Ｐゴシック" pitchFamily="34" charset="-128"/>
              </a:defRPr>
            </a:lvl1pPr>
          </a:lstStyle>
          <a:p>
            <a:pPr>
              <a:defRPr/>
            </a:pPr>
            <a:endParaRPr lang="en-US" dirty="0"/>
          </a:p>
        </p:txBody>
      </p:sp>
    </p:spTree>
    <p:extLst>
      <p:ext uri="{BB962C8B-B14F-4D97-AF65-F5344CB8AC3E}">
        <p14:creationId xmlns:p14="http://schemas.microsoft.com/office/powerpoint/2010/main" val="3595259921"/>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5"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fld id="{8AC1CE03-CB21-467F-B083-4BE9B63125D5}" type="slidenum">
              <a:rPr lang="en-US" altLang="en-US"/>
              <a:pPr/>
              <a:t>‹#›</a:t>
            </a:fld>
            <a:endParaRPr lang="en-US" altLang="en-US" dirty="0"/>
          </a:p>
        </p:txBody>
      </p:sp>
    </p:spTree>
    <p:extLst>
      <p:ext uri="{BB962C8B-B14F-4D97-AF65-F5344CB8AC3E}">
        <p14:creationId xmlns:p14="http://schemas.microsoft.com/office/powerpoint/2010/main" val="3194745411"/>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8A52796-72A6-4825-B790-BE16A670C6E6}" type="slidenum">
              <a:rPr lang="en-US" altLang="en-US"/>
              <a:pPr/>
              <a:t>‹#›</a:t>
            </a:fld>
            <a:endParaRPr lang="en-US" altLang="en-US" dirty="0"/>
          </a:p>
        </p:txBody>
      </p:sp>
    </p:spTree>
    <p:extLst>
      <p:ext uri="{BB962C8B-B14F-4D97-AF65-F5344CB8AC3E}">
        <p14:creationId xmlns:p14="http://schemas.microsoft.com/office/powerpoint/2010/main" val="579558319"/>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6"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21"/>
          <p:cNvSpPr>
            <a:spLocks noGrp="1"/>
          </p:cNvSpPr>
          <p:nvPr>
            <p:ph type="sldNum" sz="quarter" idx="12"/>
          </p:nvPr>
        </p:nvSpPr>
        <p:spPr/>
        <p:txBody>
          <a:bodyPr/>
          <a:lstStyle>
            <a:lvl1pPr>
              <a:defRPr/>
            </a:lvl1pPr>
          </a:lstStyle>
          <a:p>
            <a:fld id="{2292A6F6-3EE3-4C82-A20F-4BF610A71187}" type="slidenum">
              <a:rPr lang="en-US" altLang="en-US"/>
              <a:pPr/>
              <a:t>‹#›</a:t>
            </a:fld>
            <a:endParaRPr lang="en-US" altLang="en-US" dirty="0"/>
          </a:p>
        </p:txBody>
      </p:sp>
    </p:spTree>
    <p:extLst>
      <p:ext uri="{BB962C8B-B14F-4D97-AF65-F5344CB8AC3E}">
        <p14:creationId xmlns:p14="http://schemas.microsoft.com/office/powerpoint/2010/main" val="332302761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fld id="{47560773-7CD3-4E81-962E-CDE9ABE5F183}" type="slidenum">
              <a:rPr lang="en-US" altLang="en-US"/>
              <a:pPr/>
              <a:t>‹#›</a:t>
            </a:fld>
            <a:endParaRPr lang="en-US" altLang="en-US" dirty="0"/>
          </a:p>
        </p:txBody>
      </p:sp>
      <p:sp>
        <p:nvSpPr>
          <p:cNvPr id="10" name="Footer Placeholder 7"/>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11" name="Date Placeholder 6"/>
          <p:cNvSpPr>
            <a:spLocks noGrp="1"/>
          </p:cNvSpPr>
          <p:nvPr>
            <p:ph type="dt" sz="half" idx="12"/>
          </p:nvPr>
        </p:nvSpPr>
        <p:spPr/>
        <p:txBody>
          <a:bodyPr/>
          <a:lstStyle>
            <a:lvl1pPr>
              <a:defRPr>
                <a:ea typeface="ＭＳ Ｐゴシック" pitchFamily="34" charset="-128"/>
              </a:defRPr>
            </a:lvl1pPr>
          </a:lstStyle>
          <a:p>
            <a:pPr>
              <a:defRPr/>
            </a:pPr>
            <a:endParaRPr lang="en-US" dirty="0"/>
          </a:p>
        </p:txBody>
      </p:sp>
    </p:spTree>
    <p:extLst>
      <p:ext uri="{BB962C8B-B14F-4D97-AF65-F5344CB8AC3E}">
        <p14:creationId xmlns:p14="http://schemas.microsoft.com/office/powerpoint/2010/main" val="14111383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4"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21"/>
          <p:cNvSpPr>
            <a:spLocks noGrp="1"/>
          </p:cNvSpPr>
          <p:nvPr>
            <p:ph type="sldNum" sz="quarter" idx="12"/>
          </p:nvPr>
        </p:nvSpPr>
        <p:spPr/>
        <p:txBody>
          <a:bodyPr/>
          <a:lstStyle>
            <a:lvl1pPr>
              <a:defRPr/>
            </a:lvl1pPr>
          </a:lstStyle>
          <a:p>
            <a:fld id="{E61BB94D-6174-4703-850B-B610E708CE2D}" type="slidenum">
              <a:rPr lang="en-US" altLang="en-US"/>
              <a:pPr/>
              <a:t>‹#›</a:t>
            </a:fld>
            <a:endParaRPr lang="en-US" altLang="en-US" dirty="0"/>
          </a:p>
        </p:txBody>
      </p:sp>
    </p:spTree>
    <p:extLst>
      <p:ext uri="{BB962C8B-B14F-4D97-AF65-F5344CB8AC3E}">
        <p14:creationId xmlns:p14="http://schemas.microsoft.com/office/powerpoint/2010/main" val="925302744"/>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3"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21"/>
          <p:cNvSpPr>
            <a:spLocks noGrp="1"/>
          </p:cNvSpPr>
          <p:nvPr>
            <p:ph type="sldNum" sz="quarter" idx="12"/>
          </p:nvPr>
        </p:nvSpPr>
        <p:spPr/>
        <p:txBody>
          <a:bodyPr/>
          <a:lstStyle>
            <a:lvl1pPr>
              <a:defRPr/>
            </a:lvl1pPr>
          </a:lstStyle>
          <a:p>
            <a:fld id="{D360D5FF-B6F1-42AF-A478-E769BADD1E9C}" type="slidenum">
              <a:rPr lang="en-US" altLang="en-US"/>
              <a:pPr/>
              <a:t>‹#›</a:t>
            </a:fld>
            <a:endParaRPr lang="en-US" altLang="en-US" dirty="0"/>
          </a:p>
        </p:txBody>
      </p:sp>
    </p:spTree>
    <p:extLst>
      <p:ext uri="{BB962C8B-B14F-4D97-AF65-F5344CB8AC3E}">
        <p14:creationId xmlns:p14="http://schemas.microsoft.com/office/powerpoint/2010/main" val="3174157039"/>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6"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21"/>
          <p:cNvSpPr>
            <a:spLocks noGrp="1"/>
          </p:cNvSpPr>
          <p:nvPr>
            <p:ph type="sldNum" sz="quarter" idx="12"/>
          </p:nvPr>
        </p:nvSpPr>
        <p:spPr/>
        <p:txBody>
          <a:bodyPr/>
          <a:lstStyle>
            <a:lvl1pPr>
              <a:defRPr/>
            </a:lvl1pPr>
          </a:lstStyle>
          <a:p>
            <a:fld id="{559E0BA7-FDBA-4C6A-BA83-19AE445244B7}" type="slidenum">
              <a:rPr lang="en-US" altLang="en-US"/>
              <a:pPr/>
              <a:t>‹#›</a:t>
            </a:fld>
            <a:endParaRPr lang="en-US" altLang="en-US" dirty="0"/>
          </a:p>
        </p:txBody>
      </p:sp>
    </p:spTree>
    <p:extLst>
      <p:ext uri="{BB962C8B-B14F-4D97-AF65-F5344CB8AC3E}">
        <p14:creationId xmlns:p14="http://schemas.microsoft.com/office/powerpoint/2010/main" val="3244603491"/>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00DE12A8-C330-4A97-9482-EF6DE56F0939}" type="slidenum">
              <a:rPr lang="en-US" altLang="en-US"/>
              <a:pPr/>
              <a:t>‹#›</a:t>
            </a:fld>
            <a:endParaRPr lang="en-US" altLang="en-US" dirty="0"/>
          </a:p>
        </p:txBody>
      </p:sp>
    </p:spTree>
    <p:extLst>
      <p:ext uri="{BB962C8B-B14F-4D97-AF65-F5344CB8AC3E}">
        <p14:creationId xmlns:p14="http://schemas.microsoft.com/office/powerpoint/2010/main" val="1994213810"/>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6"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21"/>
          <p:cNvSpPr>
            <a:spLocks noGrp="1"/>
          </p:cNvSpPr>
          <p:nvPr>
            <p:ph type="sldNum" sz="quarter" idx="12"/>
          </p:nvPr>
        </p:nvSpPr>
        <p:spPr/>
        <p:txBody>
          <a:bodyPr/>
          <a:lstStyle>
            <a:lvl1pPr>
              <a:defRPr/>
            </a:lvl1pPr>
          </a:lstStyle>
          <a:p>
            <a:fld id="{F3CC9323-303F-46C1-B8EE-D66BA8ED5889}" type="slidenum">
              <a:rPr lang="en-US" altLang="en-US"/>
              <a:pPr/>
              <a:t>‹#›</a:t>
            </a:fld>
            <a:endParaRPr lang="en-US" altLang="en-US" dirty="0"/>
          </a:p>
        </p:txBody>
      </p:sp>
    </p:spTree>
    <p:extLst>
      <p:ext uri="{BB962C8B-B14F-4D97-AF65-F5344CB8AC3E}">
        <p14:creationId xmlns:p14="http://schemas.microsoft.com/office/powerpoint/2010/main" val="100963784"/>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5"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fld id="{A5308A70-B832-4EBF-85A9-A1DD82204766}" type="slidenum">
              <a:rPr lang="en-US" altLang="en-US"/>
              <a:pPr/>
              <a:t>‹#›</a:t>
            </a:fld>
            <a:endParaRPr lang="en-US" altLang="en-US" dirty="0"/>
          </a:p>
        </p:txBody>
      </p:sp>
    </p:spTree>
    <p:extLst>
      <p:ext uri="{BB962C8B-B14F-4D97-AF65-F5344CB8AC3E}">
        <p14:creationId xmlns:p14="http://schemas.microsoft.com/office/powerpoint/2010/main" val="1168036414"/>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ea typeface="ＭＳ Ｐゴシック" pitchFamily="34" charset="-128"/>
              </a:defRPr>
            </a:lvl1pPr>
          </a:lstStyle>
          <a:p>
            <a:pPr>
              <a:defRPr/>
            </a:pPr>
            <a:endParaRPr lang="en-US" dirty="0"/>
          </a:p>
        </p:txBody>
      </p:sp>
      <p:sp>
        <p:nvSpPr>
          <p:cNvPr id="5" name="Footer Placeholder 9"/>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fld id="{1722A57D-CB04-45DE-8E58-9B6BE33D789A}" type="slidenum">
              <a:rPr lang="en-US" altLang="en-US"/>
              <a:pPr/>
              <a:t>‹#›</a:t>
            </a:fld>
            <a:endParaRPr lang="en-US" altLang="en-US" dirty="0"/>
          </a:p>
        </p:txBody>
      </p:sp>
    </p:spTree>
    <p:extLst>
      <p:ext uri="{BB962C8B-B14F-4D97-AF65-F5344CB8AC3E}">
        <p14:creationId xmlns:p14="http://schemas.microsoft.com/office/powerpoint/2010/main" val="704066226"/>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18CD678C-8F32-4D5E-B309-3653999DB69A}" type="slidenum">
              <a:rPr lang="en-US" altLang="en-US"/>
              <a:pPr/>
              <a:t>‹#›</a:t>
            </a:fld>
            <a:endParaRPr lang="en-US" altLang="en-US" dirty="0"/>
          </a:p>
        </p:txBody>
      </p:sp>
    </p:spTree>
    <p:extLst>
      <p:ext uri="{BB962C8B-B14F-4D97-AF65-F5344CB8AC3E}">
        <p14:creationId xmlns:p14="http://schemas.microsoft.com/office/powerpoint/2010/main" val="1447247181"/>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1FA72BD8-F61B-4F9F-B1EA-6413A12C20BA}" type="slidenum">
              <a:rPr lang="en-US" altLang="en-US"/>
              <a:pPr/>
              <a:t>‹#›</a:t>
            </a:fld>
            <a:endParaRPr lang="en-US" altLang="en-US" dirty="0"/>
          </a:p>
        </p:txBody>
      </p:sp>
    </p:spTree>
    <p:extLst>
      <p:ext uri="{BB962C8B-B14F-4D97-AF65-F5344CB8AC3E}">
        <p14:creationId xmlns:p14="http://schemas.microsoft.com/office/powerpoint/2010/main" val="616523531"/>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dirty="0"/>
          </a:p>
        </p:txBody>
      </p:sp>
      <p:sp>
        <p:nvSpPr>
          <p:cNvPr id="9" name="Slide Number Placeholder 4"/>
          <p:cNvSpPr>
            <a:spLocks noGrp="1"/>
          </p:cNvSpPr>
          <p:nvPr>
            <p:ph type="sldNum" sz="quarter" idx="12"/>
          </p:nvPr>
        </p:nvSpPr>
        <p:spPr/>
        <p:txBody>
          <a:bodyPr/>
          <a:lstStyle>
            <a:lvl1pPr>
              <a:defRPr/>
            </a:lvl1pPr>
          </a:lstStyle>
          <a:p>
            <a:fld id="{9BC2EA81-6CB0-4502-B934-44AF9C0CF1E7}" type="slidenum">
              <a:rPr lang="en-US" altLang="en-US"/>
              <a:pPr/>
              <a:t>‹#›</a:t>
            </a:fld>
            <a:endParaRPr lang="en-US" altLang="en-US" dirty="0"/>
          </a:p>
        </p:txBody>
      </p:sp>
    </p:spTree>
    <p:extLst>
      <p:ext uri="{BB962C8B-B14F-4D97-AF65-F5344CB8AC3E}">
        <p14:creationId xmlns:p14="http://schemas.microsoft.com/office/powerpoint/2010/main" val="2401827584"/>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fld id="{1C817EFA-1D9C-42B4-9946-B7FD834AF3D1}" type="slidenum">
              <a:rPr lang="en-US" altLang="en-US"/>
              <a:pPr/>
              <a:t>‹#›</a:t>
            </a:fld>
            <a:endParaRPr lang="en-US" altLang="en-US" dirty="0"/>
          </a:p>
        </p:txBody>
      </p:sp>
    </p:spTree>
    <p:extLst>
      <p:ext uri="{BB962C8B-B14F-4D97-AF65-F5344CB8AC3E}">
        <p14:creationId xmlns:p14="http://schemas.microsoft.com/office/powerpoint/2010/main" val="4201048868"/>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Date Placeholder 1"/>
          <p:cNvSpPr>
            <a:spLocks noGrp="1"/>
          </p:cNvSpPr>
          <p:nvPr>
            <p:ph type="dt" sz="half" idx="10"/>
          </p:nvPr>
        </p:nvSpPr>
        <p:spPr/>
        <p:txBody>
          <a:bodyPr/>
          <a:lstStyle>
            <a:lvl1pPr>
              <a:defRPr/>
            </a:lvl1pPr>
            <a:extLst/>
          </a:lstStyle>
          <a:p>
            <a:pPr>
              <a:defRPr/>
            </a:pPr>
            <a:endParaRPr lang="en-US" dirty="0"/>
          </a:p>
        </p:txBody>
      </p:sp>
      <p:sp>
        <p:nvSpPr>
          <p:cNvPr id="4" name="Footer Placeholder 2"/>
          <p:cNvSpPr>
            <a:spLocks noGrp="1"/>
          </p:cNvSpPr>
          <p:nvPr>
            <p:ph type="ftr" sz="quarter" idx="11"/>
          </p:nvPr>
        </p:nvSpPr>
        <p:spPr/>
        <p:txBody>
          <a:bodyPr/>
          <a:lstStyle>
            <a:lvl1pPr>
              <a:defRPr/>
            </a:lvl1pPr>
            <a:extLst/>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1C7D04A3-40E7-48C0-B579-A3414B11AD8A}" type="slidenum">
              <a:rPr lang="en-US" altLang="en-US"/>
              <a:pPr/>
              <a:t>‹#›</a:t>
            </a:fld>
            <a:endParaRPr lang="en-US" altLang="en-US" dirty="0"/>
          </a:p>
        </p:txBody>
      </p:sp>
    </p:spTree>
    <p:extLst>
      <p:ext uri="{BB962C8B-B14F-4D97-AF65-F5344CB8AC3E}">
        <p14:creationId xmlns:p14="http://schemas.microsoft.com/office/powerpoint/2010/main" val="517648226"/>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ED6BD5CC-436A-4C3C-AE4D-3FC6FC6000FD}" type="slidenum">
              <a:rPr lang="en-US" altLang="en-US"/>
              <a:pPr/>
              <a:t>‹#›</a:t>
            </a:fld>
            <a:endParaRPr lang="en-US" altLang="en-US" dirty="0"/>
          </a:p>
        </p:txBody>
      </p:sp>
    </p:spTree>
    <p:extLst>
      <p:ext uri="{BB962C8B-B14F-4D97-AF65-F5344CB8AC3E}">
        <p14:creationId xmlns:p14="http://schemas.microsoft.com/office/powerpoint/2010/main" val="179906656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US" dirty="0"/>
          </a:p>
        </p:txBody>
      </p:sp>
      <p:sp>
        <p:nvSpPr>
          <p:cNvPr id="8" name="Footer Placeholder 5"/>
          <p:cNvSpPr>
            <a:spLocks noGrp="1"/>
          </p:cNvSpPr>
          <p:nvPr>
            <p:ph type="ftr" sz="quarter" idx="11"/>
          </p:nvPr>
        </p:nvSpPr>
        <p:spPr/>
        <p:txBody>
          <a:bodyPr/>
          <a:lstStyle>
            <a:lvl1pPr>
              <a:defRPr/>
            </a:lvl1pPr>
            <a:extLst/>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E50B78C4-B4F5-44B1-A42F-30E692E14A39}" type="slidenum">
              <a:rPr lang="en-US" altLang="en-US"/>
              <a:pPr/>
              <a:t>‹#›</a:t>
            </a:fld>
            <a:endParaRPr lang="en-US" altLang="en-US" dirty="0"/>
          </a:p>
        </p:txBody>
      </p:sp>
    </p:spTree>
    <p:extLst>
      <p:ext uri="{BB962C8B-B14F-4D97-AF65-F5344CB8AC3E}">
        <p14:creationId xmlns:p14="http://schemas.microsoft.com/office/powerpoint/2010/main" val="596585664"/>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A7A399"/>
                </a:solidFill>
              </a:defRPr>
            </a:lvl1pPr>
          </a:lstStyle>
          <a:p>
            <a:fld id="{2C9029E7-A849-47B7-86D4-6912B127466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842" r:id="rId1"/>
    <p:sldLayoutId id="2147484835" r:id="rId2"/>
    <p:sldLayoutId id="2147484843" r:id="rId3"/>
    <p:sldLayoutId id="2147484836" r:id="rId4"/>
    <p:sldLayoutId id="2147484837" r:id="rId5"/>
    <p:sldLayoutId id="2147484838" r:id="rId6"/>
    <p:sldLayoutId id="2147484844" r:id="rId7"/>
    <p:sldLayoutId id="2147484839" r:id="rId8"/>
    <p:sldLayoutId id="2147484845" r:id="rId9"/>
    <p:sldLayoutId id="2147484840" r:id="rId10"/>
    <p:sldLayoutId id="2147484841" r:id="rId11"/>
  </p:sldLayoutIdLst>
  <p:transition>
    <p:push dir="u"/>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anose="05020102010507070707"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rgbClr val="FEFAC9"/>
                </a:solidFill>
                <a:latin typeface="Arial" charset="0"/>
                <a:ea typeface="+mn-ea"/>
              </a:defRPr>
            </a:lvl1pPr>
          </a:lstStyle>
          <a:p>
            <a:pPr>
              <a:defRPr/>
            </a:pPr>
            <a:endParaRPr lang="en-US" dirty="0"/>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rgbClr val="FEFAC9"/>
                </a:solidFill>
                <a:latin typeface="Arial" charset="0"/>
                <a:ea typeface="+mn-ea"/>
              </a:defRPr>
            </a:lvl1pPr>
          </a:lstStyle>
          <a:p>
            <a:pPr>
              <a:defRPr/>
            </a:pPr>
            <a:endParaRPr lang="en-US" dirty="0"/>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rgbClr val="FEFAC9"/>
                </a:solidFill>
              </a:defRPr>
            </a:lvl1pPr>
          </a:lstStyle>
          <a:p>
            <a:fld id="{9422B173-6036-453C-8B4C-9551429F3C3F}" type="slidenum">
              <a:rPr lang="en-US" altLang="en-US"/>
              <a:pPr/>
              <a:t>‹#›</a:t>
            </a:fld>
            <a:endParaRPr lang="en-US" alt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Lst>
  <p:transition>
    <p:push dir="u"/>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Verdana" pitchFamily="34" charset="0"/>
        </a:defRPr>
      </a:lvl2pPr>
      <a:lvl3pPr algn="l" rtl="0" eaLnBrk="0" fontAlgn="base" hangingPunct="0">
        <a:spcBef>
          <a:spcPct val="0"/>
        </a:spcBef>
        <a:spcAft>
          <a:spcPct val="0"/>
        </a:spcAft>
        <a:defRPr sz="4200">
          <a:solidFill>
            <a:srgbClr val="F9F9F9"/>
          </a:solidFill>
          <a:latin typeface="Verdana" pitchFamily="34" charset="0"/>
        </a:defRPr>
      </a:lvl3pPr>
      <a:lvl4pPr algn="l" rtl="0" eaLnBrk="0" fontAlgn="base" hangingPunct="0">
        <a:spcBef>
          <a:spcPct val="0"/>
        </a:spcBef>
        <a:spcAft>
          <a:spcPct val="0"/>
        </a:spcAft>
        <a:defRPr sz="4200">
          <a:solidFill>
            <a:srgbClr val="F9F9F9"/>
          </a:solidFill>
          <a:latin typeface="Verdana" pitchFamily="34" charset="0"/>
        </a:defRPr>
      </a:lvl4pPr>
      <a:lvl5pPr algn="l" rtl="0" eaLnBrk="0" fontAlgn="base" hangingPunct="0">
        <a:spcBef>
          <a:spcPct val="0"/>
        </a:spcBef>
        <a:spcAft>
          <a:spcPct val="0"/>
        </a:spcAft>
        <a:defRPr sz="4200">
          <a:solidFill>
            <a:srgbClr val="F9F9F9"/>
          </a:solidFill>
          <a:latin typeface="Verdana" pitchFamily="34" charset="0"/>
        </a:defRPr>
      </a:lvl5pPr>
      <a:lvl6pPr marL="457200" algn="l" rtl="0" fontAlgn="base">
        <a:spcBef>
          <a:spcPct val="0"/>
        </a:spcBef>
        <a:spcAft>
          <a:spcPct val="0"/>
        </a:spcAft>
        <a:defRPr sz="4200">
          <a:solidFill>
            <a:srgbClr val="F9F9F9"/>
          </a:solidFill>
          <a:latin typeface="Verdana" pitchFamily="34" charset="0"/>
        </a:defRPr>
      </a:lvl6pPr>
      <a:lvl7pPr marL="914400" algn="l" rtl="0" fontAlgn="base">
        <a:spcBef>
          <a:spcPct val="0"/>
        </a:spcBef>
        <a:spcAft>
          <a:spcPct val="0"/>
        </a:spcAft>
        <a:defRPr sz="4200">
          <a:solidFill>
            <a:srgbClr val="F9F9F9"/>
          </a:solidFill>
          <a:latin typeface="Verdana" pitchFamily="34" charset="0"/>
        </a:defRPr>
      </a:lvl7pPr>
      <a:lvl8pPr marL="1371600" algn="l" rtl="0" fontAlgn="base">
        <a:spcBef>
          <a:spcPct val="0"/>
        </a:spcBef>
        <a:spcAft>
          <a:spcPct val="0"/>
        </a:spcAft>
        <a:defRPr sz="4200">
          <a:solidFill>
            <a:srgbClr val="F9F9F9"/>
          </a:solidFill>
          <a:latin typeface="Verdana" pitchFamily="34" charset="0"/>
        </a:defRPr>
      </a:lvl8pPr>
      <a:lvl9pPr marL="1828800" algn="l" rtl="0" fontAlgn="base">
        <a:spcBef>
          <a:spcPct val="0"/>
        </a:spcBef>
        <a:spcAft>
          <a:spcPct val="0"/>
        </a:spcAft>
        <a:defRPr sz="4200">
          <a:solidFill>
            <a:srgbClr val="F9F9F9"/>
          </a:solidFill>
          <a:latin typeface="Verdana"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838200"/>
          </a:xfrm>
        </p:spPr>
        <p:txBody>
          <a:bodyPr/>
          <a:lstStyle/>
          <a:p>
            <a:pPr algn="ctr" eaLnBrk="1" fontAlgn="auto" hangingPunct="1">
              <a:spcAft>
                <a:spcPts val="0"/>
              </a:spcAft>
              <a:defRPr/>
            </a:pPr>
            <a:r>
              <a:rPr lang="en-US" altLang="en-US" dirty="0" smtClean="0">
                <a:solidFill>
                  <a:schemeClr val="accent1">
                    <a:lumMod val="75000"/>
                  </a:schemeClr>
                </a:solidFill>
                <a:latin typeface="Georgia" pitchFamily="18" charset="0"/>
                <a:ea typeface="ＭＳ Ｐゴシック" pitchFamily="34" charset="-128"/>
              </a:rPr>
              <a:t>Thesis</a:t>
            </a:r>
          </a:p>
        </p:txBody>
      </p:sp>
      <p:sp>
        <p:nvSpPr>
          <p:cNvPr id="5123" name="Content Placeholder 2"/>
          <p:cNvSpPr>
            <a:spLocks noGrp="1"/>
          </p:cNvSpPr>
          <p:nvPr>
            <p:ph idx="1"/>
          </p:nvPr>
        </p:nvSpPr>
        <p:spPr>
          <a:xfrm>
            <a:off x="152400" y="990600"/>
            <a:ext cx="8763000" cy="5715000"/>
          </a:xfrm>
        </p:spPr>
        <p:txBody>
          <a:bodyPr>
            <a:normAutofit lnSpcReduction="10000"/>
          </a:bodyPr>
          <a:lstStyle/>
          <a:p>
            <a:pPr marL="265176" indent="-265176" eaLnBrk="1" fontAlgn="auto" hangingPunct="1">
              <a:lnSpc>
                <a:spcPct val="90000"/>
              </a:lnSpc>
              <a:spcAft>
                <a:spcPts val="0"/>
              </a:spcAft>
              <a:buFont typeface="Wingdings 2"/>
              <a:buChar char=""/>
              <a:defRPr/>
            </a:pPr>
            <a:r>
              <a:rPr lang="en-US" altLang="en-US" sz="3200" dirty="0" smtClean="0">
                <a:latin typeface="Georgia" pitchFamily="18" charset="0"/>
                <a:ea typeface="ＭＳ Ｐゴシック" pitchFamily="34" charset="-128"/>
              </a:rPr>
              <a:t>With the fall of Rome many Europeans found themselves with a common, sociocultural and patriarchal void in their lives. Eventually, with the long and often violent Christianization of Europe, that void was filled. However, this constant squabbling led to chaos on a large scale, causing medieval life to become incredibly dangerous for the common man. In order to cope with these dangers the lower classes gave up freedom to receive protection from the higher classes causing a rigid, hierarchical system to arise to keep balance and order. </a:t>
            </a:r>
          </a:p>
          <a:p>
            <a:pPr marL="265176" indent="-265176" eaLnBrk="1" fontAlgn="auto" hangingPunct="1">
              <a:lnSpc>
                <a:spcPct val="90000"/>
              </a:lnSpc>
              <a:spcAft>
                <a:spcPts val="0"/>
              </a:spcAft>
              <a:buFont typeface="Wingdings 2"/>
              <a:buChar char=""/>
              <a:defRPr/>
            </a:pPr>
            <a:endParaRPr lang="en-US" altLang="en-US" sz="3300" dirty="0" smtClean="0">
              <a:latin typeface="Georgia" pitchFamily="18" charset="0"/>
              <a:ea typeface="ＭＳ Ｐゴシック" pitchFamily="34" charset="-128"/>
            </a:endParaRP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hidden="1"/>
          <p:cNvSpPr>
            <a:spLocks noGrp="1" noChangeArrowheads="1"/>
          </p:cNvSpPr>
          <p:nvPr>
            <p:ph type="title"/>
          </p:nvPr>
        </p:nvSpPr>
        <p:spPr/>
        <p:txBody>
          <a:bodyPr/>
          <a:lstStyle/>
          <a:p>
            <a:pPr eaLnBrk="1" fontAlgn="auto" hangingPunct="1">
              <a:spcAft>
                <a:spcPts val="0"/>
              </a:spcAft>
              <a:defRPr/>
            </a:pPr>
            <a:endParaRPr dirty="0" smtClean="0"/>
          </a:p>
        </p:txBody>
      </p:sp>
      <p:sp>
        <p:nvSpPr>
          <p:cNvPr id="15363" name="Rectangle 3" descr="P1000380"/>
          <p:cNvSpPr>
            <a:spLocks noGrp="1" noChangeAspect="1" noChangeArrowheads="1"/>
          </p:cNvSpPr>
          <p:nvPr isPhoto="1"/>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smtClean="0">
              <a:solidFill>
                <a:prstClr val="white"/>
              </a:solidFill>
              <a:ea typeface="+mn-ea"/>
            </a:endParaRP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52600"/>
            <a:ext cx="8229600" cy="2743200"/>
          </a:xfrm>
        </p:spPr>
        <p:txBody>
          <a:bodyPr/>
          <a:lstStyle/>
          <a:p>
            <a:pPr algn="ctr" eaLnBrk="1" fontAlgn="auto" hangingPunct="1">
              <a:spcAft>
                <a:spcPts val="0"/>
              </a:spcAft>
              <a:defRPr/>
            </a:pPr>
            <a:r>
              <a:rPr lang="en-US" altLang="en-US" sz="4000" u="sng" dirty="0" smtClean="0">
                <a:solidFill>
                  <a:schemeClr val="accent1">
                    <a:lumMod val="75000"/>
                  </a:schemeClr>
                </a:solidFill>
                <a:latin typeface="Georgia" pitchFamily="18" charset="0"/>
                <a:ea typeface="ＭＳ Ｐゴシック" pitchFamily="34" charset="-128"/>
              </a:rPr>
              <a:t>Part II</a:t>
            </a:r>
            <a:r>
              <a:rPr lang="en-US" altLang="en-US" sz="4000" dirty="0" smtClean="0">
                <a:solidFill>
                  <a:schemeClr val="accent1">
                    <a:lumMod val="75000"/>
                  </a:schemeClr>
                </a:solidFill>
                <a:latin typeface="Georgia" pitchFamily="18" charset="0"/>
                <a:ea typeface="ＭＳ Ｐゴシック" pitchFamily="34" charset="-128"/>
              </a:rPr>
              <a:t>: </a:t>
            </a:r>
            <a:r>
              <a:rPr lang="en-US" altLang="en-US" sz="4000" dirty="0" smtClean="0">
                <a:solidFill>
                  <a:schemeClr val="tx1"/>
                </a:solidFill>
                <a:latin typeface="Georgia" pitchFamily="18" charset="0"/>
                <a:ea typeface="ＭＳ Ｐゴシック" pitchFamily="34" charset="-128"/>
              </a:rPr>
              <a:t>Eventually, with the long and often violent Christianization of Europe, that void was filled.</a:t>
            </a: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747713"/>
          </a:xfrm>
        </p:spPr>
        <p:txBody>
          <a:bodyPr/>
          <a:lstStyle/>
          <a:p>
            <a:pPr algn="ctr" eaLnBrk="1" fontAlgn="auto" hangingPunct="1">
              <a:spcAft>
                <a:spcPts val="0"/>
              </a:spcAft>
              <a:defRPr/>
            </a:pPr>
            <a:r>
              <a:rPr lang="en-US" altLang="en-US" dirty="0" smtClean="0">
                <a:solidFill>
                  <a:schemeClr val="accent1">
                    <a:lumMod val="75000"/>
                  </a:schemeClr>
                </a:solidFill>
                <a:latin typeface="Georgia" pitchFamily="18" charset="0"/>
                <a:ea typeface="ＭＳ Ｐゴシック" pitchFamily="34" charset="-128"/>
              </a:rPr>
              <a:t>Rise of Christianity</a:t>
            </a:r>
          </a:p>
        </p:txBody>
      </p:sp>
      <p:sp>
        <p:nvSpPr>
          <p:cNvPr id="19459" name="Rectangle 3"/>
          <p:cNvSpPr>
            <a:spLocks noGrp="1" noChangeArrowheads="1"/>
          </p:cNvSpPr>
          <p:nvPr>
            <p:ph idx="1"/>
          </p:nvPr>
        </p:nvSpPr>
        <p:spPr>
          <a:xfrm>
            <a:off x="228600" y="1219200"/>
            <a:ext cx="8763000" cy="5653088"/>
          </a:xfrm>
        </p:spPr>
        <p:txBody>
          <a:bodyPr/>
          <a:lstStyle/>
          <a:p>
            <a:pPr eaLnBrk="1" hangingPunct="1">
              <a:lnSpc>
                <a:spcPct val="70000"/>
              </a:lnSpc>
              <a:defRPr/>
            </a:pPr>
            <a:r>
              <a:rPr lang="en-US" altLang="en-US" b="1" dirty="0" smtClean="0">
                <a:solidFill>
                  <a:schemeClr val="accent5">
                    <a:lumMod val="50000"/>
                  </a:schemeClr>
                </a:solidFill>
                <a:latin typeface="Georgia" pitchFamily="18" charset="0"/>
                <a:ea typeface="ＭＳ Ｐゴシック" pitchFamily="34" charset="-128"/>
              </a:rPr>
              <a:t>Jesus of Nazareth </a:t>
            </a:r>
            <a:r>
              <a:rPr lang="en-US" altLang="en-US" dirty="0" smtClean="0">
                <a:solidFill>
                  <a:schemeClr val="accent5">
                    <a:lumMod val="50000"/>
                  </a:schemeClr>
                </a:solidFill>
                <a:latin typeface="Georgia" pitchFamily="18" charset="0"/>
                <a:ea typeface="ＭＳ Ｐゴシック" pitchFamily="34" charset="-128"/>
              </a:rPr>
              <a:t>(6/4BCE-31/33CE)</a:t>
            </a:r>
          </a:p>
          <a:p>
            <a:pPr lvl="1" eaLnBrk="1" hangingPunct="1">
              <a:lnSpc>
                <a:spcPct val="70000"/>
              </a:lnSpc>
              <a:defRPr/>
            </a:pPr>
            <a:r>
              <a:rPr lang="en-US" altLang="en-US" sz="2800" dirty="0" smtClean="0">
                <a:solidFill>
                  <a:schemeClr val="accent5">
                    <a:lumMod val="50000"/>
                  </a:schemeClr>
                </a:solidFill>
                <a:latin typeface="Georgia" pitchFamily="18" charset="0"/>
                <a:ea typeface="ＭＳ Ｐゴシック" pitchFamily="34" charset="-128"/>
              </a:rPr>
              <a:t>Healer &amp; exorcist in and around Galilee</a:t>
            </a:r>
          </a:p>
          <a:p>
            <a:pPr lvl="1" eaLnBrk="1" hangingPunct="1">
              <a:lnSpc>
                <a:spcPct val="70000"/>
              </a:lnSpc>
              <a:defRPr/>
            </a:pPr>
            <a:r>
              <a:rPr lang="en-US" altLang="en-US" sz="2800" dirty="0" smtClean="0">
                <a:solidFill>
                  <a:schemeClr val="accent5">
                    <a:lumMod val="50000"/>
                  </a:schemeClr>
                </a:solidFill>
                <a:latin typeface="Georgia" pitchFamily="18" charset="0"/>
                <a:ea typeface="ＭＳ Ｐゴシック" pitchFamily="34" charset="-128"/>
              </a:rPr>
              <a:t>Executed for unknown reasons around Passover in early 30s</a:t>
            </a:r>
          </a:p>
          <a:p>
            <a:pPr lvl="1" eaLnBrk="1" hangingPunct="1">
              <a:lnSpc>
                <a:spcPct val="70000"/>
              </a:lnSpc>
              <a:defRPr/>
            </a:pPr>
            <a:r>
              <a:rPr lang="en-US" altLang="en-US" sz="2800" dirty="0" smtClean="0">
                <a:solidFill>
                  <a:schemeClr val="accent5">
                    <a:lumMod val="50000"/>
                  </a:schemeClr>
                </a:solidFill>
                <a:latin typeface="Georgia" pitchFamily="18" charset="0"/>
                <a:ea typeface="ＭＳ Ｐゴシック" pitchFamily="34" charset="-128"/>
              </a:rPr>
              <a:t>Most success came from later convert Paul of Tarsus</a:t>
            </a:r>
          </a:p>
          <a:p>
            <a:pPr eaLnBrk="1" hangingPunct="1">
              <a:lnSpc>
                <a:spcPct val="70000"/>
              </a:lnSpc>
              <a:defRPr/>
            </a:pPr>
            <a:r>
              <a:rPr lang="en-US" altLang="en-US" dirty="0" smtClean="0">
                <a:solidFill>
                  <a:schemeClr val="accent2">
                    <a:lumMod val="50000"/>
                  </a:schemeClr>
                </a:solidFill>
                <a:latin typeface="Georgia" pitchFamily="18" charset="0"/>
                <a:ea typeface="ＭＳ Ｐゴシック" pitchFamily="34" charset="-128"/>
              </a:rPr>
              <a:t>Seen as an </a:t>
            </a:r>
            <a:r>
              <a:rPr lang="en-US" altLang="en-US" b="1" dirty="0" smtClean="0">
                <a:solidFill>
                  <a:schemeClr val="accent2">
                    <a:lumMod val="50000"/>
                  </a:schemeClr>
                </a:solidFill>
                <a:latin typeface="Georgia" pitchFamily="18" charset="0"/>
                <a:ea typeface="ＭＳ Ｐゴシック" pitchFamily="34" charset="-128"/>
              </a:rPr>
              <a:t>odd cult</a:t>
            </a:r>
            <a:r>
              <a:rPr lang="en-US" altLang="en-US" dirty="0" smtClean="0">
                <a:solidFill>
                  <a:schemeClr val="accent2">
                    <a:lumMod val="50000"/>
                  </a:schemeClr>
                </a:solidFill>
                <a:latin typeface="Georgia" pitchFamily="18" charset="0"/>
                <a:ea typeface="ＭＳ Ｐゴシック" pitchFamily="34" charset="-128"/>
              </a:rPr>
              <a:t>; persecuted off and on for many years in Rome—mainly for fun (Diocletian was famous for this)</a:t>
            </a:r>
          </a:p>
          <a:p>
            <a:pPr eaLnBrk="1" hangingPunct="1">
              <a:lnSpc>
                <a:spcPct val="70000"/>
              </a:lnSpc>
              <a:defRPr/>
            </a:pPr>
            <a:r>
              <a:rPr lang="en-US" altLang="en-US" dirty="0" smtClean="0">
                <a:solidFill>
                  <a:schemeClr val="bg2">
                    <a:lumMod val="10000"/>
                  </a:schemeClr>
                </a:solidFill>
                <a:latin typeface="Georgia" pitchFamily="18" charset="0"/>
                <a:ea typeface="ＭＳ Ｐゴシック" pitchFamily="34" charset="-128"/>
              </a:rPr>
              <a:t>All that changed with </a:t>
            </a:r>
            <a:r>
              <a:rPr lang="en-US" altLang="en-US" b="1" dirty="0" smtClean="0">
                <a:solidFill>
                  <a:schemeClr val="bg2">
                    <a:lumMod val="10000"/>
                  </a:schemeClr>
                </a:solidFill>
                <a:latin typeface="Georgia" pitchFamily="18" charset="0"/>
                <a:ea typeface="ＭＳ Ｐゴシック" pitchFamily="34" charset="-128"/>
              </a:rPr>
              <a:t>Constantine</a:t>
            </a:r>
          </a:p>
          <a:p>
            <a:pPr lvl="1" eaLnBrk="1" hangingPunct="1">
              <a:lnSpc>
                <a:spcPct val="70000"/>
              </a:lnSpc>
              <a:defRPr/>
            </a:pPr>
            <a:r>
              <a:rPr lang="en-US" altLang="en-US" sz="2800" u="sng" dirty="0" smtClean="0">
                <a:solidFill>
                  <a:schemeClr val="bg2">
                    <a:lumMod val="10000"/>
                  </a:schemeClr>
                </a:solidFill>
                <a:latin typeface="Georgia" pitchFamily="18" charset="0"/>
                <a:ea typeface="ＭＳ Ｐゴシック" pitchFamily="34" charset="-128"/>
              </a:rPr>
              <a:t>Edict of Milan</a:t>
            </a:r>
            <a:r>
              <a:rPr lang="en-US" altLang="en-US" sz="2800" dirty="0" smtClean="0">
                <a:solidFill>
                  <a:schemeClr val="bg2">
                    <a:lumMod val="10000"/>
                  </a:schemeClr>
                </a:solidFill>
                <a:latin typeface="Georgia" pitchFamily="18" charset="0"/>
                <a:ea typeface="ＭＳ Ｐゴシック" pitchFamily="34" charset="-128"/>
              </a:rPr>
              <a:t> making it illegal to persecute Christians issued in 313</a:t>
            </a:r>
          </a:p>
          <a:p>
            <a:pPr eaLnBrk="1" hangingPunct="1">
              <a:lnSpc>
                <a:spcPct val="70000"/>
              </a:lnSpc>
              <a:defRPr/>
            </a:pPr>
            <a:r>
              <a:rPr lang="en-US" altLang="en-US" dirty="0" smtClean="0">
                <a:solidFill>
                  <a:schemeClr val="bg2">
                    <a:lumMod val="10000"/>
                  </a:schemeClr>
                </a:solidFill>
                <a:latin typeface="Georgia" pitchFamily="18" charset="0"/>
                <a:ea typeface="ＭＳ Ｐゴシック" pitchFamily="34" charset="-128"/>
              </a:rPr>
              <a:t>Incredibly rapid expansion of Christianity after </a:t>
            </a:r>
            <a:r>
              <a:rPr lang="en-US" altLang="en-US" u="sng" dirty="0" smtClean="0">
                <a:solidFill>
                  <a:schemeClr val="bg2">
                    <a:lumMod val="10000"/>
                  </a:schemeClr>
                </a:solidFill>
                <a:latin typeface="Georgia" pitchFamily="18" charset="0"/>
                <a:ea typeface="ＭＳ Ｐゴシック" pitchFamily="34" charset="-128"/>
              </a:rPr>
              <a:t>Edict of Milan</a:t>
            </a:r>
          </a:p>
          <a:p>
            <a:pPr eaLnBrk="1" hangingPunct="1">
              <a:lnSpc>
                <a:spcPct val="70000"/>
              </a:lnSpc>
              <a:buFontTx/>
              <a:buNone/>
              <a:defRPr/>
            </a:pPr>
            <a:endParaRPr lang="en-US" altLang="en-US" sz="2700" dirty="0" smtClean="0">
              <a:latin typeface="Georgia" pitchFamily="18" charset="0"/>
              <a:ea typeface="ＭＳ Ｐゴシック" pitchFamily="34" charset="-12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additive="base">
                                        <p:cTn id="15"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 calcmode="lin" valueType="num">
                                      <p:cBhvr additive="base">
                                        <p:cTn id="31"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 calcmode="lin" valueType="num">
                                      <p:cBhvr additive="base">
                                        <p:cTn id="35"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9459">
                                            <p:txEl>
                                              <p:pRg st="7" end="7"/>
                                            </p:txEl>
                                          </p:spTgt>
                                        </p:tgtEl>
                                        <p:attrNameLst>
                                          <p:attrName>style.visibility</p:attrName>
                                        </p:attrNameLst>
                                      </p:cBhvr>
                                      <p:to>
                                        <p:strVal val="visible"/>
                                      </p:to>
                                    </p:set>
                                    <p:anim calcmode="lin" valueType="num">
                                      <p:cBhvr additive="base">
                                        <p:cTn id="41" dur="5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096000"/>
          </a:xfrm>
        </p:spPr>
        <p:txBody>
          <a:bodyPr/>
          <a:lstStyle/>
          <a:p>
            <a:pPr marL="0" indent="0" algn="ctr" eaLnBrk="1" fontAlgn="auto" hangingPunct="1">
              <a:spcAft>
                <a:spcPts val="0"/>
              </a:spcAft>
              <a:buFont typeface="Wingdings 2" panose="05020102010507070707" pitchFamily="18" charset="2"/>
              <a:buNone/>
              <a:defRPr/>
            </a:pPr>
            <a:r>
              <a:rPr lang="en-US" altLang="en-US" sz="4000" b="1" dirty="0">
                <a:solidFill>
                  <a:schemeClr val="accent1">
                    <a:lumMod val="75000"/>
                  </a:schemeClr>
                </a:solidFill>
                <a:effectLst>
                  <a:outerShdw blurRad="38100" dist="38100" dir="2700000" algn="tl">
                    <a:srgbClr val="000000">
                      <a:alpha val="43137"/>
                    </a:srgbClr>
                  </a:outerShdw>
                </a:effectLst>
                <a:latin typeface="Georgia" pitchFamily="18" charset="0"/>
                <a:ea typeface="ＭＳ Ｐゴシック" pitchFamily="34" charset="-128"/>
              </a:rPr>
              <a:t>Rise of </a:t>
            </a:r>
            <a:r>
              <a:rPr lang="en-US" altLang="en-US" sz="4000" b="1" dirty="0" smtClean="0">
                <a:solidFill>
                  <a:schemeClr val="accent1">
                    <a:lumMod val="75000"/>
                  </a:schemeClr>
                </a:solidFill>
                <a:effectLst>
                  <a:outerShdw blurRad="38100" dist="38100" dir="2700000" algn="tl">
                    <a:srgbClr val="000000">
                      <a:alpha val="43137"/>
                    </a:srgbClr>
                  </a:outerShdw>
                </a:effectLst>
                <a:latin typeface="Georgia" pitchFamily="18" charset="0"/>
                <a:ea typeface="ＭＳ Ｐゴシック" pitchFamily="34" charset="-128"/>
              </a:rPr>
              <a:t>Christianity</a:t>
            </a:r>
            <a:endParaRPr lang="en-US" altLang="en-US" sz="1400" b="1" dirty="0" smtClean="0">
              <a:solidFill>
                <a:schemeClr val="accent2">
                  <a:lumMod val="50000"/>
                </a:schemeClr>
              </a:solidFill>
              <a:effectLst>
                <a:outerShdw blurRad="38100" dist="38100" dir="2700000" algn="tl">
                  <a:srgbClr val="000000">
                    <a:alpha val="43137"/>
                  </a:srgbClr>
                </a:outerShdw>
              </a:effectLst>
              <a:latin typeface="Georgia" pitchFamily="18" charset="0"/>
              <a:ea typeface="ＭＳ Ｐゴシック" pitchFamily="34" charset="-128"/>
            </a:endParaRPr>
          </a:p>
          <a:p>
            <a:pPr marL="265176" indent="-265176" eaLnBrk="1" fontAlgn="auto" hangingPunct="1">
              <a:spcAft>
                <a:spcPts val="0"/>
              </a:spcAft>
              <a:buFont typeface="Wingdings 2"/>
              <a:buChar char=""/>
              <a:defRPr/>
            </a:pPr>
            <a:r>
              <a:rPr lang="en-US" altLang="en-US" sz="3200" dirty="0" smtClean="0">
                <a:solidFill>
                  <a:schemeClr val="accent2">
                    <a:lumMod val="50000"/>
                  </a:schemeClr>
                </a:solidFill>
                <a:latin typeface="Georgia" pitchFamily="18" charset="0"/>
                <a:ea typeface="ＭＳ Ｐゴシック" pitchFamily="34" charset="-128"/>
              </a:rPr>
              <a:t>Made </a:t>
            </a:r>
            <a:r>
              <a:rPr lang="en-US" altLang="en-US" sz="3200" dirty="0">
                <a:solidFill>
                  <a:schemeClr val="accent2">
                    <a:lumMod val="50000"/>
                  </a:schemeClr>
                </a:solidFill>
                <a:latin typeface="Georgia" pitchFamily="18" charset="0"/>
                <a:ea typeface="ＭＳ Ｐゴシック" pitchFamily="34" charset="-128"/>
              </a:rPr>
              <a:t>official state religion in 391. Leading to </a:t>
            </a:r>
            <a:r>
              <a:rPr lang="en-US" altLang="en-US" sz="3200" b="1" dirty="0">
                <a:solidFill>
                  <a:schemeClr val="accent2">
                    <a:lumMod val="50000"/>
                  </a:schemeClr>
                </a:solidFill>
                <a:latin typeface="Georgia" pitchFamily="18" charset="0"/>
                <a:ea typeface="ＭＳ Ｐゴシック" pitchFamily="34" charset="-128"/>
              </a:rPr>
              <a:t>two key issues</a:t>
            </a:r>
            <a:r>
              <a:rPr lang="en-US" altLang="en-US" sz="3200" dirty="0">
                <a:solidFill>
                  <a:schemeClr val="accent2">
                    <a:lumMod val="50000"/>
                  </a:schemeClr>
                </a:solidFill>
                <a:latin typeface="Georgia" pitchFamily="18" charset="0"/>
                <a:ea typeface="ＭＳ Ｐゴシック" pitchFamily="34" charset="-128"/>
              </a:rPr>
              <a:t>:</a:t>
            </a:r>
          </a:p>
          <a:p>
            <a:pPr marL="548640" lvl="1" indent="-201168" eaLnBrk="1" fontAlgn="auto" hangingPunct="1">
              <a:spcAft>
                <a:spcPts val="0"/>
              </a:spcAft>
              <a:buFont typeface="Verdana"/>
              <a:buChar char="◦"/>
              <a:defRPr/>
            </a:pPr>
            <a:r>
              <a:rPr lang="en-US" altLang="en-US" sz="3000" dirty="0">
                <a:solidFill>
                  <a:schemeClr val="accent5">
                    <a:lumMod val="50000"/>
                  </a:schemeClr>
                </a:solidFill>
                <a:latin typeface="Georgia" pitchFamily="18" charset="0"/>
                <a:ea typeface="ＭＳ Ｐゴシック" pitchFamily="34" charset="-128"/>
              </a:rPr>
              <a:t>1. Beginning of tension between religion and politics (church and state)</a:t>
            </a:r>
          </a:p>
          <a:p>
            <a:pPr marL="548640" lvl="1" indent="-201168" eaLnBrk="1" fontAlgn="auto" hangingPunct="1">
              <a:spcAft>
                <a:spcPts val="0"/>
              </a:spcAft>
              <a:buFont typeface="Verdana"/>
              <a:buChar char="◦"/>
              <a:defRPr/>
            </a:pPr>
            <a:r>
              <a:rPr lang="en-US" altLang="en-US" sz="3000" dirty="0">
                <a:solidFill>
                  <a:srgbClr val="002060"/>
                </a:solidFill>
                <a:latin typeface="Georgia" pitchFamily="18" charset="0"/>
                <a:ea typeface="ＭＳ Ｐゴシック" pitchFamily="34" charset="-128"/>
              </a:rPr>
              <a:t>2. Disagreements over key issues lead to first Christian split. Occurs along line of empire divided by Diocletian:</a:t>
            </a:r>
          </a:p>
          <a:p>
            <a:pPr marL="786384" lvl="2" indent="-182880" eaLnBrk="1" fontAlgn="auto" hangingPunct="1">
              <a:spcAft>
                <a:spcPts val="0"/>
              </a:spcAft>
              <a:buClr>
                <a:schemeClr val="accent2">
                  <a:tint val="85000"/>
                  <a:satMod val="285000"/>
                </a:schemeClr>
              </a:buClr>
              <a:buFont typeface="Wingdings 2"/>
              <a:buChar char=""/>
              <a:defRPr/>
            </a:pPr>
            <a:r>
              <a:rPr lang="en-US" altLang="en-US" sz="2400" dirty="0">
                <a:solidFill>
                  <a:srgbClr val="002060"/>
                </a:solidFill>
                <a:latin typeface="Georgia" pitchFamily="18" charset="0"/>
                <a:ea typeface="ＭＳ Ｐゴシック" pitchFamily="34" charset="-128"/>
              </a:rPr>
              <a:t>Catholics led by the Pope in the West</a:t>
            </a:r>
          </a:p>
          <a:p>
            <a:pPr marL="786384" lvl="2" indent="-182880" eaLnBrk="1" fontAlgn="auto" hangingPunct="1">
              <a:spcAft>
                <a:spcPts val="0"/>
              </a:spcAft>
              <a:buClr>
                <a:schemeClr val="accent2">
                  <a:tint val="85000"/>
                  <a:satMod val="285000"/>
                </a:schemeClr>
              </a:buClr>
              <a:buFont typeface="Wingdings 2"/>
              <a:buChar char=""/>
              <a:defRPr/>
            </a:pPr>
            <a:r>
              <a:rPr lang="en-US" altLang="en-US" sz="2400" dirty="0">
                <a:solidFill>
                  <a:srgbClr val="002060"/>
                </a:solidFill>
                <a:latin typeface="Georgia" pitchFamily="18" charset="0"/>
                <a:ea typeface="ＭＳ Ｐゴシック" pitchFamily="34" charset="-128"/>
              </a:rPr>
              <a:t>Orthodox led by Patriarch of Constantinople in the East</a:t>
            </a:r>
          </a:p>
          <a:p>
            <a:pPr marL="265176" indent="-265176" eaLnBrk="1" fontAlgn="auto" hangingPunct="1">
              <a:spcAft>
                <a:spcPts val="0"/>
              </a:spcAft>
              <a:buFont typeface="Wingdings 2"/>
              <a:buChar char=""/>
              <a:defRPr/>
            </a:pPr>
            <a:r>
              <a:rPr lang="en-US" altLang="en-US" sz="3000" dirty="0">
                <a:solidFill>
                  <a:schemeClr val="accent2">
                    <a:lumMod val="50000"/>
                  </a:schemeClr>
                </a:solidFill>
                <a:latin typeface="Georgia" pitchFamily="18" charset="0"/>
                <a:ea typeface="ＭＳ Ｐゴシック" pitchFamily="34" charset="-128"/>
              </a:rPr>
              <a:t>Each sect thought the other was heretical. So they fought. Physically </a:t>
            </a:r>
            <a:r>
              <a:rPr lang="en-US" altLang="en-US" sz="3000" dirty="0" smtClean="0">
                <a:solidFill>
                  <a:schemeClr val="accent2">
                    <a:lumMod val="50000"/>
                  </a:schemeClr>
                </a:solidFill>
                <a:latin typeface="Georgia" pitchFamily="18" charset="0"/>
                <a:ea typeface="ＭＳ Ｐゴシック" pitchFamily="34" charset="-128"/>
              </a:rPr>
              <a:t>&amp; verbally</a:t>
            </a:r>
            <a:r>
              <a:rPr lang="en-US" altLang="en-US" sz="3000" dirty="0">
                <a:solidFill>
                  <a:schemeClr val="accent2">
                    <a:lumMod val="50000"/>
                  </a:schemeClr>
                </a:solidFill>
                <a:latin typeface="Georgia" pitchFamily="18" charset="0"/>
                <a:ea typeface="ＭＳ Ｐゴシック" pitchFamily="34" charset="-128"/>
              </a:rPr>
              <a:t>. Constantly</a:t>
            </a:r>
            <a:r>
              <a:rPr lang="en-US" altLang="en-US" sz="3000" dirty="0" smtClean="0">
                <a:solidFill>
                  <a:schemeClr val="accent2">
                    <a:lumMod val="50000"/>
                  </a:schemeClr>
                </a:solidFill>
                <a:latin typeface="Georgia" pitchFamily="18" charset="0"/>
                <a:ea typeface="ＭＳ Ｐゴシック" pitchFamily="34" charset="-128"/>
              </a:rPr>
              <a:t>.</a:t>
            </a:r>
            <a:endParaRPr lang="en-US" altLang="en-US" sz="3000" dirty="0">
              <a:solidFill>
                <a:schemeClr val="accent2">
                  <a:lumMod val="50000"/>
                </a:schemeClr>
              </a:solidFill>
              <a:latin typeface="Georgia" pitchFamily="18" charset="0"/>
              <a:ea typeface="ＭＳ Ｐゴシック" pitchFamily="34" charset="-12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762000"/>
          </a:xfrm>
        </p:spPr>
        <p:txBody>
          <a:bodyPr/>
          <a:lstStyle/>
          <a:p>
            <a:pPr algn="ctr" eaLnBrk="1" fontAlgn="auto" hangingPunct="1">
              <a:spcAft>
                <a:spcPts val="0"/>
              </a:spcAft>
              <a:defRPr/>
            </a:pPr>
            <a:r>
              <a:rPr lang="en-US" altLang="en-US" sz="3200" dirty="0" smtClean="0">
                <a:solidFill>
                  <a:schemeClr val="accent1">
                    <a:lumMod val="75000"/>
                  </a:schemeClr>
                </a:solidFill>
                <a:latin typeface="Georgia" pitchFamily="18" charset="0"/>
                <a:ea typeface="ＭＳ Ｐゴシック" pitchFamily="34" charset="-128"/>
              </a:rPr>
              <a:t>Augustine of Hippo (354-430 C.E.)</a:t>
            </a:r>
          </a:p>
        </p:txBody>
      </p:sp>
      <p:sp>
        <p:nvSpPr>
          <p:cNvPr id="37891" name="Rectangle 3"/>
          <p:cNvSpPr>
            <a:spLocks noGrp="1" noChangeArrowheads="1"/>
          </p:cNvSpPr>
          <p:nvPr>
            <p:ph idx="1"/>
          </p:nvPr>
        </p:nvSpPr>
        <p:spPr>
          <a:xfrm>
            <a:off x="152400" y="914400"/>
            <a:ext cx="8763000" cy="5715000"/>
          </a:xfrm>
        </p:spPr>
        <p:txBody>
          <a:bodyPr/>
          <a:lstStyle/>
          <a:p>
            <a:pPr eaLnBrk="1" hangingPunct="1"/>
            <a:r>
              <a:rPr lang="en-US" altLang="en-US" dirty="0" smtClean="0">
                <a:latin typeface="Georgia" panose="02040502050405020303" pitchFamily="18" charset="0"/>
                <a:ea typeface="ＭＳ Ｐゴシック" panose="020B0600070205080204" pitchFamily="34" charset="-128"/>
              </a:rPr>
              <a:t>Grew up as alcoholic, promiscuous individual (against the will of his mother) before having a revelation in a brothel and converting to Christianity </a:t>
            </a:r>
          </a:p>
          <a:p>
            <a:pPr eaLnBrk="1" hangingPunct="1"/>
            <a:r>
              <a:rPr lang="en-US" altLang="en-US" dirty="0" smtClean="0">
                <a:latin typeface="Georgia" panose="02040502050405020303" pitchFamily="18" charset="0"/>
                <a:ea typeface="ＭＳ Ｐゴシック" panose="020B0600070205080204" pitchFamily="34" charset="-128"/>
              </a:rPr>
              <a:t>Became one of the early leaders of the church.</a:t>
            </a:r>
          </a:p>
          <a:p>
            <a:pPr lvl="1" eaLnBrk="1" hangingPunct="1"/>
            <a:r>
              <a:rPr lang="en-US" altLang="en-US" dirty="0" smtClean="0">
                <a:latin typeface="Georgia" panose="02040502050405020303" pitchFamily="18" charset="0"/>
                <a:ea typeface="ＭＳ Ｐゴシック" panose="020B0600070205080204" pitchFamily="34" charset="-128"/>
              </a:rPr>
              <a:t>Bishop of N. Africa in 396 C.E.</a:t>
            </a:r>
          </a:p>
          <a:p>
            <a:pPr eaLnBrk="1" hangingPunct="1"/>
            <a:r>
              <a:rPr lang="en-US" altLang="en-US" dirty="0" smtClean="0">
                <a:latin typeface="Georgia" panose="02040502050405020303" pitchFamily="18" charset="0"/>
                <a:ea typeface="ＭＳ Ｐゴシック" panose="020B0600070205080204" pitchFamily="34" charset="-128"/>
              </a:rPr>
              <a:t>Earliest Christian philosopher. Major work was </a:t>
            </a:r>
            <a:r>
              <a:rPr lang="en-US" altLang="en-US" i="1" dirty="0" smtClean="0">
                <a:latin typeface="Georgia" panose="02040502050405020303" pitchFamily="18" charset="0"/>
                <a:ea typeface="ＭＳ Ｐゴシック" panose="020B0600070205080204" pitchFamily="34" charset="-128"/>
              </a:rPr>
              <a:t>City of God</a:t>
            </a:r>
            <a:r>
              <a:rPr lang="en-US" altLang="en-US" dirty="0" smtClean="0">
                <a:latin typeface="Georgia" panose="02040502050405020303" pitchFamily="18" charset="0"/>
                <a:ea typeface="ＭＳ Ｐゴシック" panose="020B0600070205080204" pitchFamily="34" charset="-128"/>
              </a:rPr>
              <a:t>. </a:t>
            </a:r>
          </a:p>
          <a:p>
            <a:pPr lvl="1" eaLnBrk="1" hangingPunct="1"/>
            <a:r>
              <a:rPr lang="en-US" altLang="en-US" dirty="0" smtClean="0">
                <a:latin typeface="Georgia" panose="02040502050405020303" pitchFamily="18" charset="0"/>
                <a:ea typeface="ＭＳ Ｐゴシック" panose="020B0600070205080204" pitchFamily="34" charset="-128"/>
              </a:rPr>
              <a:t>Goodwill of God &amp; </a:t>
            </a:r>
            <a:r>
              <a:rPr lang="en-US" altLang="en-US" u="sng" dirty="0" smtClean="0">
                <a:latin typeface="Georgia" panose="02040502050405020303" pitchFamily="18" charset="0"/>
                <a:ea typeface="ＭＳ Ｐゴシック" panose="020B0600070205080204" pitchFamily="34" charset="-128"/>
              </a:rPr>
              <a:t>good works</a:t>
            </a:r>
            <a:r>
              <a:rPr lang="en-US" altLang="en-US" dirty="0" smtClean="0">
                <a:latin typeface="Georgia" panose="02040502050405020303" pitchFamily="18" charset="0"/>
                <a:ea typeface="ＭＳ Ｐゴシック" panose="020B0600070205080204" pitchFamily="34" charset="-128"/>
              </a:rPr>
              <a:t> is what you needed to be </a:t>
            </a:r>
            <a:r>
              <a:rPr lang="ja-JP" altLang="en-US" smtClean="0">
                <a:latin typeface="Georgia" panose="02040502050405020303" pitchFamily="18" charset="0"/>
                <a:ea typeface="ＭＳ Ｐゴシック" panose="020B0600070205080204" pitchFamily="34" charset="-128"/>
              </a:rPr>
              <a:t>“</a:t>
            </a:r>
            <a:r>
              <a:rPr lang="en-US" altLang="ja-JP" dirty="0" smtClean="0">
                <a:latin typeface="Georgia" panose="02040502050405020303" pitchFamily="18" charset="0"/>
                <a:ea typeface="ＭＳ Ｐゴシック" panose="020B0600070205080204" pitchFamily="34" charset="-128"/>
              </a:rPr>
              <a:t>saved</a:t>
            </a:r>
            <a:r>
              <a:rPr lang="ja-JP" altLang="en-US" smtClean="0">
                <a:latin typeface="Georgia" panose="02040502050405020303" pitchFamily="18" charset="0"/>
                <a:ea typeface="ＭＳ Ｐゴシック" panose="020B0600070205080204" pitchFamily="34" charset="-128"/>
              </a:rPr>
              <a:t>”</a:t>
            </a:r>
            <a:r>
              <a:rPr lang="en-US" altLang="ja-JP" dirty="0" smtClean="0">
                <a:latin typeface="Georgia" panose="02040502050405020303" pitchFamily="18" charset="0"/>
                <a:ea typeface="ＭＳ Ｐゴシック" panose="020B0600070205080204" pitchFamily="34" charset="-128"/>
              </a:rPr>
              <a:t> and you could not receive that unless Christian.</a:t>
            </a:r>
          </a:p>
          <a:p>
            <a:pPr lvl="1" eaLnBrk="1" hangingPunct="1"/>
            <a:r>
              <a:rPr lang="en-US" altLang="en-US" dirty="0" smtClean="0">
                <a:latin typeface="Georgia" panose="02040502050405020303" pitchFamily="18" charset="0"/>
                <a:ea typeface="ＭＳ Ｐゴシック" panose="020B0600070205080204" pitchFamily="34" charset="-128"/>
              </a:rPr>
              <a:t>Must beg to be saved—God does not do this naturally</a:t>
            </a:r>
          </a:p>
          <a:p>
            <a:pPr lvl="1" eaLnBrk="1" hangingPunct="1"/>
            <a:r>
              <a:rPr lang="en-US" altLang="en-US" dirty="0" smtClean="0">
                <a:latin typeface="Georgia" panose="02040502050405020303" pitchFamily="18" charset="0"/>
                <a:ea typeface="ＭＳ Ｐゴシック" panose="020B0600070205080204" pitchFamily="34" charset="-128"/>
              </a:rPr>
              <a:t>War in the name of religion (and peace) can be ok</a:t>
            </a:r>
          </a:p>
          <a:p>
            <a:pPr lvl="1" eaLnBrk="1" hangingPunct="1"/>
            <a:endParaRPr lang="en-US" altLang="en-US" dirty="0" smtClean="0">
              <a:latin typeface="Georgia" panose="02040502050405020303" pitchFamily="18" charset="0"/>
              <a:ea typeface="ＭＳ Ｐゴシック" panose="020B0600070205080204" pitchFamily="34" charset="-12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 calcmode="lin" valueType="num">
                                      <p:cBhvr additive="base">
                                        <p:cTn id="23"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additive="base">
                                        <p:cTn id="27"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 calcmode="lin" valueType="num">
                                      <p:cBhvr additive="base">
                                        <p:cTn id="31"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891">
                                            <p:txEl>
                                              <p:pRg st="6" end="6"/>
                                            </p:txEl>
                                          </p:spTgt>
                                        </p:tgtEl>
                                        <p:attrNameLst>
                                          <p:attrName>style.visibility</p:attrName>
                                        </p:attrNameLst>
                                      </p:cBhvr>
                                      <p:to>
                                        <p:strVal val="visible"/>
                                      </p:to>
                                    </p:set>
                                    <p:anim calcmode="lin" valueType="num">
                                      <p:cBhvr additive="base">
                                        <p:cTn id="35"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838200"/>
          </a:xfrm>
        </p:spPr>
        <p:txBody>
          <a:bodyPr/>
          <a:lstStyle/>
          <a:p>
            <a:pPr algn="ctr" eaLnBrk="1" fontAlgn="auto" hangingPunct="1">
              <a:spcAft>
                <a:spcPts val="0"/>
              </a:spcAft>
              <a:defRPr/>
            </a:pPr>
            <a:r>
              <a:rPr lang="en-US" altLang="en-US" dirty="0" smtClean="0">
                <a:solidFill>
                  <a:schemeClr val="accent1">
                    <a:lumMod val="75000"/>
                  </a:schemeClr>
                </a:solidFill>
                <a:latin typeface="Georgia" pitchFamily="18" charset="0"/>
                <a:ea typeface="ＭＳ Ｐゴシック" pitchFamily="34" charset="-128"/>
              </a:rPr>
              <a:t>Clovis &amp; Christian Europe</a:t>
            </a:r>
          </a:p>
        </p:txBody>
      </p:sp>
      <p:sp>
        <p:nvSpPr>
          <p:cNvPr id="3" name="Content Placeholder 2"/>
          <p:cNvSpPr>
            <a:spLocks noGrp="1"/>
          </p:cNvSpPr>
          <p:nvPr>
            <p:ph idx="1"/>
          </p:nvPr>
        </p:nvSpPr>
        <p:spPr>
          <a:xfrm>
            <a:off x="228600" y="838200"/>
            <a:ext cx="8686800" cy="5715000"/>
          </a:xfrm>
        </p:spPr>
        <p:txBody>
          <a:bodyPr>
            <a:normAutofit fontScale="92500" lnSpcReduction="10000"/>
          </a:bodyPr>
          <a:lstStyle/>
          <a:p>
            <a:pPr marL="265176" indent="-265176" eaLnBrk="1" fontAlgn="auto" hangingPunct="1">
              <a:spcAft>
                <a:spcPts val="0"/>
              </a:spcAft>
              <a:buFont typeface="Wingdings 2"/>
              <a:buChar char=""/>
              <a:defRPr/>
            </a:pPr>
            <a:r>
              <a:rPr lang="en-US" dirty="0" smtClean="0">
                <a:solidFill>
                  <a:schemeClr val="accent2">
                    <a:lumMod val="50000"/>
                  </a:schemeClr>
                </a:solidFill>
                <a:latin typeface="Georgia"/>
                <a:cs typeface="Georgia"/>
              </a:rPr>
              <a:t>Due to slow disintegration of infrastructure of Roman Empire, Christianity took a bit to spread</a:t>
            </a:r>
          </a:p>
          <a:p>
            <a:pPr marL="265176" indent="-265176" eaLnBrk="1" fontAlgn="auto" hangingPunct="1">
              <a:spcAft>
                <a:spcPts val="0"/>
              </a:spcAft>
              <a:buFont typeface="Wingdings 2"/>
              <a:buChar char=""/>
              <a:defRPr/>
            </a:pPr>
            <a:r>
              <a:rPr lang="en-US" dirty="0" smtClean="0">
                <a:solidFill>
                  <a:schemeClr val="accent2">
                    <a:lumMod val="50000"/>
                  </a:schemeClr>
                </a:solidFill>
                <a:latin typeface="Georgia"/>
                <a:cs typeface="Georgia"/>
              </a:rPr>
              <a:t>Conquering tribes saw it as something that made Rome weak</a:t>
            </a:r>
          </a:p>
          <a:p>
            <a:pPr marL="265176" indent="-265176" eaLnBrk="1" fontAlgn="auto" hangingPunct="1">
              <a:spcAft>
                <a:spcPts val="0"/>
              </a:spcAft>
              <a:buFont typeface="Wingdings 2"/>
              <a:buChar char=""/>
              <a:defRPr/>
            </a:pPr>
            <a:r>
              <a:rPr lang="en-US" dirty="0" smtClean="0">
                <a:solidFill>
                  <a:srgbClr val="002060"/>
                </a:solidFill>
                <a:latin typeface="Georgia"/>
                <a:cs typeface="Georgia"/>
              </a:rPr>
              <a:t>Eventually taken up by Franks (Germanic tribe) with conversion of </a:t>
            </a:r>
            <a:r>
              <a:rPr lang="en-US" b="1" dirty="0" smtClean="0">
                <a:solidFill>
                  <a:srgbClr val="002060"/>
                </a:solidFill>
                <a:latin typeface="Georgia"/>
                <a:cs typeface="Georgia"/>
              </a:rPr>
              <a:t>Clovis I</a:t>
            </a:r>
            <a:r>
              <a:rPr lang="en-US" dirty="0" smtClean="0">
                <a:solidFill>
                  <a:srgbClr val="002060"/>
                </a:solidFill>
                <a:latin typeface="Georgia"/>
                <a:cs typeface="Georgia"/>
              </a:rPr>
              <a:t>:</a:t>
            </a:r>
          </a:p>
          <a:p>
            <a:pPr marL="548640" lvl="1" indent="-201168" eaLnBrk="1" fontAlgn="auto" hangingPunct="1">
              <a:spcAft>
                <a:spcPts val="0"/>
              </a:spcAft>
              <a:buFont typeface="Verdana"/>
              <a:buChar char="◦"/>
              <a:defRPr/>
            </a:pPr>
            <a:r>
              <a:rPr lang="en-US" dirty="0" smtClean="0">
                <a:solidFill>
                  <a:srgbClr val="002060"/>
                </a:solidFill>
                <a:latin typeface="Georgia"/>
                <a:cs typeface="Georgia"/>
              </a:rPr>
              <a:t>Hagiography: tells of a Constantine like conversion on the battle field to win a war</a:t>
            </a:r>
          </a:p>
          <a:p>
            <a:pPr marL="265176" indent="-265176" eaLnBrk="1" fontAlgn="auto" hangingPunct="1">
              <a:spcAft>
                <a:spcPts val="0"/>
              </a:spcAft>
              <a:buFont typeface="Wingdings 2"/>
              <a:buChar char=""/>
              <a:defRPr/>
            </a:pPr>
            <a:r>
              <a:rPr lang="en-US" dirty="0" smtClean="0">
                <a:solidFill>
                  <a:srgbClr val="002060"/>
                </a:solidFill>
                <a:latin typeface="Georgia"/>
                <a:cs typeface="Georgia"/>
              </a:rPr>
              <a:t>Clovis used Christianity to lord over others, integrating it into everyday life:</a:t>
            </a:r>
          </a:p>
          <a:p>
            <a:pPr marL="548640" lvl="1" indent="-201168" eaLnBrk="1" fontAlgn="auto" hangingPunct="1">
              <a:spcAft>
                <a:spcPts val="0"/>
              </a:spcAft>
              <a:buFont typeface="Verdana"/>
              <a:buChar char="◦"/>
              <a:defRPr/>
            </a:pPr>
            <a:r>
              <a:rPr lang="en-US" dirty="0" smtClean="0">
                <a:solidFill>
                  <a:srgbClr val="002060"/>
                </a:solidFill>
                <a:latin typeface="Georgia"/>
                <a:cs typeface="Georgia"/>
              </a:rPr>
              <a:t>Politics, socioeconomics, culture</a:t>
            </a:r>
          </a:p>
          <a:p>
            <a:pPr marL="265176" indent="-265176" eaLnBrk="1" fontAlgn="auto" hangingPunct="1">
              <a:spcAft>
                <a:spcPts val="0"/>
              </a:spcAft>
              <a:buFont typeface="Wingdings 2"/>
              <a:buChar char=""/>
              <a:defRPr/>
            </a:pPr>
            <a:r>
              <a:rPr lang="en-US" dirty="0" smtClean="0">
                <a:solidFill>
                  <a:srgbClr val="002060"/>
                </a:solidFill>
                <a:latin typeface="Georgia"/>
                <a:cs typeface="Georgia"/>
              </a:rPr>
              <a:t>Blurred lines of Church and State</a:t>
            </a:r>
          </a:p>
          <a:p>
            <a:pPr marL="265176" indent="-265176" eaLnBrk="1" fontAlgn="auto" hangingPunct="1">
              <a:spcAft>
                <a:spcPts val="0"/>
              </a:spcAft>
              <a:buFont typeface="Wingdings 2"/>
              <a:buChar char=""/>
              <a:defRPr/>
            </a:pPr>
            <a:r>
              <a:rPr lang="en-US" dirty="0" smtClean="0">
                <a:solidFill>
                  <a:schemeClr val="accent5">
                    <a:lumMod val="50000"/>
                  </a:schemeClr>
                </a:solidFill>
                <a:latin typeface="Georgia"/>
                <a:cs typeface="Georgia"/>
              </a:rPr>
              <a:t>Slowly, but surely (over the last 400 years) you had to be Christian to do anything</a:t>
            </a:r>
            <a:endParaRPr lang="en-US" dirty="0">
              <a:solidFill>
                <a:schemeClr val="accent5">
                  <a:lumMod val="50000"/>
                </a:schemeClr>
              </a:solidFill>
              <a:latin typeface="Georgia"/>
              <a:cs typeface="Georgi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752600"/>
            <a:ext cx="8229600" cy="2895600"/>
          </a:xfrm>
        </p:spPr>
        <p:txBody>
          <a:bodyPr/>
          <a:lstStyle/>
          <a:p>
            <a:pPr algn="ctr" eaLnBrk="1" fontAlgn="auto" hangingPunct="1">
              <a:spcAft>
                <a:spcPts val="0"/>
              </a:spcAft>
              <a:defRPr/>
            </a:pPr>
            <a:r>
              <a:rPr lang="en-US" altLang="en-US" u="sng" dirty="0" smtClean="0">
                <a:solidFill>
                  <a:schemeClr val="accent1">
                    <a:lumMod val="75000"/>
                  </a:schemeClr>
                </a:solidFill>
                <a:latin typeface="Georgia" pitchFamily="18" charset="0"/>
                <a:ea typeface="ＭＳ Ｐゴシック" pitchFamily="34" charset="-128"/>
              </a:rPr>
              <a:t>Part III</a:t>
            </a:r>
            <a:r>
              <a:rPr lang="en-US" altLang="en-US" dirty="0" smtClean="0">
                <a:solidFill>
                  <a:schemeClr val="accent1">
                    <a:lumMod val="75000"/>
                  </a:schemeClr>
                </a:solidFill>
                <a:latin typeface="Georgia" pitchFamily="18" charset="0"/>
                <a:ea typeface="ＭＳ Ｐゴシック" pitchFamily="34" charset="-128"/>
              </a:rPr>
              <a:t>: </a:t>
            </a:r>
            <a:r>
              <a:rPr lang="en-US" altLang="en-US" dirty="0" smtClean="0">
                <a:solidFill>
                  <a:schemeClr val="tx1"/>
                </a:solidFill>
                <a:latin typeface="Georgia" pitchFamily="18" charset="0"/>
                <a:ea typeface="ＭＳ Ｐゴシック" pitchFamily="34" charset="-128"/>
              </a:rPr>
              <a:t>However, this constant squabbling led to chaos on a large scale, causing medieval life to become incredibly dangerous for the common man. </a:t>
            </a:r>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76200"/>
            <a:ext cx="3352800" cy="1143000"/>
          </a:xfrm>
        </p:spPr>
        <p:txBody>
          <a:bodyPr/>
          <a:lstStyle/>
          <a:p>
            <a:pPr eaLnBrk="1" fontAlgn="auto" hangingPunct="1">
              <a:spcAft>
                <a:spcPts val="0"/>
              </a:spcAft>
              <a:defRPr/>
            </a:pPr>
            <a:r>
              <a:rPr lang="en-US" altLang="en-US" dirty="0" smtClean="0">
                <a:solidFill>
                  <a:srgbClr val="000000"/>
                </a:solidFill>
                <a:latin typeface="Apple Chancery" pitchFamily="-84" charset="0"/>
                <a:ea typeface="ＭＳ Ｐゴシック" pitchFamily="34" charset="-128"/>
              </a:rPr>
              <a:t>The Vikings</a:t>
            </a:r>
          </a:p>
        </p:txBody>
      </p:sp>
      <p:pic>
        <p:nvPicPr>
          <p:cNvPr id="74755" name="Picture 4" descr="baltic_sea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838200"/>
            <a:ext cx="51228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descr="swedish-flag-6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2057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Flag_Denmar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20939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descr="norwegian-flag-64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76800"/>
            <a:ext cx="21336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04800"/>
            <a:ext cx="8229600" cy="914400"/>
          </a:xfrm>
        </p:spPr>
        <p:txBody>
          <a:bodyPr/>
          <a:lstStyle/>
          <a:p>
            <a:pPr algn="ctr" eaLnBrk="1" fontAlgn="auto" hangingPunct="1">
              <a:spcAft>
                <a:spcPts val="0"/>
              </a:spcAft>
              <a:defRPr/>
            </a:pPr>
            <a:r>
              <a:rPr lang="en-US" altLang="en-US" dirty="0" smtClean="0">
                <a:solidFill>
                  <a:schemeClr val="accent1">
                    <a:lumMod val="50000"/>
                  </a:schemeClr>
                </a:solidFill>
                <a:latin typeface="Georgia" pitchFamily="18" charset="0"/>
                <a:ea typeface="ＭＳ Ｐゴシック" pitchFamily="34" charset="-128"/>
              </a:rPr>
              <a:t>Vikings</a:t>
            </a:r>
          </a:p>
        </p:txBody>
      </p:sp>
      <p:sp>
        <p:nvSpPr>
          <p:cNvPr id="3" name="Content Placeholder 2"/>
          <p:cNvSpPr>
            <a:spLocks noGrp="1"/>
          </p:cNvSpPr>
          <p:nvPr>
            <p:ph idx="1"/>
          </p:nvPr>
        </p:nvSpPr>
        <p:spPr>
          <a:xfrm>
            <a:off x="76200" y="609600"/>
            <a:ext cx="8915400" cy="6019800"/>
          </a:xfrm>
        </p:spPr>
        <p:txBody>
          <a:bodyPr>
            <a:normAutofit lnSpcReduction="10000"/>
          </a:bodyPr>
          <a:lstStyle/>
          <a:p>
            <a:pPr marL="265176" indent="-265176" eaLnBrk="1" fontAlgn="auto" hangingPunct="1">
              <a:spcAft>
                <a:spcPts val="0"/>
              </a:spcAft>
              <a:buFont typeface="Wingdings 2"/>
              <a:buChar char=""/>
              <a:defRPr/>
            </a:pPr>
            <a:r>
              <a:rPr lang="en-US" b="1" dirty="0" smtClean="0">
                <a:solidFill>
                  <a:schemeClr val="accent2">
                    <a:lumMod val="50000"/>
                  </a:schemeClr>
                </a:solidFill>
                <a:latin typeface="Georgia"/>
                <a:cs typeface="Georgia"/>
              </a:rPr>
              <a:t>Seafaring warriors from Scandinavia</a:t>
            </a:r>
          </a:p>
          <a:p>
            <a:pPr marL="548640" lvl="1" indent="-201168" eaLnBrk="1" fontAlgn="auto" hangingPunct="1">
              <a:spcAft>
                <a:spcPts val="0"/>
              </a:spcAft>
              <a:buFont typeface="Verdana"/>
              <a:buChar char="◦"/>
              <a:defRPr/>
            </a:pPr>
            <a:r>
              <a:rPr lang="en-US" b="1" dirty="0" smtClean="0">
                <a:solidFill>
                  <a:schemeClr val="accent2">
                    <a:lumMod val="50000"/>
                  </a:schemeClr>
                </a:solidFill>
                <a:latin typeface="Georgia"/>
                <a:cs typeface="Georgia"/>
              </a:rPr>
              <a:t>Around 800-1000 Europe generally warms up</a:t>
            </a:r>
          </a:p>
          <a:p>
            <a:pPr marL="548640" lvl="1" indent="-201168" eaLnBrk="1" fontAlgn="auto" hangingPunct="1">
              <a:spcAft>
                <a:spcPts val="0"/>
              </a:spcAft>
              <a:buFont typeface="Verdana"/>
              <a:buChar char="◦"/>
              <a:defRPr/>
            </a:pPr>
            <a:r>
              <a:rPr lang="en-US" b="1" dirty="0" smtClean="0">
                <a:solidFill>
                  <a:schemeClr val="accent2">
                    <a:lumMod val="50000"/>
                  </a:schemeClr>
                </a:solidFill>
                <a:latin typeface="Georgia"/>
                <a:cs typeface="Georgia"/>
              </a:rPr>
              <a:t>Leads to more food in Northern areas = more people</a:t>
            </a:r>
          </a:p>
          <a:p>
            <a:pPr marL="548640" lvl="1" indent="-201168" eaLnBrk="1" fontAlgn="auto" hangingPunct="1">
              <a:spcAft>
                <a:spcPts val="0"/>
              </a:spcAft>
              <a:buFont typeface="Verdana"/>
              <a:buChar char="◦"/>
              <a:defRPr/>
            </a:pPr>
            <a:r>
              <a:rPr lang="en-US" b="1" dirty="0" smtClean="0">
                <a:solidFill>
                  <a:schemeClr val="accent2">
                    <a:lumMod val="50000"/>
                  </a:schemeClr>
                </a:solidFill>
                <a:latin typeface="Georgia"/>
                <a:cs typeface="Georgia"/>
              </a:rPr>
              <a:t>Scandinavia gets too crowded, warrior culture leads to looking for new places to conquer</a:t>
            </a:r>
          </a:p>
          <a:p>
            <a:pPr marL="548640" lvl="1" indent="-201168" eaLnBrk="1" fontAlgn="auto" hangingPunct="1">
              <a:spcAft>
                <a:spcPts val="0"/>
              </a:spcAft>
              <a:buFont typeface="Verdana"/>
              <a:buChar char="◦"/>
              <a:defRPr/>
            </a:pPr>
            <a:r>
              <a:rPr lang="en-US" b="1" dirty="0" smtClean="0">
                <a:solidFill>
                  <a:schemeClr val="accent2">
                    <a:lumMod val="50000"/>
                  </a:schemeClr>
                </a:solidFill>
                <a:latin typeface="Georgia"/>
                <a:cs typeface="Georgia"/>
              </a:rPr>
              <a:t>Conquering turns to raiding = Vikings</a:t>
            </a:r>
          </a:p>
          <a:p>
            <a:pPr marL="265176" indent="-265176" eaLnBrk="1" fontAlgn="auto" hangingPunct="1">
              <a:spcAft>
                <a:spcPts val="0"/>
              </a:spcAft>
              <a:buFont typeface="Wingdings 2"/>
              <a:buChar char=""/>
              <a:defRPr/>
            </a:pPr>
            <a:r>
              <a:rPr lang="en-US" b="1" dirty="0" smtClean="0">
                <a:solidFill>
                  <a:srgbClr val="002060"/>
                </a:solidFill>
                <a:latin typeface="Georgia"/>
                <a:cs typeface="Georgia"/>
              </a:rPr>
              <a:t>Attacks occur all over Europe</a:t>
            </a:r>
            <a:r>
              <a:rPr lang="en-US" b="1" dirty="0" smtClean="0">
                <a:solidFill>
                  <a:srgbClr val="002060"/>
                </a:solidFill>
                <a:latin typeface="Georgia"/>
                <a:cs typeface="Georgia"/>
                <a:sym typeface="Wingdings"/>
              </a:rPr>
              <a:t></a:t>
            </a:r>
            <a:r>
              <a:rPr lang="en-US" b="1" dirty="0">
                <a:solidFill>
                  <a:srgbClr val="002060"/>
                </a:solidFill>
                <a:latin typeface="Georgia"/>
                <a:cs typeface="Georgia"/>
                <a:sym typeface="Wingdings"/>
              </a:rPr>
              <a:t> </a:t>
            </a:r>
            <a:r>
              <a:rPr lang="en-US" b="1" dirty="0" smtClean="0">
                <a:solidFill>
                  <a:srgbClr val="002060"/>
                </a:solidFill>
                <a:latin typeface="Georgia"/>
                <a:cs typeface="Georgia"/>
                <a:sym typeface="Wingdings"/>
              </a:rPr>
              <a:t>records exist from Britain to Constantinople</a:t>
            </a:r>
          </a:p>
          <a:p>
            <a:pPr marL="265176" indent="-265176" eaLnBrk="1" fontAlgn="auto" hangingPunct="1">
              <a:spcAft>
                <a:spcPts val="0"/>
              </a:spcAft>
              <a:buFont typeface="Wingdings 2"/>
              <a:buChar char=""/>
              <a:defRPr/>
            </a:pPr>
            <a:r>
              <a:rPr lang="en-US" b="1" dirty="0" smtClean="0">
                <a:solidFill>
                  <a:schemeClr val="accent5">
                    <a:lumMod val="50000"/>
                  </a:schemeClr>
                </a:solidFill>
                <a:latin typeface="Georgia"/>
                <a:cs typeface="Georgia"/>
                <a:sym typeface="Wingdings"/>
              </a:rPr>
              <a:t>Attacks are common &amp; random, smash &amp; grab</a:t>
            </a:r>
          </a:p>
          <a:p>
            <a:pPr marL="548640" lvl="1" indent="-201168" eaLnBrk="1" fontAlgn="auto" hangingPunct="1">
              <a:spcAft>
                <a:spcPts val="0"/>
              </a:spcAft>
              <a:buFont typeface="Verdana"/>
              <a:buChar char="◦"/>
              <a:defRPr/>
            </a:pPr>
            <a:r>
              <a:rPr lang="en-US" b="1" dirty="0" smtClean="0">
                <a:solidFill>
                  <a:schemeClr val="accent5">
                    <a:lumMod val="50000"/>
                  </a:schemeClr>
                </a:solidFill>
                <a:latin typeface="Georgia"/>
                <a:cs typeface="Georgia"/>
                <a:sym typeface="Wingdings"/>
              </a:rPr>
              <a:t>Indiscriminate in age, gender, area, religion or social status</a:t>
            </a:r>
          </a:p>
          <a:p>
            <a:pPr marL="548640" lvl="1" indent="-201168" eaLnBrk="1" fontAlgn="auto" hangingPunct="1">
              <a:spcAft>
                <a:spcPts val="0"/>
              </a:spcAft>
              <a:buFont typeface="Verdana"/>
              <a:buChar char="◦"/>
              <a:defRPr/>
            </a:pPr>
            <a:r>
              <a:rPr lang="en-US" b="1" dirty="0" smtClean="0">
                <a:solidFill>
                  <a:schemeClr val="accent5">
                    <a:lumMod val="50000"/>
                  </a:schemeClr>
                </a:solidFill>
                <a:latin typeface="Georgia"/>
                <a:cs typeface="Georgia"/>
                <a:sym typeface="Wingdings"/>
              </a:rPr>
              <a:t>Incredibly quick &amp; brutal</a:t>
            </a:r>
          </a:p>
          <a:p>
            <a:pPr marL="548640" lvl="1" indent="-201168" eaLnBrk="1" fontAlgn="auto" hangingPunct="1">
              <a:spcAft>
                <a:spcPts val="0"/>
              </a:spcAft>
              <a:buFont typeface="Verdana"/>
              <a:buChar char="◦"/>
              <a:defRPr/>
            </a:pPr>
            <a:r>
              <a:rPr lang="en-US" b="1" dirty="0" smtClean="0">
                <a:solidFill>
                  <a:schemeClr val="accent5">
                    <a:lumMod val="50000"/>
                  </a:schemeClr>
                </a:solidFill>
                <a:latin typeface="Georgia"/>
                <a:cs typeface="Georgia"/>
                <a:sym typeface="Wingdings"/>
              </a:rPr>
              <a:t>Not just on coast (boats could sail in 3 feet of water)</a:t>
            </a:r>
          </a:p>
          <a:p>
            <a:pPr marL="548640" lvl="1" indent="-201168" eaLnBrk="1" fontAlgn="auto" hangingPunct="1">
              <a:spcAft>
                <a:spcPts val="0"/>
              </a:spcAft>
              <a:buFont typeface="Verdana"/>
              <a:buChar char="◦"/>
              <a:defRPr/>
            </a:pPr>
            <a:r>
              <a:rPr lang="en-US" b="1" dirty="0" smtClean="0">
                <a:solidFill>
                  <a:schemeClr val="accent5">
                    <a:lumMod val="50000"/>
                  </a:schemeClr>
                </a:solidFill>
                <a:latin typeface="Georgia"/>
                <a:cs typeface="Georgia"/>
                <a:sym typeface="Wingdings"/>
              </a:rPr>
              <a:t>Almost invincible (even battled Charlemagne to stalemate)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047">
            <a:off x="1866900" y="76200"/>
            <a:ext cx="499110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752600"/>
            <a:ext cx="8229600" cy="2667000"/>
          </a:xfrm>
        </p:spPr>
        <p:txBody>
          <a:bodyPr>
            <a:noAutofit/>
          </a:bodyPr>
          <a:lstStyle/>
          <a:p>
            <a:pPr algn="ctr" eaLnBrk="1" fontAlgn="auto" hangingPunct="1">
              <a:spcAft>
                <a:spcPts val="0"/>
              </a:spcAft>
              <a:defRPr/>
            </a:pPr>
            <a:r>
              <a:rPr lang="en-US" altLang="en-US" u="sng" dirty="0" smtClean="0">
                <a:solidFill>
                  <a:schemeClr val="accent1">
                    <a:lumMod val="75000"/>
                  </a:schemeClr>
                </a:solidFill>
                <a:latin typeface="Georgia" pitchFamily="18" charset="0"/>
                <a:ea typeface="ＭＳ Ｐゴシック" pitchFamily="34" charset="-128"/>
              </a:rPr>
              <a:t>Part I</a:t>
            </a:r>
            <a:r>
              <a:rPr lang="en-US" altLang="en-US" dirty="0" smtClean="0">
                <a:solidFill>
                  <a:schemeClr val="accent1">
                    <a:lumMod val="75000"/>
                  </a:schemeClr>
                </a:solidFill>
                <a:latin typeface="Georgia" pitchFamily="18" charset="0"/>
                <a:ea typeface="ＭＳ Ｐゴシック" pitchFamily="34" charset="-128"/>
              </a:rPr>
              <a:t>: </a:t>
            </a:r>
            <a:r>
              <a:rPr lang="en-US" altLang="en-US" dirty="0" smtClean="0">
                <a:solidFill>
                  <a:schemeClr val="tx1"/>
                </a:solidFill>
                <a:latin typeface="Georgia" pitchFamily="18" charset="0"/>
                <a:ea typeface="ＭＳ Ｐゴシック" pitchFamily="34" charset="-128"/>
              </a:rPr>
              <a:t>With the fall of Rome many Europeans found themselves with a common, sociocultural and patriarchal void in their lives.</a:t>
            </a: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pPr algn="ctr" eaLnBrk="1" fontAlgn="auto" hangingPunct="1">
              <a:spcAft>
                <a:spcPts val="0"/>
              </a:spcAft>
              <a:defRPr/>
            </a:pPr>
            <a:r>
              <a:rPr lang="en-US" altLang="en-US" dirty="0" smtClean="0">
                <a:solidFill>
                  <a:schemeClr val="accent1">
                    <a:lumMod val="50000"/>
                  </a:schemeClr>
                </a:solidFill>
                <a:latin typeface="Georgia" pitchFamily="18" charset="0"/>
                <a:ea typeface="ＭＳ Ｐゴシック" pitchFamily="34" charset="-128"/>
              </a:rPr>
              <a:t>Vikings settle down</a:t>
            </a:r>
          </a:p>
        </p:txBody>
      </p:sp>
      <p:sp>
        <p:nvSpPr>
          <p:cNvPr id="77827" name="Content Placeholder 2"/>
          <p:cNvSpPr>
            <a:spLocks noGrp="1"/>
          </p:cNvSpPr>
          <p:nvPr>
            <p:ph idx="1"/>
          </p:nvPr>
        </p:nvSpPr>
        <p:spPr>
          <a:xfrm>
            <a:off x="0" y="838200"/>
            <a:ext cx="9067800" cy="5867400"/>
          </a:xfrm>
        </p:spPr>
        <p:txBody>
          <a:bodyPr/>
          <a:lstStyle/>
          <a:p>
            <a:pPr eaLnBrk="1" hangingPunct="1">
              <a:defRPr/>
            </a:pPr>
            <a:r>
              <a:rPr lang="en-US" altLang="en-US" b="1" dirty="0" smtClean="0">
                <a:solidFill>
                  <a:schemeClr val="accent2">
                    <a:lumMod val="50000"/>
                  </a:schemeClr>
                </a:solidFill>
                <a:latin typeface="Georgia" pitchFamily="18" charset="0"/>
                <a:ea typeface="ＭＳ Ｐゴシック" pitchFamily="34" charset="-128"/>
              </a:rPr>
              <a:t>Continued raids eventually led to paying tribute </a:t>
            </a:r>
            <a:r>
              <a:rPr lang="en-US" altLang="en-US" b="1" dirty="0" smtClean="0">
                <a:solidFill>
                  <a:schemeClr val="accent2">
                    <a:lumMod val="50000"/>
                  </a:schemeClr>
                </a:solidFill>
                <a:latin typeface="Georgia" pitchFamily="18" charset="0"/>
                <a:ea typeface="ＭＳ Ｐゴシック" pitchFamily="34" charset="-128"/>
                <a:sym typeface="Wingdings" pitchFamily="2" charset="2"/>
              </a:rPr>
              <a:t> sack (or threaten to sack) Paris 12 times</a:t>
            </a:r>
            <a:endParaRPr lang="en-US" altLang="en-US" b="1" dirty="0" smtClean="0">
              <a:solidFill>
                <a:schemeClr val="accent2">
                  <a:lumMod val="50000"/>
                </a:schemeClr>
              </a:solidFill>
              <a:latin typeface="Georgia" pitchFamily="18" charset="0"/>
              <a:ea typeface="ＭＳ Ｐゴシック" pitchFamily="34" charset="-128"/>
            </a:endParaRPr>
          </a:p>
          <a:p>
            <a:pPr eaLnBrk="1" hangingPunct="1">
              <a:defRPr/>
            </a:pPr>
            <a:r>
              <a:rPr lang="en-US" altLang="en-US" b="1" dirty="0" smtClean="0">
                <a:solidFill>
                  <a:schemeClr val="accent2">
                    <a:lumMod val="50000"/>
                  </a:schemeClr>
                </a:solidFill>
                <a:latin typeface="Georgia" pitchFamily="18" charset="0"/>
                <a:ea typeface="ＭＳ Ｐゴシック" pitchFamily="34" charset="-128"/>
              </a:rPr>
              <a:t>Charles the Bald of the Franks (aka Charles the Simple) got tired of this, finally offered to give Ralph the Walker (Vikings) land in exchange for protection, allegiance, and conversion to Christianity</a:t>
            </a:r>
          </a:p>
          <a:p>
            <a:pPr lvl="1" eaLnBrk="1" hangingPunct="1">
              <a:defRPr/>
            </a:pPr>
            <a:r>
              <a:rPr lang="en-US" altLang="en-US" b="1" dirty="0" smtClean="0">
                <a:solidFill>
                  <a:schemeClr val="accent2">
                    <a:lumMod val="50000"/>
                  </a:schemeClr>
                </a:solidFill>
                <a:latin typeface="Georgia" pitchFamily="18" charset="0"/>
                <a:ea typeface="ＭＳ Ｐゴシック" pitchFamily="34" charset="-128"/>
              </a:rPr>
              <a:t>Beginning of feudal system of allegiances</a:t>
            </a:r>
          </a:p>
          <a:p>
            <a:pPr eaLnBrk="1" hangingPunct="1">
              <a:defRPr/>
            </a:pPr>
            <a:r>
              <a:rPr lang="en-US" altLang="en-US" b="1" dirty="0" smtClean="0">
                <a:solidFill>
                  <a:srgbClr val="002060"/>
                </a:solidFill>
                <a:latin typeface="Georgia" pitchFamily="18" charset="0"/>
                <a:ea typeface="ＭＳ Ｐゴシック" pitchFamily="34" charset="-128"/>
              </a:rPr>
              <a:t>Found Normandy (in N. France) and become famous, ferocious horselords</a:t>
            </a:r>
          </a:p>
          <a:p>
            <a:pPr lvl="1" eaLnBrk="1" hangingPunct="1">
              <a:defRPr/>
            </a:pPr>
            <a:r>
              <a:rPr lang="en-US" altLang="en-US" b="1" dirty="0" smtClean="0">
                <a:solidFill>
                  <a:srgbClr val="002060"/>
                </a:solidFill>
                <a:latin typeface="Georgia" pitchFamily="18" charset="0"/>
                <a:ea typeface="ＭＳ Ｐゴシック" pitchFamily="34" charset="-128"/>
              </a:rPr>
              <a:t>Will eventually conquer England in 1066—becoming the modern English (and last people to conquer it)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 calcmode="lin" valueType="num">
                                      <p:cBhvr additive="base">
                                        <p:cTn id="17"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anim calcmode="lin" valueType="num">
                                      <p:cBhvr additive="base">
                                        <p:cTn id="23"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782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 calcmode="lin" valueType="num">
                                      <p:cBhvr additive="base">
                                        <p:cTn id="27"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14400"/>
          </a:xfrm>
        </p:spPr>
        <p:txBody>
          <a:bodyPr>
            <a:normAutofit fontScale="90000"/>
          </a:bodyPr>
          <a:lstStyle/>
          <a:p>
            <a:pPr eaLnBrk="1" fontAlgn="auto" hangingPunct="1">
              <a:spcAft>
                <a:spcPts val="0"/>
              </a:spcAft>
              <a:defRPr/>
            </a:pPr>
            <a:r>
              <a:rPr lang="en-US" altLang="en-US" sz="3800" dirty="0" smtClean="0">
                <a:solidFill>
                  <a:schemeClr val="accent1">
                    <a:lumMod val="50000"/>
                  </a:schemeClr>
                </a:solidFill>
                <a:latin typeface="Georgia" pitchFamily="18" charset="0"/>
                <a:ea typeface="ＭＳ Ｐゴシック" pitchFamily="34" charset="-128"/>
              </a:rPr>
              <a:t>What have the Vikings ever done for us?</a:t>
            </a:r>
          </a:p>
        </p:txBody>
      </p:sp>
      <p:sp>
        <p:nvSpPr>
          <p:cNvPr id="78851" name="Content Placeholder 2"/>
          <p:cNvSpPr>
            <a:spLocks noGrp="1"/>
          </p:cNvSpPr>
          <p:nvPr>
            <p:ph idx="1"/>
          </p:nvPr>
        </p:nvSpPr>
        <p:spPr>
          <a:xfrm>
            <a:off x="228600" y="1066800"/>
            <a:ext cx="8763000" cy="5562600"/>
          </a:xfrm>
        </p:spPr>
        <p:txBody>
          <a:bodyPr/>
          <a:lstStyle/>
          <a:p>
            <a:pPr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Found feudal hierarchy and system</a:t>
            </a:r>
          </a:p>
          <a:p>
            <a:pPr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Solidify Christianity as the “in” thing in Europe</a:t>
            </a:r>
          </a:p>
          <a:p>
            <a:pPr lvl="1"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Changes their religion from pessimistic to optimistic</a:t>
            </a:r>
          </a:p>
          <a:p>
            <a:pPr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Discover Iceland, Greenland and N. America</a:t>
            </a:r>
          </a:p>
          <a:p>
            <a:pPr lvl="1"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Maybe got as far South as Massachusetts</a:t>
            </a:r>
          </a:p>
          <a:p>
            <a:pPr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12 man trial by jury</a:t>
            </a:r>
          </a:p>
          <a:p>
            <a:pPr lvl="1"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Staple of Anglo-American justice system</a:t>
            </a:r>
          </a:p>
          <a:p>
            <a:pPr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Become the modern English</a:t>
            </a:r>
          </a:p>
          <a:p>
            <a:pPr lvl="1"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Eventually Colonize north (York) in 800s-1000s and conquer south (London, etc.) in 1066</a:t>
            </a:r>
          </a:p>
          <a:p>
            <a:pPr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Revolutionize shipbuilding theory</a:t>
            </a:r>
          </a:p>
          <a:p>
            <a:pPr eaLnBrk="1" hangingPunct="1">
              <a:lnSpc>
                <a:spcPct val="80000"/>
              </a:lnSpc>
            </a:pPr>
            <a:r>
              <a:rPr lang="en-US" altLang="en-US" b="1" dirty="0" smtClean="0">
                <a:solidFill>
                  <a:srgbClr val="000000"/>
                </a:solidFill>
                <a:latin typeface="Georgia" panose="02040502050405020303" pitchFamily="18" charset="0"/>
                <a:ea typeface="ＭＳ Ｐゴシック" panose="020B0600070205080204" pitchFamily="34" charset="-128"/>
              </a:rPr>
              <a:t>Fascinating Sagas (Legend/Epic Poetry combo)</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 calcmode="lin" valueType="num">
                                      <p:cBhvr additive="base">
                                        <p:cTn id="17"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8851">
                                            <p:txEl>
                                              <p:pRg st="3" end="3"/>
                                            </p:txEl>
                                          </p:spTgt>
                                        </p:tgtEl>
                                        <p:attrNameLst>
                                          <p:attrName>style.visibility</p:attrName>
                                        </p:attrNameLst>
                                      </p:cBhvr>
                                      <p:to>
                                        <p:strVal val="visible"/>
                                      </p:to>
                                    </p:set>
                                    <p:anim calcmode="lin" valueType="num">
                                      <p:cBhvr additive="base">
                                        <p:cTn id="23"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885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anim calcmode="lin" valueType="num">
                                      <p:cBhvr additive="base">
                                        <p:cTn id="27"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8851">
                                            <p:txEl>
                                              <p:pRg st="5" end="5"/>
                                            </p:txEl>
                                          </p:spTgt>
                                        </p:tgtEl>
                                        <p:attrNameLst>
                                          <p:attrName>style.visibility</p:attrName>
                                        </p:attrNameLst>
                                      </p:cBhvr>
                                      <p:to>
                                        <p:strVal val="visible"/>
                                      </p:to>
                                    </p:set>
                                    <p:anim calcmode="lin" valueType="num">
                                      <p:cBhvr additive="base">
                                        <p:cTn id="33"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885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8851">
                                            <p:txEl>
                                              <p:pRg st="6" end="6"/>
                                            </p:txEl>
                                          </p:spTgt>
                                        </p:tgtEl>
                                        <p:attrNameLst>
                                          <p:attrName>style.visibility</p:attrName>
                                        </p:attrNameLst>
                                      </p:cBhvr>
                                      <p:to>
                                        <p:strVal val="visible"/>
                                      </p:to>
                                    </p:set>
                                    <p:anim calcmode="lin" valueType="num">
                                      <p:cBhvr additive="base">
                                        <p:cTn id="37"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8851">
                                            <p:txEl>
                                              <p:pRg st="7" end="7"/>
                                            </p:txEl>
                                          </p:spTgt>
                                        </p:tgtEl>
                                        <p:attrNameLst>
                                          <p:attrName>style.visibility</p:attrName>
                                        </p:attrNameLst>
                                      </p:cBhvr>
                                      <p:to>
                                        <p:strVal val="visible"/>
                                      </p:to>
                                    </p:set>
                                    <p:anim calcmode="lin" valueType="num">
                                      <p:cBhvr additive="base">
                                        <p:cTn id="43" dur="500" fill="hold"/>
                                        <p:tgtEl>
                                          <p:spTgt spid="7885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51">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8851">
                                            <p:txEl>
                                              <p:pRg st="8" end="8"/>
                                            </p:txEl>
                                          </p:spTgt>
                                        </p:tgtEl>
                                        <p:attrNameLst>
                                          <p:attrName>style.visibility</p:attrName>
                                        </p:attrNameLst>
                                      </p:cBhvr>
                                      <p:to>
                                        <p:strVal val="visible"/>
                                      </p:to>
                                    </p:set>
                                    <p:anim calcmode="lin" valueType="num">
                                      <p:cBhvr additive="base">
                                        <p:cTn id="47" dur="5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88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78851">
                                            <p:txEl>
                                              <p:pRg st="9" end="9"/>
                                            </p:txEl>
                                          </p:spTgt>
                                        </p:tgtEl>
                                        <p:attrNameLst>
                                          <p:attrName>style.visibility</p:attrName>
                                        </p:attrNameLst>
                                      </p:cBhvr>
                                      <p:to>
                                        <p:strVal val="visible"/>
                                      </p:to>
                                    </p:set>
                                    <p:anim calcmode="lin" valueType="num">
                                      <p:cBhvr additive="base">
                                        <p:cTn id="53" dur="500" fill="hold"/>
                                        <p:tgtEl>
                                          <p:spTgt spid="78851">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88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8851">
                                            <p:txEl>
                                              <p:pRg st="10" end="10"/>
                                            </p:txEl>
                                          </p:spTgt>
                                        </p:tgtEl>
                                        <p:attrNameLst>
                                          <p:attrName>style.visibility</p:attrName>
                                        </p:attrNameLst>
                                      </p:cBhvr>
                                      <p:to>
                                        <p:strVal val="visible"/>
                                      </p:to>
                                    </p:set>
                                    <p:anim calcmode="lin" valueType="num">
                                      <p:cBhvr additive="base">
                                        <p:cTn id="59" dur="500" fill="hold"/>
                                        <p:tgtEl>
                                          <p:spTgt spid="78851">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88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447800"/>
            <a:ext cx="8229600" cy="3200400"/>
          </a:xfrm>
        </p:spPr>
        <p:txBody>
          <a:bodyPr>
            <a:normAutofit fontScale="90000"/>
          </a:bodyPr>
          <a:lstStyle/>
          <a:p>
            <a:pPr eaLnBrk="1" fontAlgn="auto" hangingPunct="1">
              <a:spcAft>
                <a:spcPts val="0"/>
              </a:spcAft>
              <a:defRPr/>
            </a:pPr>
            <a:r>
              <a:rPr lang="en-US" altLang="en-US" dirty="0" smtClean="0">
                <a:solidFill>
                  <a:schemeClr val="accent1">
                    <a:lumMod val="50000"/>
                  </a:schemeClr>
                </a:solidFill>
                <a:latin typeface="Georgia" pitchFamily="18" charset="0"/>
                <a:ea typeface="ＭＳ Ｐゴシック" pitchFamily="34" charset="-128"/>
              </a:rPr>
              <a:t>Part IV: </a:t>
            </a:r>
            <a:r>
              <a:rPr lang="en-US" altLang="en-US" dirty="0" smtClean="0">
                <a:solidFill>
                  <a:schemeClr val="tx1"/>
                </a:solidFill>
                <a:latin typeface="Georgia" pitchFamily="18" charset="0"/>
                <a:ea typeface="ＭＳ Ｐゴシック" pitchFamily="34" charset="-128"/>
              </a:rPr>
              <a:t>In order to cope with these dangers the lower classes gave up freedom to receive protection from the higher classes causing a rigid, hierarchical system to arise to keep balance and order. </a:t>
            </a:r>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34963"/>
            <a:ext cx="8229600" cy="1143001"/>
          </a:xfrm>
        </p:spPr>
        <p:txBody>
          <a:bodyPr/>
          <a:lstStyle/>
          <a:p>
            <a:pPr algn="ctr" eaLnBrk="1" fontAlgn="auto" hangingPunct="1">
              <a:spcAft>
                <a:spcPts val="0"/>
              </a:spcAft>
              <a:defRPr/>
            </a:pPr>
            <a:r>
              <a:rPr lang="en-US" altLang="en-US" dirty="0" smtClean="0">
                <a:solidFill>
                  <a:schemeClr val="accent1">
                    <a:lumMod val="50000"/>
                  </a:schemeClr>
                </a:solidFill>
                <a:latin typeface="Georgia" pitchFamily="18" charset="0"/>
                <a:ea typeface="ＭＳ Ｐゴシック" pitchFamily="34" charset="-128"/>
              </a:rPr>
              <a:t>Spread of Feudalism</a:t>
            </a:r>
          </a:p>
        </p:txBody>
      </p:sp>
      <p:sp>
        <p:nvSpPr>
          <p:cNvPr id="80899" name="Rectangle 3"/>
          <p:cNvSpPr>
            <a:spLocks noGrp="1" noChangeArrowheads="1"/>
          </p:cNvSpPr>
          <p:nvPr>
            <p:ph idx="1"/>
          </p:nvPr>
        </p:nvSpPr>
        <p:spPr>
          <a:xfrm>
            <a:off x="76200" y="762000"/>
            <a:ext cx="8915400" cy="6096000"/>
          </a:xfrm>
        </p:spPr>
        <p:txBody>
          <a:bodyPr/>
          <a:lstStyle/>
          <a:p>
            <a:pPr eaLnBrk="1" hangingPunct="1">
              <a:lnSpc>
                <a:spcPct val="90000"/>
              </a:lnSpc>
              <a:defRPr/>
            </a:pPr>
            <a:r>
              <a:rPr lang="en-US" altLang="en-US" b="1" dirty="0" smtClean="0">
                <a:solidFill>
                  <a:schemeClr val="accent2">
                    <a:lumMod val="50000"/>
                  </a:schemeClr>
                </a:solidFill>
                <a:latin typeface="Georgia" pitchFamily="18" charset="0"/>
                <a:ea typeface="ＭＳ Ｐゴシック" pitchFamily="34" charset="-128"/>
              </a:rPr>
              <a:t>Begins with Vikings: Rollo (Viking) and Charles the Bald (King of France) sign a peace treaty; they were previously enemies</a:t>
            </a:r>
          </a:p>
          <a:p>
            <a:pPr lvl="1" eaLnBrk="1" hangingPunct="1">
              <a:lnSpc>
                <a:spcPct val="90000"/>
              </a:lnSpc>
              <a:defRPr/>
            </a:pPr>
            <a:r>
              <a:rPr lang="en-US" altLang="en-US" b="1" dirty="0" smtClean="0">
                <a:solidFill>
                  <a:schemeClr val="accent2">
                    <a:lumMod val="50000"/>
                  </a:schemeClr>
                </a:solidFill>
                <a:latin typeface="Georgia" pitchFamily="18" charset="0"/>
                <a:ea typeface="ＭＳ Ｐゴシック" pitchFamily="34" charset="-128"/>
              </a:rPr>
              <a:t>Charles signs over large chunk of land to Rollo in northern France = Normandy</a:t>
            </a:r>
          </a:p>
          <a:p>
            <a:pPr lvl="1" eaLnBrk="1" hangingPunct="1">
              <a:lnSpc>
                <a:spcPct val="90000"/>
              </a:lnSpc>
              <a:defRPr/>
            </a:pPr>
            <a:r>
              <a:rPr lang="en-US" altLang="en-US" b="1" dirty="0" smtClean="0">
                <a:solidFill>
                  <a:schemeClr val="accent2">
                    <a:lumMod val="50000"/>
                  </a:schemeClr>
                </a:solidFill>
                <a:latin typeface="Georgia" pitchFamily="18" charset="0"/>
                <a:ea typeface="ＭＳ Ｐゴシック" pitchFamily="34" charset="-128"/>
              </a:rPr>
              <a:t>In return, Rollo swore allegiance to the King (and, like most leaders then, became Christian because he wanted to get something—land &amp; $$)</a:t>
            </a:r>
          </a:p>
          <a:p>
            <a:pPr eaLnBrk="1" hangingPunct="1">
              <a:lnSpc>
                <a:spcPct val="90000"/>
              </a:lnSpc>
              <a:defRPr/>
            </a:pPr>
            <a:r>
              <a:rPr lang="en-US" altLang="en-US" b="1" dirty="0" smtClean="0">
                <a:solidFill>
                  <a:srgbClr val="002060"/>
                </a:solidFill>
                <a:latin typeface="Georgia" pitchFamily="18" charset="0"/>
                <a:ea typeface="ＭＳ Ｐゴシック" pitchFamily="34" charset="-128"/>
              </a:rPr>
              <a:t>Deals, built on rights and obligations spread all over the continent </a:t>
            </a:r>
            <a:r>
              <a:rPr lang="en-US" altLang="en-US" b="1" dirty="0" smtClean="0">
                <a:solidFill>
                  <a:srgbClr val="002060"/>
                </a:solidFill>
                <a:latin typeface="Georgia" pitchFamily="18" charset="0"/>
                <a:ea typeface="ＭＳ Ｐゴシック" pitchFamily="34" charset="-128"/>
                <a:sym typeface="Wingdings" pitchFamily="2" charset="2"/>
              </a:rPr>
              <a:t> </a:t>
            </a:r>
            <a:r>
              <a:rPr lang="en-US" altLang="en-US" b="1" dirty="0" smtClean="0">
                <a:solidFill>
                  <a:srgbClr val="002060"/>
                </a:solidFill>
                <a:latin typeface="Georgia" pitchFamily="18" charset="0"/>
                <a:ea typeface="ＭＳ Ｐゴシック" pitchFamily="34" charset="-128"/>
              </a:rPr>
              <a:t>led to lords and vassals</a:t>
            </a:r>
          </a:p>
          <a:p>
            <a:pPr lvl="1" eaLnBrk="1" hangingPunct="1">
              <a:lnSpc>
                <a:spcPct val="90000"/>
              </a:lnSpc>
              <a:defRPr/>
            </a:pPr>
            <a:r>
              <a:rPr lang="en-US" altLang="en-US" b="1" dirty="0" smtClean="0">
                <a:solidFill>
                  <a:srgbClr val="002060"/>
                </a:solidFill>
                <a:latin typeface="Georgia" pitchFamily="18" charset="0"/>
                <a:ea typeface="ＭＳ Ｐゴシック" pitchFamily="34" charset="-128"/>
              </a:rPr>
              <a:t>Status determined a person</a:t>
            </a:r>
            <a:r>
              <a:rPr lang="ja-JP" altLang="en-US" b="1" dirty="0" smtClean="0">
                <a:solidFill>
                  <a:srgbClr val="002060"/>
                </a:solidFill>
                <a:latin typeface="Georgia" pitchFamily="18" charset="0"/>
                <a:ea typeface="ＭＳ Ｐゴシック" pitchFamily="34" charset="-128"/>
              </a:rPr>
              <a:t>’</a:t>
            </a:r>
            <a:r>
              <a:rPr lang="en-US" altLang="ja-JP" b="1" dirty="0" smtClean="0">
                <a:solidFill>
                  <a:srgbClr val="002060"/>
                </a:solidFill>
                <a:latin typeface="Georgia" pitchFamily="18" charset="0"/>
                <a:ea typeface="ＭＳ Ｐゴシック" pitchFamily="34" charset="-128"/>
              </a:rPr>
              <a:t>s prestige and power</a:t>
            </a:r>
          </a:p>
          <a:p>
            <a:pPr lvl="1" eaLnBrk="1" hangingPunct="1">
              <a:lnSpc>
                <a:spcPct val="90000"/>
              </a:lnSpc>
              <a:defRPr/>
            </a:pPr>
            <a:r>
              <a:rPr lang="en-US" altLang="en-US" b="1" dirty="0" smtClean="0">
                <a:solidFill>
                  <a:srgbClr val="002060"/>
                </a:solidFill>
                <a:latin typeface="Georgia" pitchFamily="18" charset="0"/>
                <a:ea typeface="ＭＳ Ｐゴシック" pitchFamily="34" charset="-128"/>
              </a:rPr>
              <a:t>Class was inherited – very little chance of moving from one to another – and much easier to go down than up (disparaging)</a:t>
            </a:r>
          </a:p>
          <a:p>
            <a:pPr eaLnBrk="1" hangingPunct="1">
              <a:lnSpc>
                <a:spcPct val="90000"/>
              </a:lnSpc>
              <a:defRPr/>
            </a:pPr>
            <a:endParaRPr lang="en-US" altLang="en-US" sz="3000" dirty="0" smtClean="0">
              <a:solidFill>
                <a:srgbClr val="000000"/>
              </a:solidFill>
              <a:latin typeface="Georgia" pitchFamily="18" charset="0"/>
              <a:ea typeface="ＭＳ Ｐゴシック" pitchFamily="34" charset="-12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anim calcmode="lin" valueType="num">
                                      <p:cBhvr additive="base">
                                        <p:cTn id="11"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8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anim calcmode="lin" valueType="num">
                                      <p:cBhvr additive="base">
                                        <p:cTn id="15"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0899">
                                            <p:txEl>
                                              <p:pRg st="3" end="3"/>
                                            </p:txEl>
                                          </p:spTgt>
                                        </p:tgtEl>
                                        <p:attrNameLst>
                                          <p:attrName>style.visibility</p:attrName>
                                        </p:attrNameLst>
                                      </p:cBhvr>
                                      <p:to>
                                        <p:strVal val="visible"/>
                                      </p:to>
                                    </p:set>
                                    <p:anim calcmode="lin" valueType="num">
                                      <p:cBhvr additive="base">
                                        <p:cTn id="21"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089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0899">
                                            <p:txEl>
                                              <p:pRg st="4" end="4"/>
                                            </p:txEl>
                                          </p:spTgt>
                                        </p:tgtEl>
                                        <p:attrNameLst>
                                          <p:attrName>style.visibility</p:attrName>
                                        </p:attrNameLst>
                                      </p:cBhvr>
                                      <p:to>
                                        <p:strVal val="visible"/>
                                      </p:to>
                                    </p:set>
                                    <p:anim calcmode="lin" valueType="num">
                                      <p:cBhvr additive="base">
                                        <p:cTn id="25"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0899">
                                            <p:txEl>
                                              <p:pRg st="5" end="5"/>
                                            </p:txEl>
                                          </p:spTgt>
                                        </p:tgtEl>
                                        <p:attrNameLst>
                                          <p:attrName>style.visibility</p:attrName>
                                        </p:attrNameLst>
                                      </p:cBhvr>
                                      <p:to>
                                        <p:strVal val="visible"/>
                                      </p:to>
                                    </p:set>
                                    <p:anim calcmode="lin" valueType="num">
                                      <p:cBhvr additive="base">
                                        <p:cTn id="29"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1143000"/>
          </a:xfrm>
        </p:spPr>
        <p:txBody>
          <a:bodyPr/>
          <a:lstStyle/>
          <a:p>
            <a:pPr algn="ctr" eaLnBrk="1" fontAlgn="auto" hangingPunct="1">
              <a:spcAft>
                <a:spcPts val="0"/>
              </a:spcAft>
              <a:defRPr/>
            </a:pPr>
            <a:r>
              <a:rPr lang="en-US" altLang="en-US" dirty="0" smtClean="0">
                <a:solidFill>
                  <a:schemeClr val="accent1">
                    <a:lumMod val="50000"/>
                  </a:schemeClr>
                </a:solidFill>
                <a:latin typeface="Georgia" pitchFamily="18" charset="0"/>
                <a:ea typeface="ＭＳ Ｐゴシック" pitchFamily="34" charset="-128"/>
              </a:rPr>
              <a:t>Feudalism</a:t>
            </a:r>
          </a:p>
        </p:txBody>
      </p:sp>
      <p:sp>
        <p:nvSpPr>
          <p:cNvPr id="86019" name="TextBox 1"/>
          <p:cNvSpPr txBox="1">
            <a:spLocks noChangeArrowheads="1"/>
          </p:cNvSpPr>
          <p:nvPr/>
        </p:nvSpPr>
        <p:spPr bwMode="auto">
          <a:xfrm>
            <a:off x="0" y="914400"/>
            <a:ext cx="434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solidFill>
                  <a:srgbClr val="000000"/>
                </a:solidFill>
                <a:latin typeface="Georgia" panose="02040502050405020303" pitchFamily="18" charset="0"/>
              </a:rPr>
              <a:t>What feudalism is supposed to look like</a:t>
            </a:r>
          </a:p>
        </p:txBody>
      </p:sp>
      <p:sp>
        <p:nvSpPr>
          <p:cNvPr id="81924" name="TextBox 5"/>
          <p:cNvSpPr txBox="1">
            <a:spLocks noChangeArrowheads="1"/>
          </p:cNvSpPr>
          <p:nvPr/>
        </p:nvSpPr>
        <p:spPr bwMode="auto">
          <a:xfrm>
            <a:off x="4343400" y="1905000"/>
            <a:ext cx="434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solidFill>
                  <a:srgbClr val="000000"/>
                </a:solidFill>
                <a:latin typeface="Georgia" panose="02040502050405020303" pitchFamily="18" charset="0"/>
              </a:rPr>
              <a:t>What feudalism really looked like</a:t>
            </a:r>
          </a:p>
        </p:txBody>
      </p:sp>
      <p:pic>
        <p:nvPicPr>
          <p:cNvPr id="86021" name="Picture 6" descr="church_hierarch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8862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2" descr="subfeu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2362200"/>
            <a:ext cx="49164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ppt_x"/>
                                          </p:val>
                                        </p:tav>
                                        <p:tav tm="100000">
                                          <p:val>
                                            <p:strVal val="#ppt_x"/>
                                          </p:val>
                                        </p:tav>
                                      </p:tavLst>
                                    </p:anim>
                                    <p:anim calcmode="lin" valueType="num">
                                      <p:cBhvr additive="base">
                                        <p:cTn id="8" dur="500" fill="hold"/>
                                        <p:tgtEl>
                                          <p:spTgt spid="819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6"/>
                                        </p:tgtEl>
                                        <p:attrNameLst>
                                          <p:attrName>style.visibility</p:attrName>
                                        </p:attrNameLst>
                                      </p:cBhvr>
                                      <p:to>
                                        <p:strVal val="visible"/>
                                      </p:to>
                                    </p:set>
                                    <p:anim calcmode="lin" valueType="num">
                                      <p:cBhvr additive="base">
                                        <p:cTn id="11" dur="500" fill="hold"/>
                                        <p:tgtEl>
                                          <p:spTgt spid="81926"/>
                                        </p:tgtEl>
                                        <p:attrNameLst>
                                          <p:attrName>ppt_x</p:attrName>
                                        </p:attrNameLst>
                                      </p:cBhvr>
                                      <p:tavLst>
                                        <p:tav tm="0">
                                          <p:val>
                                            <p:strVal val="#ppt_x"/>
                                          </p:val>
                                        </p:tav>
                                        <p:tav tm="100000">
                                          <p:val>
                                            <p:strVal val="#ppt_x"/>
                                          </p:val>
                                        </p:tav>
                                      </p:tavLst>
                                    </p:anim>
                                    <p:anim calcmode="lin" valueType="num">
                                      <p:cBhvr additive="base">
                                        <p:cTn id="12" dur="500" fill="hold"/>
                                        <p:tgtEl>
                                          <p:spTgt spid="81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609600"/>
          </a:xfrm>
        </p:spPr>
        <p:txBody>
          <a:bodyPr>
            <a:normAutofit fontScale="90000"/>
          </a:bodyPr>
          <a:lstStyle/>
          <a:p>
            <a:pPr eaLnBrk="1" fontAlgn="auto" hangingPunct="1">
              <a:spcAft>
                <a:spcPts val="0"/>
              </a:spcAft>
              <a:defRPr/>
            </a:pPr>
            <a:r>
              <a:rPr lang="en-US" altLang="en-US" dirty="0" smtClean="0">
                <a:solidFill>
                  <a:srgbClr val="000000"/>
                </a:solidFill>
                <a:latin typeface="Georgia" pitchFamily="18" charset="0"/>
                <a:ea typeface="ＭＳ Ｐゴシック" pitchFamily="34" charset="-128"/>
              </a:rPr>
              <a:t>Manors</a:t>
            </a:r>
          </a:p>
        </p:txBody>
      </p:sp>
      <p:sp>
        <p:nvSpPr>
          <p:cNvPr id="87043" name="Rectangle 3"/>
          <p:cNvSpPr>
            <a:spLocks noGrp="1" noChangeArrowheads="1"/>
          </p:cNvSpPr>
          <p:nvPr>
            <p:ph idx="1"/>
          </p:nvPr>
        </p:nvSpPr>
        <p:spPr>
          <a:xfrm>
            <a:off x="457200" y="914400"/>
            <a:ext cx="8229600" cy="5562600"/>
          </a:xfrm>
        </p:spPr>
        <p:txBody>
          <a:bodyPr/>
          <a:lstStyle/>
          <a:p>
            <a:pPr eaLnBrk="1" hangingPunct="1">
              <a:lnSpc>
                <a:spcPct val="80000"/>
              </a:lnSpc>
            </a:pPr>
            <a:r>
              <a:rPr lang="en-US" altLang="en-US" sz="2400" dirty="0" smtClean="0">
                <a:solidFill>
                  <a:srgbClr val="000000"/>
                </a:solidFill>
                <a:latin typeface="Georgia" panose="02040502050405020303" pitchFamily="18" charset="0"/>
                <a:ea typeface="ＭＳ Ｐゴシック" panose="020B0600070205080204" pitchFamily="34" charset="-128"/>
              </a:rPr>
              <a:t>The manor was the lord</a:t>
            </a:r>
            <a:r>
              <a:rPr lang="ja-JP" altLang="en-US" sz="2400" dirty="0" smtClean="0">
                <a:solidFill>
                  <a:srgbClr val="000000"/>
                </a:solidFill>
                <a:latin typeface="Georgia" panose="02040502050405020303" pitchFamily="18" charset="0"/>
                <a:ea typeface="ＭＳ Ｐゴシック" panose="020B0600070205080204" pitchFamily="34" charset="-128"/>
              </a:rPr>
              <a:t>’</a:t>
            </a:r>
            <a:r>
              <a:rPr lang="en-US" altLang="ja-JP" sz="2400" dirty="0" smtClean="0">
                <a:solidFill>
                  <a:srgbClr val="000000"/>
                </a:solidFill>
                <a:latin typeface="Georgia" panose="02040502050405020303" pitchFamily="18" charset="0"/>
                <a:ea typeface="ＭＳ Ｐゴシック" panose="020B0600070205080204" pitchFamily="34" charset="-128"/>
              </a:rPr>
              <a:t>s estate of usually a few square miles</a:t>
            </a:r>
          </a:p>
          <a:p>
            <a:pPr eaLnBrk="1" hangingPunct="1"/>
            <a:r>
              <a:rPr lang="en-US" altLang="en-US" sz="2400" dirty="0" smtClean="0">
                <a:solidFill>
                  <a:srgbClr val="000000"/>
                </a:solidFill>
                <a:latin typeface="Georgia" panose="02040502050405020303" pitchFamily="18" charset="0"/>
                <a:ea typeface="ＭＳ Ｐゴシック" panose="020B0600070205080204" pitchFamily="34" charset="-128"/>
              </a:rPr>
              <a:t>Consisted of the lord</a:t>
            </a:r>
            <a:r>
              <a:rPr lang="ja-JP" altLang="en-US" sz="2400" dirty="0" smtClean="0">
                <a:solidFill>
                  <a:srgbClr val="000000"/>
                </a:solidFill>
                <a:latin typeface="Georgia" panose="02040502050405020303" pitchFamily="18" charset="0"/>
                <a:ea typeface="ＭＳ Ｐゴシック" panose="020B0600070205080204" pitchFamily="34" charset="-128"/>
              </a:rPr>
              <a:t>’</a:t>
            </a:r>
            <a:r>
              <a:rPr lang="en-US" altLang="ja-JP" sz="2400" dirty="0" smtClean="0">
                <a:solidFill>
                  <a:srgbClr val="000000"/>
                </a:solidFill>
                <a:latin typeface="Georgia" panose="02040502050405020303" pitchFamily="18" charset="0"/>
                <a:ea typeface="ＭＳ Ｐゴシック" panose="020B0600070205080204" pitchFamily="34" charset="-128"/>
              </a:rPr>
              <a:t>s manor house, a church, and workshops.</a:t>
            </a:r>
          </a:p>
          <a:p>
            <a:pPr eaLnBrk="1" hangingPunct="1"/>
            <a:r>
              <a:rPr lang="en-US" altLang="en-US" sz="2400" dirty="0" smtClean="0">
                <a:solidFill>
                  <a:srgbClr val="000000"/>
                </a:solidFill>
                <a:latin typeface="Georgia" panose="02040502050405020303" pitchFamily="18" charset="0"/>
                <a:ea typeface="ＭＳ Ｐゴシック" panose="020B0600070205080204" pitchFamily="34" charset="-128"/>
              </a:rPr>
              <a:t>Usually 15 to 30 families lived there </a:t>
            </a:r>
            <a:r>
              <a:rPr lang="en-US" altLang="en-US" sz="2400" dirty="0" smtClean="0">
                <a:solidFill>
                  <a:srgbClr val="000000"/>
                </a:solidFill>
                <a:latin typeface="Georgia" panose="02040502050405020303" pitchFamily="18" charset="0"/>
                <a:ea typeface="ＭＳ Ｐゴシック" panose="020B0600070205080204" pitchFamily="34" charset="-128"/>
                <a:sym typeface="Wingdings" panose="05000000000000000000" pitchFamily="2" charset="2"/>
              </a:rPr>
              <a:t> including some free peasants</a:t>
            </a:r>
            <a:endParaRPr lang="en-US" altLang="en-US" sz="2400" dirty="0" smtClean="0">
              <a:solidFill>
                <a:srgbClr val="000000"/>
              </a:solidFill>
              <a:latin typeface="Georgia" panose="02040502050405020303" pitchFamily="18" charset="0"/>
              <a:ea typeface="ＭＳ Ｐゴシック" panose="020B0600070205080204" pitchFamily="34" charset="-128"/>
            </a:endParaRPr>
          </a:p>
          <a:p>
            <a:pPr eaLnBrk="1" hangingPunct="1"/>
            <a:r>
              <a:rPr lang="en-US" altLang="en-US" sz="2400" dirty="0" smtClean="0">
                <a:solidFill>
                  <a:srgbClr val="000000"/>
                </a:solidFill>
                <a:latin typeface="Georgia" panose="02040502050405020303" pitchFamily="18" charset="0"/>
                <a:ea typeface="ＭＳ Ｐゴシック" panose="020B0600070205080204" pitchFamily="34" charset="-128"/>
              </a:rPr>
              <a:t>Fields, pastures and forests surrounded the manors</a:t>
            </a:r>
          </a:p>
          <a:p>
            <a:pPr eaLnBrk="1" hangingPunct="1"/>
            <a:r>
              <a:rPr lang="en-US" altLang="en-US" sz="2400" dirty="0" smtClean="0">
                <a:solidFill>
                  <a:srgbClr val="000000"/>
                </a:solidFill>
                <a:latin typeface="Georgia" panose="02040502050405020303" pitchFamily="18" charset="0"/>
                <a:ea typeface="ＭＳ Ｐゴシック" panose="020B0600070205080204" pitchFamily="34" charset="-128"/>
              </a:rPr>
              <a:t>Self-sufficient</a:t>
            </a:r>
          </a:p>
          <a:p>
            <a:pPr eaLnBrk="1" hangingPunct="1"/>
            <a:r>
              <a:rPr lang="en-US" altLang="en-US" sz="2400" dirty="0" smtClean="0">
                <a:solidFill>
                  <a:srgbClr val="000000"/>
                </a:solidFill>
                <a:latin typeface="Georgia" panose="02040502050405020303" pitchFamily="18" charset="0"/>
                <a:ea typeface="ＭＳ Ｐゴシック" panose="020B0600070205080204" pitchFamily="34" charset="-128"/>
              </a:rPr>
              <a:t>Peasants rarely traveled more than 25 miles from home</a:t>
            </a:r>
          </a:p>
          <a:p>
            <a:pPr eaLnBrk="1" hangingPunct="1">
              <a:lnSpc>
                <a:spcPct val="80000"/>
              </a:lnSpc>
            </a:pPr>
            <a:r>
              <a:rPr lang="en-US" altLang="en-US" sz="2400" dirty="0" smtClean="0">
                <a:solidFill>
                  <a:srgbClr val="000000"/>
                </a:solidFill>
                <a:latin typeface="Georgia" panose="02040502050405020303" pitchFamily="18" charset="0"/>
                <a:ea typeface="ＭＳ Ｐゴシック" panose="020B0600070205080204" pitchFamily="34" charset="-128"/>
              </a:rPr>
              <a:t>The lord provided serfs with housing, farmland and protection from bandits and other knights </a:t>
            </a:r>
            <a:r>
              <a:rPr lang="en-US" altLang="en-US" sz="2400" dirty="0" smtClean="0">
                <a:solidFill>
                  <a:srgbClr val="000000"/>
                </a:solidFill>
                <a:latin typeface="Georgia" panose="02040502050405020303" pitchFamily="18" charset="0"/>
                <a:ea typeface="ＭＳ Ｐゴシック" panose="020B0600070205080204" pitchFamily="34" charset="-128"/>
                <a:sym typeface="Wingdings" panose="05000000000000000000" pitchFamily="2" charset="2"/>
              </a:rPr>
              <a:t> </a:t>
            </a:r>
            <a:r>
              <a:rPr lang="en-US" altLang="en-US" sz="2400" b="1" dirty="0" smtClean="0">
                <a:solidFill>
                  <a:srgbClr val="000000"/>
                </a:solidFill>
                <a:latin typeface="Georgia" panose="02040502050405020303" pitchFamily="18" charset="0"/>
                <a:ea typeface="ＭＳ Ｐゴシック" panose="020B0600070205080204" pitchFamily="34" charset="-128"/>
                <a:sym typeface="Wingdings" panose="05000000000000000000" pitchFamily="2" charset="2"/>
              </a:rPr>
              <a:t>gave up freedom for protection</a:t>
            </a:r>
            <a:endParaRPr lang="en-US" altLang="en-US" sz="2400" b="1" dirty="0" smtClean="0">
              <a:solidFill>
                <a:srgbClr val="000000"/>
              </a:solidFill>
              <a:latin typeface="Georgia" panose="02040502050405020303" pitchFamily="18" charset="0"/>
              <a:ea typeface="ＭＳ Ｐゴシック" panose="020B0600070205080204" pitchFamily="34" charset="-128"/>
            </a:endParaRPr>
          </a:p>
          <a:p>
            <a:pPr eaLnBrk="1" hangingPunct="1">
              <a:lnSpc>
                <a:spcPct val="80000"/>
              </a:lnSpc>
            </a:pPr>
            <a:r>
              <a:rPr lang="en-US" altLang="en-US" sz="2400" dirty="0" smtClean="0">
                <a:solidFill>
                  <a:srgbClr val="000000"/>
                </a:solidFill>
                <a:latin typeface="Georgia" panose="02040502050405020303" pitchFamily="18" charset="0"/>
                <a:ea typeface="ＭＳ Ｐゴシック" panose="020B0600070205080204" pitchFamily="34" charset="-128"/>
              </a:rPr>
              <a:t>In return, the serf took care of the land and the animals</a:t>
            </a:r>
          </a:p>
          <a:p>
            <a:pPr eaLnBrk="1" hangingPunct="1">
              <a:lnSpc>
                <a:spcPct val="80000"/>
              </a:lnSpc>
            </a:pPr>
            <a:r>
              <a:rPr lang="en-US" altLang="en-US" sz="2400" dirty="0" smtClean="0">
                <a:solidFill>
                  <a:srgbClr val="000000"/>
                </a:solidFill>
                <a:latin typeface="Georgia" panose="02040502050405020303" pitchFamily="18" charset="0"/>
                <a:ea typeface="ＭＳ Ｐゴシック" panose="020B0600070205080204" pitchFamily="34" charset="-128"/>
              </a:rPr>
              <a:t>All peasants (free or not) owed the lord and church certain duties ,</a:t>
            </a:r>
            <a:r>
              <a:rPr lang="en-US" altLang="en-US" sz="2400" dirty="0" smtClean="0">
                <a:solidFill>
                  <a:srgbClr val="000000"/>
                </a:solidFill>
                <a:latin typeface="Georgia" panose="02040502050405020303" pitchFamily="18" charset="0"/>
                <a:ea typeface="ＭＳ Ｐゴシック" panose="020B0600070205080204" pitchFamily="34" charset="-128"/>
                <a:sym typeface="Wingdings" panose="05000000000000000000" pitchFamily="2" charset="2"/>
              </a:rPr>
              <a:t>i.e. demesne and tithe</a:t>
            </a:r>
            <a:endParaRPr lang="en-US" altLang="en-US" sz="2400" dirty="0" smtClean="0">
              <a:solidFill>
                <a:srgbClr val="000000"/>
              </a:solidFill>
              <a:latin typeface="Georgia" panose="02040502050405020303" pitchFamily="18" charset="0"/>
              <a:ea typeface="ＭＳ Ｐゴシック" panose="020B0600070205080204" pitchFamily="34" charset="-12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 calcmode="lin" valueType="num">
                                      <p:cBhvr additive="base">
                                        <p:cTn id="37"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7043">
                                            <p:txEl>
                                              <p:pRg st="6" end="6"/>
                                            </p:txEl>
                                          </p:spTgt>
                                        </p:tgtEl>
                                        <p:attrNameLst>
                                          <p:attrName>style.visibility</p:attrName>
                                        </p:attrNameLst>
                                      </p:cBhvr>
                                      <p:to>
                                        <p:strVal val="visible"/>
                                      </p:to>
                                    </p:set>
                                    <p:anim calcmode="lin" valueType="num">
                                      <p:cBhvr additive="base">
                                        <p:cTn id="43"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70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7043">
                                            <p:txEl>
                                              <p:pRg st="7" end="7"/>
                                            </p:txEl>
                                          </p:spTgt>
                                        </p:tgtEl>
                                        <p:attrNameLst>
                                          <p:attrName>style.visibility</p:attrName>
                                        </p:attrNameLst>
                                      </p:cBhvr>
                                      <p:to>
                                        <p:strVal val="visible"/>
                                      </p:to>
                                    </p:set>
                                    <p:anim calcmode="lin" valueType="num">
                                      <p:cBhvr additive="base">
                                        <p:cTn id="49" dur="5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70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7043">
                                            <p:txEl>
                                              <p:pRg st="8" end="8"/>
                                            </p:txEl>
                                          </p:spTgt>
                                        </p:tgtEl>
                                        <p:attrNameLst>
                                          <p:attrName>style.visibility</p:attrName>
                                        </p:attrNameLst>
                                      </p:cBhvr>
                                      <p:to>
                                        <p:strVal val="visible"/>
                                      </p:to>
                                    </p:set>
                                    <p:anim calcmode="lin" valueType="num">
                                      <p:cBhvr additive="base">
                                        <p:cTn id="55" dur="500" fill="hold"/>
                                        <p:tgtEl>
                                          <p:spTgt spid="8704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70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altLang="en-US" dirty="0" smtClean="0">
                <a:solidFill>
                  <a:srgbClr val="000000"/>
                </a:solidFill>
                <a:latin typeface="Georgia" pitchFamily="18" charset="0"/>
                <a:ea typeface="ＭＳ Ｐゴシック" pitchFamily="34" charset="-128"/>
              </a:rPr>
              <a:t>Serfs</a:t>
            </a:r>
          </a:p>
        </p:txBody>
      </p:sp>
      <p:sp>
        <p:nvSpPr>
          <p:cNvPr id="16387" name="Rectangle 3"/>
          <p:cNvSpPr>
            <a:spLocks noGrp="1" noChangeArrowheads="1"/>
          </p:cNvSpPr>
          <p:nvPr>
            <p:ph idx="1"/>
          </p:nvPr>
        </p:nvSpPr>
        <p:spPr>
          <a:xfrm>
            <a:off x="457200" y="838200"/>
            <a:ext cx="8077200" cy="4876800"/>
          </a:xfrm>
        </p:spPr>
        <p:txBody>
          <a:bodyPr>
            <a:normAutofit/>
          </a:bodyPr>
          <a:lstStyle/>
          <a:p>
            <a:pPr marL="265176" indent="-265176" eaLnBrk="1" fontAlgn="auto" hangingPunct="1">
              <a:spcAft>
                <a:spcPts val="0"/>
              </a:spcAft>
              <a:buFont typeface="Wingdings 2"/>
              <a:buChar char=""/>
              <a:defRPr/>
            </a:pPr>
            <a:r>
              <a:rPr lang="en-US" b="1" dirty="0">
                <a:solidFill>
                  <a:srgbClr val="000000"/>
                </a:solidFill>
                <a:latin typeface="Georgia"/>
                <a:ea typeface="ＭＳ Ｐゴシック" charset="0"/>
                <a:cs typeface="Georgia"/>
              </a:rPr>
              <a:t>Most peasants were considered </a:t>
            </a:r>
            <a:r>
              <a:rPr lang="en-US" b="1" dirty="0" smtClean="0">
                <a:solidFill>
                  <a:srgbClr val="000000"/>
                </a:solidFill>
                <a:latin typeface="Georgia"/>
                <a:ea typeface="ＭＳ Ｐゴシック" charset="0"/>
                <a:cs typeface="Georgia"/>
              </a:rPr>
              <a:t>serfs</a:t>
            </a:r>
          </a:p>
          <a:p>
            <a:pPr marL="265176" indent="-265176" eaLnBrk="1" fontAlgn="auto" hangingPunct="1">
              <a:spcAft>
                <a:spcPts val="0"/>
              </a:spcAft>
              <a:buFont typeface="Wingdings 2"/>
              <a:buChar char=""/>
              <a:defRPr/>
            </a:pPr>
            <a:r>
              <a:rPr lang="en-US" b="1" dirty="0" smtClean="0">
                <a:solidFill>
                  <a:srgbClr val="000000"/>
                </a:solidFill>
                <a:latin typeface="Georgia"/>
                <a:ea typeface="ＭＳ Ｐゴシック" charset="0"/>
                <a:cs typeface="Georgia"/>
              </a:rPr>
              <a:t>Little to no legal rights: representation, due process, etc. (except in England, kind of)</a:t>
            </a:r>
          </a:p>
          <a:p>
            <a:pPr marL="265176" indent="-265176" eaLnBrk="1" fontAlgn="auto" hangingPunct="1">
              <a:spcAft>
                <a:spcPts val="0"/>
              </a:spcAft>
              <a:buFont typeface="Wingdings 2"/>
              <a:buChar char=""/>
              <a:defRPr/>
            </a:pPr>
            <a:r>
              <a:rPr lang="en-US" b="1" dirty="0" smtClean="0">
                <a:solidFill>
                  <a:srgbClr val="000000"/>
                </a:solidFill>
                <a:latin typeface="Georgia"/>
                <a:ea typeface="ＭＳ Ｐゴシック" charset="0"/>
                <a:cs typeface="Georgia"/>
              </a:rPr>
              <a:t>Little to no class mobility </a:t>
            </a:r>
            <a:endParaRPr lang="en-US" b="1" dirty="0">
              <a:solidFill>
                <a:srgbClr val="000000"/>
              </a:solidFill>
              <a:latin typeface="Georgia"/>
              <a:ea typeface="ＭＳ Ｐゴシック" charset="0"/>
              <a:cs typeface="Georgia"/>
            </a:endParaRPr>
          </a:p>
          <a:p>
            <a:pPr marL="265176" indent="-265176" eaLnBrk="1" fontAlgn="auto" hangingPunct="1">
              <a:spcAft>
                <a:spcPts val="0"/>
              </a:spcAft>
              <a:buFont typeface="Wingdings 2"/>
              <a:buChar char=""/>
              <a:defRPr/>
            </a:pPr>
            <a:r>
              <a:rPr lang="en-US" b="1" dirty="0">
                <a:solidFill>
                  <a:srgbClr val="000000"/>
                </a:solidFill>
                <a:latin typeface="Georgia"/>
                <a:ea typeface="ＭＳ Ｐゴシック" charset="0"/>
                <a:cs typeface="Georgia"/>
              </a:rPr>
              <a:t>A serf could not lawfully leave the place they were born, </a:t>
            </a:r>
          </a:p>
          <a:p>
            <a:pPr marL="548640" lvl="1" indent="-201168" eaLnBrk="1" fontAlgn="auto" hangingPunct="1">
              <a:spcAft>
                <a:spcPts val="0"/>
              </a:spcAft>
              <a:buFont typeface="Verdana"/>
              <a:buChar char="◦"/>
              <a:defRPr/>
            </a:pPr>
            <a:r>
              <a:rPr lang="en-US" b="1" dirty="0" smtClean="0">
                <a:solidFill>
                  <a:srgbClr val="000000"/>
                </a:solidFill>
                <a:latin typeface="Georgia"/>
                <a:ea typeface="ＭＳ Ｐゴシック" charset="0"/>
                <a:cs typeface="Georgia"/>
              </a:rPr>
              <a:t>unless </a:t>
            </a:r>
            <a:r>
              <a:rPr lang="en-US" b="1" dirty="0">
                <a:solidFill>
                  <a:srgbClr val="000000"/>
                </a:solidFill>
                <a:latin typeface="Georgia"/>
                <a:ea typeface="ＭＳ Ｐゴシック" charset="0"/>
                <a:cs typeface="Georgia"/>
              </a:rPr>
              <a:t>away 1 year and 1 </a:t>
            </a:r>
            <a:r>
              <a:rPr lang="en-US" b="1" dirty="0" smtClean="0">
                <a:solidFill>
                  <a:srgbClr val="000000"/>
                </a:solidFill>
                <a:latin typeface="Georgia"/>
                <a:ea typeface="ＭＳ Ｐゴシック" charset="0"/>
                <a:cs typeface="Georgia"/>
              </a:rPr>
              <a:t>day, then became free</a:t>
            </a:r>
            <a:endParaRPr lang="en-US" b="1" dirty="0">
              <a:solidFill>
                <a:srgbClr val="000000"/>
              </a:solidFill>
              <a:latin typeface="Georgia"/>
              <a:ea typeface="ＭＳ Ｐゴシック" charset="0"/>
              <a:cs typeface="Georgia"/>
            </a:endParaRPr>
          </a:p>
          <a:p>
            <a:pPr marL="265176" indent="-265176" eaLnBrk="1" fontAlgn="auto" hangingPunct="1">
              <a:spcAft>
                <a:spcPts val="0"/>
              </a:spcAft>
              <a:buFont typeface="Wingdings 2"/>
              <a:buChar char=""/>
              <a:defRPr/>
            </a:pPr>
            <a:r>
              <a:rPr lang="en-US" b="1" dirty="0">
                <a:solidFill>
                  <a:srgbClr val="000000"/>
                </a:solidFill>
                <a:latin typeface="Georgia"/>
                <a:ea typeface="ＭＳ Ｐゴシック" charset="0"/>
                <a:cs typeface="Georgia"/>
              </a:rPr>
              <a:t>Their lords could not buy or sell </a:t>
            </a:r>
            <a:r>
              <a:rPr lang="en-US" b="1" dirty="0" smtClean="0">
                <a:solidFill>
                  <a:srgbClr val="000000"/>
                </a:solidFill>
                <a:latin typeface="Georgia"/>
                <a:ea typeface="ＭＳ Ｐゴシック" charset="0"/>
                <a:cs typeface="Georgia"/>
              </a:rPr>
              <a:t>them</a:t>
            </a:r>
            <a:endParaRPr lang="en-US" b="1" dirty="0">
              <a:solidFill>
                <a:srgbClr val="000000"/>
              </a:solidFill>
              <a:latin typeface="Georgia"/>
              <a:ea typeface="ＭＳ Ｐゴシック" charset="0"/>
              <a:cs typeface="Georgi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altLang="en-US" dirty="0" smtClean="0">
                <a:solidFill>
                  <a:srgbClr val="000000"/>
                </a:solidFill>
                <a:latin typeface="Georgia" pitchFamily="18" charset="0"/>
                <a:ea typeface="ＭＳ Ｐゴシック" pitchFamily="34" charset="-128"/>
              </a:rPr>
              <a:t>Serfs</a:t>
            </a:r>
          </a:p>
        </p:txBody>
      </p:sp>
      <p:sp>
        <p:nvSpPr>
          <p:cNvPr id="16387" name="Rectangle 3"/>
          <p:cNvSpPr>
            <a:spLocks noGrp="1" noChangeArrowheads="1"/>
          </p:cNvSpPr>
          <p:nvPr>
            <p:ph idx="1"/>
          </p:nvPr>
        </p:nvSpPr>
        <p:spPr>
          <a:xfrm>
            <a:off x="457200" y="883920"/>
            <a:ext cx="8153400" cy="5059680"/>
          </a:xfrm>
        </p:spPr>
        <p:txBody>
          <a:bodyPr>
            <a:normAutofit/>
          </a:bodyPr>
          <a:lstStyle/>
          <a:p>
            <a:pPr marL="265176" indent="-265176" eaLnBrk="1" fontAlgn="auto" hangingPunct="1">
              <a:spcAft>
                <a:spcPts val="0"/>
              </a:spcAft>
              <a:buFont typeface="Wingdings 2"/>
              <a:buChar char=""/>
              <a:defRPr/>
            </a:pPr>
            <a:r>
              <a:rPr lang="en-US" dirty="0" smtClean="0">
                <a:solidFill>
                  <a:srgbClr val="000000"/>
                </a:solidFill>
                <a:latin typeface="Georgia"/>
                <a:ea typeface="ＭＳ Ｐゴシック" charset="0"/>
                <a:cs typeface="Georgia"/>
              </a:rPr>
              <a:t>A </a:t>
            </a:r>
            <a:r>
              <a:rPr lang="en-US" dirty="0">
                <a:solidFill>
                  <a:srgbClr val="000000"/>
                </a:solidFill>
                <a:latin typeface="Georgia"/>
                <a:ea typeface="ＭＳ Ｐゴシック" charset="0"/>
                <a:cs typeface="Georgia"/>
              </a:rPr>
              <a:t>% of whatever they produced belonged to the lord, owed a weekly </a:t>
            </a:r>
            <a:r>
              <a:rPr lang="en-US" dirty="0" smtClean="0">
                <a:solidFill>
                  <a:srgbClr val="000000"/>
                </a:solidFill>
                <a:latin typeface="Georgia"/>
                <a:ea typeface="ＭＳ Ｐゴシック" charset="0"/>
                <a:cs typeface="Georgia"/>
              </a:rPr>
              <a:t>demesne</a:t>
            </a:r>
          </a:p>
          <a:p>
            <a:pPr marL="265176" indent="-265176" eaLnBrk="1" fontAlgn="auto" hangingPunct="1">
              <a:spcAft>
                <a:spcPts val="0"/>
              </a:spcAft>
              <a:buFont typeface="Wingdings 2"/>
              <a:buChar char=""/>
              <a:defRPr/>
            </a:pPr>
            <a:r>
              <a:rPr lang="en-US" dirty="0" smtClean="0">
                <a:solidFill>
                  <a:srgbClr val="000000"/>
                </a:solidFill>
                <a:latin typeface="Georgia"/>
                <a:ea typeface="ＭＳ Ｐゴシック" charset="0"/>
                <a:cs typeface="Georgia"/>
              </a:rPr>
              <a:t>Another % went to the church</a:t>
            </a:r>
          </a:p>
          <a:p>
            <a:pPr marL="265176" indent="-265176" eaLnBrk="1" fontAlgn="auto" hangingPunct="1">
              <a:spcAft>
                <a:spcPts val="0"/>
              </a:spcAft>
              <a:buFont typeface="Wingdings 2"/>
              <a:buChar char=""/>
              <a:defRPr/>
            </a:pPr>
            <a:r>
              <a:rPr lang="en-US" dirty="0" smtClean="0">
                <a:solidFill>
                  <a:srgbClr val="000000"/>
                </a:solidFill>
                <a:latin typeface="Georgia"/>
                <a:ea typeface="ＭＳ Ｐゴシック" charset="0"/>
                <a:cs typeface="Georgia"/>
              </a:rPr>
              <a:t>Very tough, unforgiving life </a:t>
            </a:r>
            <a:r>
              <a:rPr lang="en-US" dirty="0" smtClean="0">
                <a:solidFill>
                  <a:srgbClr val="000000"/>
                </a:solidFill>
                <a:latin typeface="Georgia"/>
                <a:ea typeface="ＭＳ Ｐゴシック" charset="0"/>
                <a:cs typeface="Georgia"/>
                <a:sym typeface="Wingdings"/>
              </a:rPr>
              <a:t> farming is very, very hard with little technology and food storage system</a:t>
            </a:r>
            <a:endParaRPr lang="en-US" dirty="0">
              <a:solidFill>
                <a:srgbClr val="000000"/>
              </a:solidFill>
              <a:latin typeface="Georgia"/>
              <a:ea typeface="ＭＳ Ｐゴシック" charset="0"/>
              <a:cs typeface="Georgia"/>
            </a:endParaRPr>
          </a:p>
          <a:p>
            <a:pPr marL="265176" indent="-265176" eaLnBrk="1" fontAlgn="auto" hangingPunct="1">
              <a:spcAft>
                <a:spcPts val="0"/>
              </a:spcAft>
              <a:buFont typeface="Wingdings 2"/>
              <a:buChar char=""/>
              <a:defRPr/>
            </a:pPr>
            <a:r>
              <a:rPr lang="en-US" dirty="0" smtClean="0">
                <a:solidFill>
                  <a:srgbClr val="000000"/>
                </a:solidFill>
                <a:latin typeface="Georgia"/>
                <a:ea typeface="ＭＳ Ｐゴシック" charset="0"/>
                <a:cs typeface="Georgia"/>
              </a:rPr>
              <a:t>Production </a:t>
            </a:r>
            <a:r>
              <a:rPr lang="en-US" dirty="0">
                <a:solidFill>
                  <a:srgbClr val="000000"/>
                </a:solidFill>
                <a:latin typeface="Georgia"/>
                <a:ea typeface="ＭＳ Ｐゴシック" charset="0"/>
                <a:cs typeface="Georgia"/>
              </a:rPr>
              <a:t>increases with advent of horses (and harnesses) heavy wheeled plow and three-field </a:t>
            </a:r>
            <a:r>
              <a:rPr lang="en-US" dirty="0" smtClean="0">
                <a:solidFill>
                  <a:srgbClr val="000000"/>
                </a:solidFill>
                <a:latin typeface="Georgia"/>
                <a:ea typeface="ＭＳ Ｐゴシック" charset="0"/>
                <a:cs typeface="Georgia"/>
              </a:rPr>
              <a:t>system</a:t>
            </a:r>
          </a:p>
          <a:p>
            <a:pPr marL="548640" lvl="1" indent="-201168" eaLnBrk="1" fontAlgn="auto" hangingPunct="1">
              <a:spcAft>
                <a:spcPts val="0"/>
              </a:spcAft>
              <a:buFont typeface="Verdana"/>
              <a:buChar char="◦"/>
              <a:defRPr/>
            </a:pPr>
            <a:r>
              <a:rPr lang="en-US" dirty="0" smtClean="0">
                <a:solidFill>
                  <a:srgbClr val="000000"/>
                </a:solidFill>
                <a:latin typeface="Georgia"/>
                <a:ea typeface="ＭＳ Ｐゴシック" charset="0"/>
                <a:cs typeface="Georgia"/>
              </a:rPr>
              <a:t>First major (non-war) innovations in a while, ushers in new prosperity and High Middle Ages</a:t>
            </a:r>
            <a:endParaRPr lang="en-US" dirty="0">
              <a:solidFill>
                <a:srgbClr val="000000"/>
              </a:solidFill>
              <a:latin typeface="Georgia"/>
              <a:ea typeface="ＭＳ Ｐゴシック" charset="0"/>
              <a:cs typeface="Georgia"/>
            </a:endParaRPr>
          </a:p>
        </p:txBody>
      </p:sp>
    </p:spTree>
    <p:extLst>
      <p:ext uri="{BB962C8B-B14F-4D97-AF65-F5344CB8AC3E}">
        <p14:creationId xmlns:p14="http://schemas.microsoft.com/office/powerpoint/2010/main" val="33566060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387">
                                            <p:txEl>
                                              <p:pRg st="4" end="4"/>
                                            </p:txEl>
                                          </p:spTgt>
                                        </p:tgtEl>
                                        <p:attrNameLst>
                                          <p:attrName>style.visibility</p:attrName>
                                        </p:attrNameLst>
                                      </p:cBhvr>
                                      <p:to>
                                        <p:strVal val="visible"/>
                                      </p:to>
                                    </p:set>
                                    <p:anim calcmode="lin" valueType="num">
                                      <p:cBhvr additive="base">
                                        <p:cTn id="2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563" cy="1050925"/>
          </a:xfrm>
        </p:spPr>
        <p:txBody>
          <a:bodyPr/>
          <a:lstStyle/>
          <a:p>
            <a:pPr>
              <a:defRPr/>
            </a:pPr>
            <a:r>
              <a:rPr lang="en-US" dirty="0" smtClean="0">
                <a:solidFill>
                  <a:schemeClr val="accent1">
                    <a:lumMod val="50000"/>
                  </a:schemeClr>
                </a:solidFill>
              </a:rPr>
              <a:t>Note taking</a:t>
            </a:r>
            <a:endParaRPr lang="en-US" dirty="0">
              <a:solidFill>
                <a:schemeClr val="accent1">
                  <a:lumMod val="50000"/>
                </a:schemeClr>
              </a:solidFill>
            </a:endParaRPr>
          </a:p>
        </p:txBody>
      </p:sp>
      <p:sp>
        <p:nvSpPr>
          <p:cNvPr id="3" name="Content Placeholder 2"/>
          <p:cNvSpPr>
            <a:spLocks noGrp="1"/>
          </p:cNvSpPr>
          <p:nvPr>
            <p:ph idx="1"/>
          </p:nvPr>
        </p:nvSpPr>
        <p:spPr>
          <a:xfrm>
            <a:off x="503238" y="530225"/>
            <a:ext cx="8183562" cy="4187825"/>
          </a:xfrm>
        </p:spPr>
        <p:txBody>
          <a:bodyPr/>
          <a:lstStyle/>
          <a:p>
            <a:r>
              <a:rPr lang="en-US" altLang="en-US" dirty="0" smtClean="0"/>
              <a:t>What formats did you use last year?</a:t>
            </a:r>
          </a:p>
          <a:p>
            <a:pPr lvl="1"/>
            <a:r>
              <a:rPr lang="en-US" altLang="en-US" sz="2000" dirty="0" smtClean="0"/>
              <a:t>Outline</a:t>
            </a:r>
          </a:p>
          <a:p>
            <a:pPr lvl="1"/>
            <a:r>
              <a:rPr lang="en-US" altLang="en-US" sz="2000" dirty="0" smtClean="0"/>
              <a:t>Cornell</a:t>
            </a:r>
          </a:p>
          <a:p>
            <a:pPr lvl="1"/>
            <a:r>
              <a:rPr lang="en-US" altLang="en-US" sz="2000" dirty="0" smtClean="0"/>
              <a:t>Annotated Summary</a:t>
            </a:r>
          </a:p>
          <a:p>
            <a:pPr lvl="1"/>
            <a:r>
              <a:rPr lang="en-US" altLang="en-US" sz="2000" dirty="0" smtClean="0"/>
              <a:t>Mind Map</a:t>
            </a:r>
          </a:p>
          <a:p>
            <a:r>
              <a:rPr lang="en-US" altLang="en-US" dirty="0" smtClean="0"/>
              <a:t>Main idea is to </a:t>
            </a:r>
            <a:r>
              <a:rPr lang="en-US" altLang="en-US" b="1" dirty="0" smtClean="0"/>
              <a:t>PROCESS &amp; ORGANIZE</a:t>
            </a:r>
            <a:r>
              <a:rPr lang="en-US" altLang="en-US" dirty="0" smtClean="0"/>
              <a:t>, this is what gets it to stick in your brain!</a:t>
            </a:r>
          </a:p>
          <a:p>
            <a:r>
              <a:rPr lang="en-US" altLang="en-US" dirty="0" smtClean="0"/>
              <a:t>What about textbook reading specifically?</a:t>
            </a:r>
          </a:p>
          <a:p>
            <a:pPr lvl="1"/>
            <a:r>
              <a:rPr lang="en-US" altLang="en-US" dirty="0" smtClean="0"/>
              <a:t>Highly recommend doing more than simply using same headings and copying notes in bulleted list below headings</a:t>
            </a:r>
          </a:p>
          <a:p>
            <a:r>
              <a:rPr lang="en-US" altLang="en-US" b="1" dirty="0" smtClean="0"/>
              <a:t>So what can you do… What about before, during and after…</a:t>
            </a:r>
          </a:p>
        </p:txBody>
      </p:sp>
    </p:spTree>
    <p:extLst>
      <p:ext uri="{BB962C8B-B14F-4D97-AF65-F5344CB8AC3E}">
        <p14:creationId xmlns:p14="http://schemas.microsoft.com/office/powerpoint/2010/main" val="428453578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solidFill>
                  <a:schemeClr val="accent1">
                    <a:lumMod val="50000"/>
                  </a:schemeClr>
                </a:solidFill>
              </a:rPr>
              <a:t>Before reading the texbook</a:t>
            </a:r>
            <a:endParaRPr lang="en-US" dirty="0">
              <a:solidFill>
                <a:schemeClr val="accent1">
                  <a:lumMod val="50000"/>
                </a:schemeClr>
              </a:solidFill>
            </a:endParaRPr>
          </a:p>
        </p:txBody>
      </p:sp>
      <p:sp>
        <p:nvSpPr>
          <p:cNvPr id="3" name="Content Placeholder 2"/>
          <p:cNvSpPr>
            <a:spLocks noGrp="1"/>
          </p:cNvSpPr>
          <p:nvPr>
            <p:ph idx="1"/>
          </p:nvPr>
        </p:nvSpPr>
        <p:spPr>
          <a:xfrm>
            <a:off x="304800" y="457200"/>
            <a:ext cx="8534400" cy="4876800"/>
          </a:xfrm>
        </p:spPr>
        <p:txBody>
          <a:bodyPr/>
          <a:lstStyle/>
          <a:p>
            <a:pPr marL="457200" indent="-457200">
              <a:buFont typeface="Verdana" panose="020B0604030504040204" pitchFamily="34" charset="0"/>
              <a:buAutoNum type="arabicPeriod"/>
            </a:pPr>
            <a:r>
              <a:rPr lang="en-US" altLang="en-US" b="1" dirty="0" smtClean="0"/>
              <a:t>Think of unit guide and what has been previously studied in the unit</a:t>
            </a:r>
          </a:p>
          <a:p>
            <a:pPr lvl="1"/>
            <a:r>
              <a:rPr lang="en-US" altLang="en-US" b="1" dirty="0" smtClean="0"/>
              <a:t>Read the title of the section and think about how it might relate to either</a:t>
            </a:r>
          </a:p>
          <a:p>
            <a:pPr marL="457200" indent="-457200">
              <a:buFont typeface="Verdana" panose="020B0604030504040204" pitchFamily="34" charset="0"/>
              <a:buAutoNum type="arabicPeriod" startAt="2"/>
            </a:pPr>
            <a:r>
              <a:rPr lang="en-US" altLang="en-US" b="1" dirty="0" smtClean="0"/>
              <a:t>Scan the section closely</a:t>
            </a:r>
          </a:p>
          <a:p>
            <a:pPr lvl="1"/>
            <a:r>
              <a:rPr lang="en-US" altLang="en-US" b="1" dirty="0" smtClean="0"/>
              <a:t>Read the “Main Idea”</a:t>
            </a:r>
          </a:p>
          <a:p>
            <a:pPr lvl="1"/>
            <a:r>
              <a:rPr lang="en-US" altLang="en-US" b="1" dirty="0" smtClean="0"/>
              <a:t>Read large headings</a:t>
            </a:r>
          </a:p>
          <a:p>
            <a:pPr lvl="1"/>
            <a:r>
              <a:rPr lang="en-US" altLang="en-US" b="1" dirty="0" smtClean="0"/>
              <a:t>Read main idea questions in the margins</a:t>
            </a:r>
          </a:p>
          <a:p>
            <a:pPr lvl="1"/>
            <a:r>
              <a:rPr lang="en-US" altLang="en-US" b="1" dirty="0" smtClean="0"/>
              <a:t>Look at pictures to make sure you understand what they are</a:t>
            </a:r>
          </a:p>
          <a:p>
            <a:pPr lvl="1"/>
            <a:r>
              <a:rPr lang="en-US" altLang="en-US" b="1" dirty="0" smtClean="0"/>
              <a:t>How do the pictures connect</a:t>
            </a:r>
          </a:p>
        </p:txBody>
      </p:sp>
    </p:spTree>
    <p:extLst>
      <p:ext uri="{BB962C8B-B14F-4D97-AF65-F5344CB8AC3E}">
        <p14:creationId xmlns:p14="http://schemas.microsoft.com/office/powerpoint/2010/main" val="117544636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altLang="en-US" dirty="0" smtClean="0">
                <a:solidFill>
                  <a:schemeClr val="accent1">
                    <a:lumMod val="75000"/>
                  </a:schemeClr>
                </a:solidFill>
                <a:latin typeface="Georgia" pitchFamily="18" charset="0"/>
                <a:ea typeface="ＭＳ Ｐゴシック" pitchFamily="34" charset="-128"/>
              </a:rPr>
              <a:t>Rome in less than five minutes</a:t>
            </a:r>
          </a:p>
        </p:txBody>
      </p:sp>
      <p:sp>
        <p:nvSpPr>
          <p:cNvPr id="23555" name="Content Placeholder 2"/>
          <p:cNvSpPr>
            <a:spLocks noGrp="1"/>
          </p:cNvSpPr>
          <p:nvPr>
            <p:ph idx="1"/>
          </p:nvPr>
        </p:nvSpPr>
        <p:spPr>
          <a:xfrm>
            <a:off x="76200" y="990600"/>
            <a:ext cx="8991600" cy="5715000"/>
          </a:xfrm>
        </p:spPr>
        <p:txBody>
          <a:bodyPr/>
          <a:lstStyle/>
          <a:p>
            <a:pPr eaLnBrk="1" hangingPunct="1">
              <a:lnSpc>
                <a:spcPct val="80000"/>
              </a:lnSpc>
            </a:pPr>
            <a:r>
              <a:rPr lang="en-US" altLang="en-US" dirty="0" smtClean="0">
                <a:latin typeface="Georgia" panose="02040502050405020303" pitchFamily="18" charset="0"/>
                <a:ea typeface="ＭＳ Ｐゴシック" panose="020B0600070205080204" pitchFamily="34" charset="-128"/>
              </a:rPr>
              <a:t>Rome founded in 753 BCE</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Starts as a monarchy, migrates to a republic</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Julius Caesar then takes control</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Assassinated 15 March 44 BCE </a:t>
            </a:r>
            <a:r>
              <a:rPr lang="en-US" altLang="en-US" sz="2000" dirty="0" smtClean="0">
                <a:latin typeface="Georgia" panose="02040502050405020303" pitchFamily="18" charset="0"/>
                <a:ea typeface="ＭＳ Ｐゴシック" panose="020B0600070205080204" pitchFamily="34" charset="-128"/>
                <a:sym typeface="Wingdings" panose="05000000000000000000" pitchFamily="2" charset="2"/>
              </a:rPr>
              <a:t> eventually succeeded by Augustus Caesar  </a:t>
            </a:r>
            <a:r>
              <a:rPr lang="en-US" altLang="en-US" sz="2000" dirty="0" smtClean="0">
                <a:solidFill>
                  <a:srgbClr val="000000"/>
                </a:solidFill>
                <a:latin typeface="Georgia" panose="02040502050405020303" pitchFamily="18" charset="0"/>
                <a:ea typeface="ＭＳ Ｐゴシック" panose="020B0600070205080204" pitchFamily="34" charset="-128"/>
                <a:sym typeface="Wingdings" panose="05000000000000000000" pitchFamily="2" charset="2"/>
              </a:rPr>
              <a:t>who </a:t>
            </a:r>
            <a:r>
              <a:rPr lang="en-US" altLang="en-US" sz="2000" dirty="0" smtClean="0">
                <a:solidFill>
                  <a:srgbClr val="000000"/>
                </a:solidFill>
                <a:latin typeface="Georgia" panose="02040502050405020303" pitchFamily="18" charset="0"/>
                <a:ea typeface="ＭＳ Ｐゴシック" panose="020B0600070205080204" pitchFamily="34" charset="-128"/>
              </a:rPr>
              <a:t>“</a:t>
            </a:r>
            <a:r>
              <a:rPr lang="en-US" altLang="ja-JP" sz="2000" dirty="0" smtClean="0">
                <a:solidFill>
                  <a:srgbClr val="000000"/>
                </a:solidFill>
                <a:latin typeface="Georgia" panose="02040502050405020303" pitchFamily="18" charset="0"/>
                <a:ea typeface="ＭＳ Ｐゴシック" panose="020B0600070205080204" pitchFamily="34" charset="-128"/>
              </a:rPr>
              <a:t>founds </a:t>
            </a:r>
            <a:r>
              <a:rPr lang="en-US" altLang="ja-JP" sz="2000" dirty="0" smtClean="0">
                <a:latin typeface="Georgia" panose="02040502050405020303" pitchFamily="18" charset="0"/>
                <a:ea typeface="ＭＳ Ｐゴシック" panose="020B0600070205080204" pitchFamily="34" charset="-128"/>
              </a:rPr>
              <a:t>Rome a city of brick and leaves it a city of marble</a:t>
            </a:r>
            <a:r>
              <a:rPr lang="en-US" altLang="en-US" sz="2000" dirty="0" smtClean="0">
                <a:latin typeface="Georgia" panose="02040502050405020303" pitchFamily="18" charset="0"/>
                <a:ea typeface="ＭＳ Ｐゴシック" panose="020B0600070205080204" pitchFamily="34" charset="-128"/>
              </a:rPr>
              <a:t>”</a:t>
            </a:r>
            <a:r>
              <a:rPr lang="en-US" altLang="ja-JP" sz="2000" dirty="0" smtClean="0">
                <a:latin typeface="Georgia" panose="02040502050405020303" pitchFamily="18" charset="0"/>
                <a:ea typeface="ＭＳ Ｐゴシック" panose="020B0600070205080204" pitchFamily="34" charset="-128"/>
              </a:rPr>
              <a:t> creating Roman Empire</a:t>
            </a:r>
          </a:p>
          <a:p>
            <a:pPr eaLnBrk="1" hangingPunct="1">
              <a:lnSpc>
                <a:spcPct val="80000"/>
              </a:lnSpc>
            </a:pPr>
            <a:r>
              <a:rPr lang="en-US" altLang="en-US" dirty="0" smtClean="0">
                <a:latin typeface="Georgia" panose="02040502050405020303" pitchFamily="18" charset="0"/>
                <a:ea typeface="ＭＳ Ｐゴシック" panose="020B0600070205080204" pitchFamily="34" charset="-128"/>
              </a:rPr>
              <a:t>Roman Empire</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Most dominate in early Western Civilization</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Reaches height in mid 100s CE </a:t>
            </a:r>
          </a:p>
          <a:p>
            <a:pPr lvl="2" eaLnBrk="1" hangingPunct="1">
              <a:lnSpc>
                <a:spcPct val="80000"/>
              </a:lnSpc>
            </a:pPr>
            <a:r>
              <a:rPr lang="en-US" altLang="en-US" sz="1800" dirty="0" smtClean="0">
                <a:latin typeface="Georgia" panose="02040502050405020303" pitchFamily="18" charset="0"/>
                <a:ea typeface="ＭＳ Ｐゴシック" panose="020B0600070205080204" pitchFamily="34" charset="-128"/>
                <a:sym typeface="Wingdings" panose="05000000000000000000" pitchFamily="2" charset="2"/>
              </a:rPr>
              <a:t> s</a:t>
            </a:r>
            <a:r>
              <a:rPr lang="en-US" altLang="en-US" sz="1800" dirty="0" smtClean="0">
                <a:latin typeface="Georgia" panose="02040502050405020303" pitchFamily="18" charset="0"/>
                <a:ea typeface="ＭＳ Ｐゴシック" panose="020B0600070205080204" pitchFamily="34" charset="-128"/>
              </a:rPr>
              <a:t>pans all of Mediterranean; corners: Britain, Morocco, Turkey and Egypt</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Begins slow but steady decline over next 200 years</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Reorganized by Diocletian (into Diocese) and split two halves—Eastern and Western</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Eastern-more valuable-capital at Constantinople-lasts till 1453</a:t>
            </a:r>
          </a:p>
          <a:p>
            <a:pPr lvl="1" eaLnBrk="1" hangingPunct="1">
              <a:lnSpc>
                <a:spcPct val="80000"/>
              </a:lnSpc>
            </a:pPr>
            <a:r>
              <a:rPr lang="en-US" altLang="en-US" dirty="0" smtClean="0">
                <a:latin typeface="Georgia" panose="02040502050405020303" pitchFamily="18" charset="0"/>
                <a:ea typeface="ＭＳ Ｐゴシック" panose="020B0600070205080204" pitchFamily="34" charset="-128"/>
              </a:rPr>
              <a:t>Western-capital Rome-hemorrhages and falls in 476</a:t>
            </a:r>
          </a:p>
          <a:p>
            <a:pPr lvl="1" eaLnBrk="1" hangingPunct="1">
              <a:lnSpc>
                <a:spcPct val="80000"/>
              </a:lnSpc>
            </a:pPr>
            <a:endParaRPr lang="en-US" altLang="en-US" dirty="0" smtClean="0">
              <a:latin typeface="Georgia" panose="02040502050405020303" pitchFamily="18" charset="0"/>
              <a:ea typeface="ＭＳ Ｐゴシック" panose="020B0600070205080204" pitchFamily="34" charset="-128"/>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555">
                                            <p:txEl>
                                              <p:pRg st="5" end="5"/>
                                            </p:txEl>
                                          </p:spTgt>
                                        </p:tgtEl>
                                        <p:attrNameLst>
                                          <p:attrName>style.visibility</p:attrName>
                                        </p:attrNameLst>
                                      </p:cBhvr>
                                      <p:to>
                                        <p:strVal val="visible"/>
                                      </p:to>
                                    </p:set>
                                    <p:anim calcmode="lin" valueType="num">
                                      <p:cBhvr additive="base">
                                        <p:cTn id="29"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555">
                                            <p:txEl>
                                              <p:pRg st="6" end="6"/>
                                            </p:txEl>
                                          </p:spTgt>
                                        </p:tgtEl>
                                        <p:attrNameLst>
                                          <p:attrName>style.visibility</p:attrName>
                                        </p:attrNameLst>
                                      </p:cBhvr>
                                      <p:to>
                                        <p:strVal val="visible"/>
                                      </p:to>
                                    </p:set>
                                    <p:anim calcmode="lin" valueType="num">
                                      <p:cBhvr additive="base">
                                        <p:cTn id="3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 calcmode="lin" valueType="num">
                                      <p:cBhvr additive="base">
                                        <p:cTn id="37"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555">
                                            <p:txEl>
                                              <p:pRg st="8" end="8"/>
                                            </p:txEl>
                                          </p:spTgt>
                                        </p:tgtEl>
                                        <p:attrNameLst>
                                          <p:attrName>style.visibility</p:attrName>
                                        </p:attrNameLst>
                                      </p:cBhvr>
                                      <p:to>
                                        <p:strVal val="visible"/>
                                      </p:to>
                                    </p:set>
                                    <p:anim calcmode="lin" valueType="num">
                                      <p:cBhvr additive="base">
                                        <p:cTn id="41"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55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555">
                                            <p:txEl>
                                              <p:pRg st="9" end="9"/>
                                            </p:txEl>
                                          </p:spTgt>
                                        </p:tgtEl>
                                        <p:attrNameLst>
                                          <p:attrName>style.visibility</p:attrName>
                                        </p:attrNameLst>
                                      </p:cBhvr>
                                      <p:to>
                                        <p:strVal val="visible"/>
                                      </p:to>
                                    </p:set>
                                    <p:anim calcmode="lin" valueType="num">
                                      <p:cBhvr additive="base">
                                        <p:cTn id="45"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55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555">
                                            <p:txEl>
                                              <p:pRg st="10" end="10"/>
                                            </p:txEl>
                                          </p:spTgt>
                                        </p:tgtEl>
                                        <p:attrNameLst>
                                          <p:attrName>style.visibility</p:attrName>
                                        </p:attrNameLst>
                                      </p:cBhvr>
                                      <p:to>
                                        <p:strVal val="visible"/>
                                      </p:to>
                                    </p:set>
                                    <p:anim calcmode="lin" valueType="num">
                                      <p:cBhvr additive="base">
                                        <p:cTn id="49" dur="5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555">
                                            <p:txEl>
                                              <p:pRg st="11" end="11"/>
                                            </p:txEl>
                                          </p:spTgt>
                                        </p:tgtEl>
                                        <p:attrNameLst>
                                          <p:attrName>style.visibility</p:attrName>
                                        </p:attrNameLst>
                                      </p:cBhvr>
                                      <p:to>
                                        <p:strVal val="visible"/>
                                      </p:to>
                                    </p:set>
                                    <p:anim calcmode="lin" valueType="num">
                                      <p:cBhvr additive="base">
                                        <p:cTn id="53" dur="500" fill="hold"/>
                                        <p:tgtEl>
                                          <p:spTgt spid="2355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5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563" cy="1050925"/>
          </a:xfrm>
        </p:spPr>
        <p:txBody>
          <a:bodyPr/>
          <a:lstStyle/>
          <a:p>
            <a:pPr>
              <a:defRPr/>
            </a:pPr>
            <a:r>
              <a:rPr lang="en-US" dirty="0" smtClean="0">
                <a:solidFill>
                  <a:schemeClr val="accent1">
                    <a:lumMod val="50000"/>
                  </a:schemeClr>
                </a:solidFill>
              </a:rPr>
              <a:t>During reading</a:t>
            </a:r>
            <a:endParaRPr lang="en-US" dirty="0">
              <a:solidFill>
                <a:schemeClr val="accent1">
                  <a:lumMod val="50000"/>
                </a:schemeClr>
              </a:solidFill>
            </a:endParaRPr>
          </a:p>
        </p:txBody>
      </p:sp>
      <p:pic>
        <p:nvPicPr>
          <p:cNvPr id="1034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9913" y="381000"/>
            <a:ext cx="5464175" cy="5486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778570"/>
      </p:ext>
    </p:extLst>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endParaRPr lang="en-US" dirty="0"/>
          </a:p>
        </p:txBody>
      </p:sp>
      <p:pic>
        <p:nvPicPr>
          <p:cNvPr id="1044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52400"/>
            <a:ext cx="6503988" cy="6491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203139"/>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roman_empire_under_hadrian_116_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9916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66688"/>
            <a:ext cx="904875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838200"/>
          </a:xfrm>
        </p:spPr>
        <p:txBody>
          <a:bodyPr/>
          <a:lstStyle/>
          <a:p>
            <a:pPr algn="ctr" eaLnBrk="1" fontAlgn="auto" hangingPunct="1">
              <a:spcAft>
                <a:spcPts val="0"/>
              </a:spcAft>
              <a:defRPr/>
            </a:pPr>
            <a:r>
              <a:rPr lang="en-US" altLang="en-US" dirty="0" smtClean="0">
                <a:solidFill>
                  <a:schemeClr val="accent1">
                    <a:lumMod val="75000"/>
                  </a:schemeClr>
                </a:solidFill>
                <a:latin typeface="Georgia" pitchFamily="18" charset="0"/>
                <a:ea typeface="ＭＳ Ｐゴシック" pitchFamily="34" charset="-128"/>
              </a:rPr>
              <a:t>Thesis</a:t>
            </a:r>
          </a:p>
        </p:txBody>
      </p:sp>
      <p:sp>
        <p:nvSpPr>
          <p:cNvPr id="5123" name="Content Placeholder 2"/>
          <p:cNvSpPr>
            <a:spLocks noGrp="1"/>
          </p:cNvSpPr>
          <p:nvPr>
            <p:ph idx="1"/>
          </p:nvPr>
        </p:nvSpPr>
        <p:spPr>
          <a:xfrm>
            <a:off x="152400" y="990600"/>
            <a:ext cx="8763000" cy="5715000"/>
          </a:xfrm>
        </p:spPr>
        <p:txBody>
          <a:bodyPr>
            <a:normAutofit lnSpcReduction="10000"/>
          </a:bodyPr>
          <a:lstStyle/>
          <a:p>
            <a:pPr marL="265176" indent="-265176" eaLnBrk="1" fontAlgn="auto" hangingPunct="1">
              <a:lnSpc>
                <a:spcPct val="90000"/>
              </a:lnSpc>
              <a:spcAft>
                <a:spcPts val="0"/>
              </a:spcAft>
              <a:buFont typeface="Wingdings 2"/>
              <a:buChar char=""/>
              <a:defRPr/>
            </a:pPr>
            <a:r>
              <a:rPr lang="en-US" altLang="en-US" sz="3200" dirty="0" smtClean="0">
                <a:latin typeface="Georgia" pitchFamily="18" charset="0"/>
                <a:ea typeface="ＭＳ Ｐゴシック" pitchFamily="34" charset="-128"/>
              </a:rPr>
              <a:t>With the fall of Rome many Europeans found themselves with a common, sociocultural and patriarchal void in their lives. Eventually, with the long and often violent Christianization of Europe, that void was filled. However, this constant squabbling led to chaos on a large scale, causing medieval life to become incredibly dangerous for the common man. In order to cope with these dangers the lower classes gave up freedom to receive protection from the higher classes causing a rigid, hierarchical system to arise to keep balance and order. </a:t>
            </a:r>
          </a:p>
          <a:p>
            <a:pPr marL="265176" indent="-265176" eaLnBrk="1" fontAlgn="auto" hangingPunct="1">
              <a:lnSpc>
                <a:spcPct val="90000"/>
              </a:lnSpc>
              <a:spcAft>
                <a:spcPts val="0"/>
              </a:spcAft>
              <a:buFont typeface="Wingdings 2"/>
              <a:buChar char=""/>
              <a:defRPr/>
            </a:pPr>
            <a:endParaRPr lang="en-US" altLang="en-US" sz="3300" dirty="0" smtClean="0">
              <a:latin typeface="Georgia" pitchFamily="18" charset="0"/>
              <a:ea typeface="ＭＳ Ｐゴシック" pitchFamily="34" charset="-128"/>
            </a:endParaRPr>
          </a:p>
        </p:txBody>
      </p:sp>
    </p:spTree>
    <p:extLst>
      <p:ext uri="{BB962C8B-B14F-4D97-AF65-F5344CB8AC3E}">
        <p14:creationId xmlns:p14="http://schemas.microsoft.com/office/powerpoint/2010/main" val="1985275148"/>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752600"/>
            <a:ext cx="8229600" cy="2667000"/>
          </a:xfrm>
        </p:spPr>
        <p:txBody>
          <a:bodyPr>
            <a:noAutofit/>
          </a:bodyPr>
          <a:lstStyle/>
          <a:p>
            <a:pPr algn="ctr" eaLnBrk="1" fontAlgn="auto" hangingPunct="1">
              <a:spcAft>
                <a:spcPts val="0"/>
              </a:spcAft>
              <a:defRPr/>
            </a:pPr>
            <a:r>
              <a:rPr lang="en-US" altLang="en-US" u="sng" dirty="0" smtClean="0">
                <a:solidFill>
                  <a:schemeClr val="accent1">
                    <a:lumMod val="75000"/>
                  </a:schemeClr>
                </a:solidFill>
                <a:latin typeface="Georgia" pitchFamily="18" charset="0"/>
                <a:ea typeface="ＭＳ Ｐゴシック" pitchFamily="34" charset="-128"/>
              </a:rPr>
              <a:t>Part I</a:t>
            </a:r>
            <a:r>
              <a:rPr lang="en-US" altLang="en-US" dirty="0" smtClean="0">
                <a:solidFill>
                  <a:schemeClr val="accent1">
                    <a:lumMod val="75000"/>
                  </a:schemeClr>
                </a:solidFill>
                <a:latin typeface="Georgia" pitchFamily="18" charset="0"/>
                <a:ea typeface="ＭＳ Ｐゴシック" pitchFamily="34" charset="-128"/>
              </a:rPr>
              <a:t>: </a:t>
            </a:r>
            <a:r>
              <a:rPr lang="en-US" altLang="en-US" dirty="0" smtClean="0">
                <a:solidFill>
                  <a:schemeClr val="tx1"/>
                </a:solidFill>
                <a:latin typeface="Georgia" pitchFamily="18" charset="0"/>
                <a:ea typeface="ＭＳ Ｐゴシック" pitchFamily="34" charset="-128"/>
              </a:rPr>
              <a:t>With the fall of Rome many Europeans found themselves with a common, sociocultural and patriarchal void in their lives.</a:t>
            </a:r>
          </a:p>
        </p:txBody>
      </p:sp>
    </p:spTree>
    <p:extLst>
      <p:ext uri="{BB962C8B-B14F-4D97-AF65-F5344CB8AC3E}">
        <p14:creationId xmlns:p14="http://schemas.microsoft.com/office/powerpoint/2010/main" val="3449875325"/>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371600"/>
          </a:xfrm>
        </p:spPr>
        <p:txBody>
          <a:bodyPr/>
          <a:lstStyle/>
          <a:p>
            <a:pPr algn="ctr" eaLnBrk="1" fontAlgn="auto" hangingPunct="1">
              <a:spcAft>
                <a:spcPts val="0"/>
              </a:spcAft>
              <a:defRPr/>
            </a:pPr>
            <a:r>
              <a:rPr lang="en-US" altLang="en-US" dirty="0" smtClean="0">
                <a:solidFill>
                  <a:schemeClr val="accent1">
                    <a:lumMod val="75000"/>
                  </a:schemeClr>
                </a:solidFill>
                <a:latin typeface="Georgia" pitchFamily="18" charset="0"/>
                <a:ea typeface="ＭＳ Ｐゴシック" pitchFamily="34" charset="-128"/>
              </a:rPr>
              <a:t>The end of the Western Empire</a:t>
            </a:r>
          </a:p>
        </p:txBody>
      </p:sp>
      <p:sp>
        <p:nvSpPr>
          <p:cNvPr id="30723" name="Rectangle 3"/>
          <p:cNvSpPr>
            <a:spLocks noGrp="1" noChangeArrowheads="1"/>
          </p:cNvSpPr>
          <p:nvPr>
            <p:ph idx="1"/>
          </p:nvPr>
        </p:nvSpPr>
        <p:spPr>
          <a:xfrm>
            <a:off x="457200" y="1295400"/>
            <a:ext cx="8305800" cy="4953000"/>
          </a:xfrm>
        </p:spPr>
        <p:txBody>
          <a:bodyPr/>
          <a:lstStyle/>
          <a:p>
            <a:pPr eaLnBrk="1" hangingPunct="1">
              <a:lnSpc>
                <a:spcPct val="90000"/>
              </a:lnSpc>
            </a:pPr>
            <a:r>
              <a:rPr lang="en-US" altLang="en-US" dirty="0" smtClean="0">
                <a:latin typeface="Georgia" panose="02040502050405020303" pitchFamily="18" charset="0"/>
                <a:ea typeface="ＭＳ Ｐゴシック" panose="020B0600070205080204" pitchFamily="34" charset="-128"/>
              </a:rPr>
              <a:t>Emperors in West become progressively weaker and more corrupt—and get assassinated, a lot.</a:t>
            </a:r>
          </a:p>
          <a:p>
            <a:pPr eaLnBrk="1" hangingPunct="1">
              <a:lnSpc>
                <a:spcPct val="90000"/>
              </a:lnSpc>
            </a:pPr>
            <a:r>
              <a:rPr lang="en-US" altLang="en-US" dirty="0" smtClean="0">
                <a:latin typeface="Georgia" panose="02040502050405020303" pitchFamily="18" charset="0"/>
                <a:ea typeface="ＭＳ Ｐゴシック" panose="020B0600070205080204" pitchFamily="34" charset="-128"/>
              </a:rPr>
              <a:t>Leads to starvation and gang violence</a:t>
            </a:r>
          </a:p>
          <a:p>
            <a:pPr eaLnBrk="1" hangingPunct="1">
              <a:lnSpc>
                <a:spcPct val="90000"/>
              </a:lnSpc>
            </a:pPr>
            <a:r>
              <a:rPr lang="en-US" altLang="en-US" dirty="0" smtClean="0">
                <a:latin typeface="Georgia" panose="02040502050405020303" pitchFamily="18" charset="0"/>
                <a:ea typeface="ＭＳ Ｐゴシック" panose="020B0600070205080204" pitchFamily="34" charset="-128"/>
              </a:rPr>
              <a:t>Climaxes with Alaric I of the Visigoths sacking (pillage, steal, rape, murder) Rome for a series of days in 410 CE—beginning of the end</a:t>
            </a:r>
          </a:p>
          <a:p>
            <a:pPr eaLnBrk="1" hangingPunct="1">
              <a:lnSpc>
                <a:spcPct val="90000"/>
              </a:lnSpc>
            </a:pPr>
            <a:r>
              <a:rPr lang="en-US" altLang="en-US" dirty="0" smtClean="0">
                <a:latin typeface="Georgia" panose="02040502050405020303" pitchFamily="18" charset="0"/>
                <a:ea typeface="ＭＳ Ｐゴシック" panose="020B0600070205080204" pitchFamily="34" charset="-128"/>
              </a:rPr>
              <a:t>Next 60 years are a series of good harvests followed by sacks by various Germanic tribes (Goths, Visigoths, Ostrogoths  Franks, Magyars, Saxons, Jutes, Lombards, etc.)</a:t>
            </a:r>
          </a:p>
          <a:p>
            <a:pPr eaLnBrk="1" hangingPunct="1">
              <a:lnSpc>
                <a:spcPct val="90000"/>
              </a:lnSpc>
            </a:pPr>
            <a:r>
              <a:rPr lang="en-US" altLang="en-US" dirty="0" smtClean="0">
                <a:latin typeface="Georgia" panose="02040502050405020303" pitchFamily="18" charset="0"/>
                <a:ea typeface="ＭＳ Ｐゴシック" panose="020B0600070205080204" pitchFamily="34" charset="-128"/>
              </a:rPr>
              <a:t>Romulus Augustus is overthrown in 476 C.E.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838200"/>
          </a:xfrm>
        </p:spPr>
        <p:txBody>
          <a:bodyPr/>
          <a:lstStyle/>
          <a:p>
            <a:pPr algn="ctr" eaLnBrk="1" fontAlgn="auto" hangingPunct="1">
              <a:spcAft>
                <a:spcPts val="0"/>
              </a:spcAft>
              <a:defRPr/>
            </a:pPr>
            <a:r>
              <a:rPr lang="en-US" altLang="en-US" dirty="0" smtClean="0">
                <a:solidFill>
                  <a:schemeClr val="accent1">
                    <a:lumMod val="75000"/>
                  </a:schemeClr>
                </a:solidFill>
                <a:latin typeface="Georgia" pitchFamily="18" charset="0"/>
                <a:ea typeface="ＭＳ Ｐゴシック" pitchFamily="34" charset="-128"/>
              </a:rPr>
              <a:t>Side effects of the fall</a:t>
            </a:r>
          </a:p>
        </p:txBody>
      </p:sp>
      <p:sp>
        <p:nvSpPr>
          <p:cNvPr id="31747" name="Rectangle 3"/>
          <p:cNvSpPr>
            <a:spLocks noGrp="1" noChangeArrowheads="1"/>
          </p:cNvSpPr>
          <p:nvPr>
            <p:ph idx="1"/>
          </p:nvPr>
        </p:nvSpPr>
        <p:spPr>
          <a:xfrm>
            <a:off x="457200" y="1066800"/>
            <a:ext cx="8229600" cy="5562600"/>
          </a:xfrm>
        </p:spPr>
        <p:txBody>
          <a:bodyPr/>
          <a:lstStyle/>
          <a:p>
            <a:pPr eaLnBrk="1" hangingPunct="1">
              <a:lnSpc>
                <a:spcPct val="80000"/>
              </a:lnSpc>
            </a:pPr>
            <a:r>
              <a:rPr lang="en-US" altLang="en-US" sz="3000" dirty="0" smtClean="0">
                <a:latin typeface="Georgia" panose="02040502050405020303" pitchFamily="18" charset="0"/>
                <a:ea typeface="ＭＳ Ｐゴシック" panose="020B0600070205080204" pitchFamily="34" charset="-128"/>
              </a:rPr>
              <a:t>Result is one of the oddest phenomena in history:</a:t>
            </a:r>
          </a:p>
          <a:p>
            <a:pPr lvl="1" eaLnBrk="1" hangingPunct="1">
              <a:lnSpc>
                <a:spcPct val="80000"/>
              </a:lnSpc>
            </a:pPr>
            <a:r>
              <a:rPr lang="en-US" altLang="en-US" sz="2600" dirty="0" smtClean="0">
                <a:latin typeface="Georgia" panose="02040502050405020303" pitchFamily="18" charset="0"/>
                <a:ea typeface="ＭＳ Ｐゴシック" panose="020B0600070205080204" pitchFamily="34" charset="-128"/>
              </a:rPr>
              <a:t>Progress went backwards </a:t>
            </a:r>
            <a:r>
              <a:rPr lang="en-US" altLang="en-US" sz="2600" dirty="0" smtClean="0">
                <a:latin typeface="Georgia" panose="02040502050405020303" pitchFamily="18" charset="0"/>
                <a:ea typeface="ＭＳ Ｐゴシック" panose="020B0600070205080204" pitchFamily="34" charset="-128"/>
                <a:sym typeface="Wingdings" panose="05000000000000000000" pitchFamily="2" charset="2"/>
              </a:rPr>
              <a:t> people could see the old work in architecture, art, medicine, etc., but could not recreate it or build future ideas off it (and won’t be able to for nearly 325 more years)</a:t>
            </a:r>
            <a:endParaRPr lang="en-US" altLang="en-US" sz="2600" dirty="0" smtClean="0">
              <a:latin typeface="Georgia" panose="02040502050405020303" pitchFamily="18" charset="0"/>
              <a:ea typeface="ＭＳ Ｐゴシック" panose="020B0600070205080204" pitchFamily="34" charset="-128"/>
            </a:endParaRPr>
          </a:p>
          <a:p>
            <a:pPr eaLnBrk="1" hangingPunct="1">
              <a:lnSpc>
                <a:spcPct val="90000"/>
              </a:lnSpc>
            </a:pPr>
            <a:r>
              <a:rPr lang="en-US" altLang="en-US" sz="3000" dirty="0" smtClean="0">
                <a:latin typeface="Georgia" panose="02040502050405020303" pitchFamily="18" charset="0"/>
                <a:ea typeface="ＭＳ Ｐゴシック" panose="020B0600070205080204" pitchFamily="34" charset="-128"/>
              </a:rPr>
              <a:t>General size and skill of life decreases</a:t>
            </a:r>
          </a:p>
          <a:p>
            <a:pPr eaLnBrk="1" hangingPunct="1">
              <a:lnSpc>
                <a:spcPct val="90000"/>
              </a:lnSpc>
            </a:pPr>
            <a:r>
              <a:rPr lang="en-US" altLang="en-US" sz="3000" dirty="0" smtClean="0">
                <a:latin typeface="Georgia" panose="02040502050405020303" pitchFamily="18" charset="0"/>
                <a:ea typeface="ＭＳ Ｐゴシック" panose="020B0600070205080204" pitchFamily="34" charset="-128"/>
              </a:rPr>
              <a:t>Trade disruption</a:t>
            </a:r>
          </a:p>
          <a:p>
            <a:pPr eaLnBrk="1" hangingPunct="1">
              <a:lnSpc>
                <a:spcPct val="90000"/>
              </a:lnSpc>
            </a:pPr>
            <a:r>
              <a:rPr lang="en-US" altLang="en-US" sz="3000" dirty="0" smtClean="0">
                <a:latin typeface="Georgia" panose="02040502050405020303" pitchFamily="18" charset="0"/>
                <a:ea typeface="ＭＳ Ｐゴシック" panose="020B0600070205080204" pitchFamily="34" charset="-128"/>
              </a:rPr>
              <a:t>Decline of cities: population shifts out to regressive, agrarian society</a:t>
            </a:r>
          </a:p>
          <a:p>
            <a:pPr eaLnBrk="1" hangingPunct="1">
              <a:lnSpc>
                <a:spcPct val="90000"/>
              </a:lnSpc>
            </a:pPr>
            <a:r>
              <a:rPr lang="en-US" altLang="en-US" sz="3000" dirty="0" smtClean="0">
                <a:latin typeface="Georgia" panose="02040502050405020303" pitchFamily="18" charset="0"/>
                <a:ea typeface="ＭＳ Ｐゴシック" panose="020B0600070205080204" pitchFamily="34" charset="-128"/>
              </a:rPr>
              <a:t>Decline of arts and learning</a:t>
            </a:r>
          </a:p>
          <a:p>
            <a:pPr eaLnBrk="1" hangingPunct="1">
              <a:lnSpc>
                <a:spcPct val="90000"/>
              </a:lnSpc>
            </a:pPr>
            <a:r>
              <a:rPr lang="en-US" altLang="en-US" sz="3000" dirty="0" smtClean="0">
                <a:latin typeface="Georgia" panose="02040502050405020303" pitchFamily="18" charset="0"/>
                <a:ea typeface="ＭＳ Ｐゴシック" panose="020B0600070205080204" pitchFamily="34" charset="-128"/>
              </a:rPr>
              <a:t>Loss of a common language</a:t>
            </a:r>
          </a:p>
          <a:p>
            <a:pPr eaLnBrk="1" hangingPunct="1">
              <a:lnSpc>
                <a:spcPct val="90000"/>
              </a:lnSpc>
            </a:pPr>
            <a:r>
              <a:rPr lang="en-US" altLang="en-US" sz="3000" dirty="0" smtClean="0">
                <a:latin typeface="Georgia" panose="02040502050405020303" pitchFamily="18" charset="0"/>
                <a:ea typeface="ＭＳ Ｐゴシック" panose="020B0600070205080204" pitchFamily="34" charset="-128"/>
              </a:rPr>
              <a:t>All this leads to a major, disunifying void</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 calcmode="lin" valueType="num">
                                      <p:cBhvr additive="base">
                                        <p:cTn id="11"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 calcmode="lin" valueType="num">
                                      <p:cBhvr additive="base">
                                        <p:cTn id="17"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 calcmode="lin" valueType="num">
                                      <p:cBhvr additive="base">
                                        <p:cTn id="23"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1747">
                                            <p:txEl>
                                              <p:pRg st="4" end="4"/>
                                            </p:txEl>
                                          </p:spTgt>
                                        </p:tgtEl>
                                        <p:attrNameLst>
                                          <p:attrName>style.visibility</p:attrName>
                                        </p:attrNameLst>
                                      </p:cBhvr>
                                      <p:to>
                                        <p:strVal val="visible"/>
                                      </p:to>
                                    </p:set>
                                    <p:anim calcmode="lin" valueType="num">
                                      <p:cBhvr additive="base">
                                        <p:cTn id="2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1747">
                                            <p:txEl>
                                              <p:pRg st="5" end="5"/>
                                            </p:txEl>
                                          </p:spTgt>
                                        </p:tgtEl>
                                        <p:attrNameLst>
                                          <p:attrName>style.visibility</p:attrName>
                                        </p:attrNameLst>
                                      </p:cBhvr>
                                      <p:to>
                                        <p:strVal val="visible"/>
                                      </p:to>
                                    </p:set>
                                    <p:anim calcmode="lin" valueType="num">
                                      <p:cBhvr additive="base">
                                        <p:cTn id="35"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1747">
                                            <p:txEl>
                                              <p:pRg st="6" end="6"/>
                                            </p:txEl>
                                          </p:spTgt>
                                        </p:tgtEl>
                                        <p:attrNameLst>
                                          <p:attrName>style.visibility</p:attrName>
                                        </p:attrNameLst>
                                      </p:cBhvr>
                                      <p:to>
                                        <p:strVal val="visible"/>
                                      </p:to>
                                    </p:set>
                                    <p:anim calcmode="lin" valueType="num">
                                      <p:cBhvr additive="base">
                                        <p:cTn id="41"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1747">
                                            <p:txEl>
                                              <p:pRg st="7" end="7"/>
                                            </p:txEl>
                                          </p:spTgt>
                                        </p:tgtEl>
                                        <p:attrNameLst>
                                          <p:attrName>style.visibility</p:attrName>
                                        </p:attrNameLst>
                                      </p:cBhvr>
                                      <p:to>
                                        <p:strVal val="visible"/>
                                      </p:to>
                                    </p:set>
                                    <p:anim calcmode="lin" valueType="num">
                                      <p:cBhvr additive="base">
                                        <p:cTn id="47"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17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2798</TotalTime>
  <Words>1845</Words>
  <Application>Microsoft Office PowerPoint</Application>
  <PresentationFormat>On-screen Show (4:3)</PresentationFormat>
  <Paragraphs>154</Paragraphs>
  <Slides>31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ＭＳ Ｐゴシック</vt:lpstr>
      <vt:lpstr>Apple Chancery</vt:lpstr>
      <vt:lpstr>Arial</vt:lpstr>
      <vt:lpstr>Calibri</vt:lpstr>
      <vt:lpstr>Georgia</vt:lpstr>
      <vt:lpstr>Verdana</vt:lpstr>
      <vt:lpstr>Wingdings</vt:lpstr>
      <vt:lpstr>Wingdings 2</vt:lpstr>
      <vt:lpstr>Aspect</vt:lpstr>
      <vt:lpstr>Paper</vt:lpstr>
      <vt:lpstr>Thesis</vt:lpstr>
      <vt:lpstr>Part I: With the fall of Rome many Europeans found themselves with a common, sociocultural and patriarchal void in their lives.</vt:lpstr>
      <vt:lpstr>Rome in less than five minutes</vt:lpstr>
      <vt:lpstr>PowerPoint Presentation</vt:lpstr>
      <vt:lpstr>PowerPoint Presentation</vt:lpstr>
      <vt:lpstr>Thesis</vt:lpstr>
      <vt:lpstr>Part I: With the fall of Rome many Europeans found themselves with a common, sociocultural and patriarchal void in their lives.</vt:lpstr>
      <vt:lpstr>The end of the Western Empire</vt:lpstr>
      <vt:lpstr>Side effects of the fall</vt:lpstr>
      <vt:lpstr>PowerPoint Presentation</vt:lpstr>
      <vt:lpstr>Part II: Eventually, with the long and often violent Christianization of Europe, that void was filled.</vt:lpstr>
      <vt:lpstr>Rise of Christianity</vt:lpstr>
      <vt:lpstr>PowerPoint Presentation</vt:lpstr>
      <vt:lpstr>Augustine of Hippo (354-430 C.E.)</vt:lpstr>
      <vt:lpstr>Clovis &amp; Christian Europe</vt:lpstr>
      <vt:lpstr>Part III: However, this constant squabbling led to chaos on a large scale, causing medieval life to become incredibly dangerous for the common man. </vt:lpstr>
      <vt:lpstr>The Vikings</vt:lpstr>
      <vt:lpstr>Vikings</vt:lpstr>
      <vt:lpstr>PowerPoint Presentation</vt:lpstr>
      <vt:lpstr>Vikings settle down</vt:lpstr>
      <vt:lpstr>What have the Vikings ever done for us?</vt:lpstr>
      <vt:lpstr>Part IV: In order to cope with these dangers the lower classes gave up freedom to receive protection from the higher classes causing a rigid, hierarchical system to arise to keep balance and order. </vt:lpstr>
      <vt:lpstr>Spread of Feudalism</vt:lpstr>
      <vt:lpstr>Feudalism</vt:lpstr>
      <vt:lpstr>Manors</vt:lpstr>
      <vt:lpstr>Serfs</vt:lpstr>
      <vt:lpstr>Serfs</vt:lpstr>
      <vt:lpstr>Note taking</vt:lpstr>
      <vt:lpstr>Before reading the texbook</vt:lpstr>
      <vt:lpstr>During reading</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makings of the Western World</dc:title>
  <dc:creator>Paul Doran</dc:creator>
  <cp:lastModifiedBy>Maners, Allison SHS Staff</cp:lastModifiedBy>
  <cp:revision>143</cp:revision>
  <cp:lastPrinted>2018-09-10T14:14:30Z</cp:lastPrinted>
  <dcterms:created xsi:type="dcterms:W3CDTF">2008-09-09T14:31:28Z</dcterms:created>
  <dcterms:modified xsi:type="dcterms:W3CDTF">2018-09-10T14:16:10Z</dcterms:modified>
</cp:coreProperties>
</file>