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732" r:id="rId2"/>
  </p:sldMasterIdLst>
  <p:handoutMasterIdLst>
    <p:handoutMasterId r:id="rId23"/>
  </p:handoutMasterIdLst>
  <p:sldIdLst>
    <p:sldId id="258" r:id="rId3"/>
    <p:sldId id="259" r:id="rId4"/>
    <p:sldId id="296" r:id="rId5"/>
    <p:sldId id="279" r:id="rId6"/>
    <p:sldId id="269" r:id="rId7"/>
    <p:sldId id="257" r:id="rId8"/>
    <p:sldId id="260" r:id="rId9"/>
    <p:sldId id="262" r:id="rId10"/>
    <p:sldId id="267" r:id="rId11"/>
    <p:sldId id="261" r:id="rId12"/>
    <p:sldId id="263" r:id="rId13"/>
    <p:sldId id="268" r:id="rId14"/>
    <p:sldId id="270" r:id="rId15"/>
    <p:sldId id="272" r:id="rId16"/>
    <p:sldId id="271" r:id="rId17"/>
    <p:sldId id="273" r:id="rId18"/>
    <p:sldId id="275" r:id="rId19"/>
    <p:sldId id="276" r:id="rId20"/>
    <p:sldId id="297" r:id="rId21"/>
    <p:sldId id="278" r:id="rId22"/>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E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D6ED034D-D15D-4A9C-A394-EBDF03936485}" type="datetimeFigureOut">
              <a:rPr lang="en-US" smtClean="0"/>
              <a:t>12/11/2018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FAC0348-A4AE-4AE5-B233-EE398669025F}" type="slidenum">
              <a:rPr lang="en-US" smtClean="0"/>
              <a:t>‹#›</a:t>
            </a:fld>
            <a:endParaRPr lang="en-US"/>
          </a:p>
        </p:txBody>
      </p:sp>
    </p:spTree>
    <p:extLst>
      <p:ext uri="{BB962C8B-B14F-4D97-AF65-F5344CB8AC3E}">
        <p14:creationId xmlns:p14="http://schemas.microsoft.com/office/powerpoint/2010/main" val="4873902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7D29A2B-A783-ED44-BB9F-68E593A9DF31}" type="datetimeFigureOut">
              <a:rPr lang="en-US" smtClean="0"/>
              <a:pPr/>
              <a:t>12/11/2018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7E41AAE-4B12-BC4F-AE89-207B1D41177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41AAE-4B12-BC4F-AE89-207B1D411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41AAE-4B12-BC4F-AE89-207B1D41177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a:lvl1pPr>
          </a:lstStyle>
          <a:p>
            <a:pPr>
              <a:defRPr/>
            </a:pPr>
            <a:fld id="{2A8A56BE-85B4-4C4F-8B4B-2471BC9F9290}" type="slidenum">
              <a:rPr lang="en-US" altLang="en-US"/>
              <a:pPr>
                <a:defRPr/>
              </a:pPr>
              <a:t>‹#›</a:t>
            </a:fld>
            <a:endParaRPr lang="en-US" altLang="en-US"/>
          </a:p>
        </p:txBody>
      </p:sp>
    </p:spTree>
    <p:extLst>
      <p:ext uri="{BB962C8B-B14F-4D97-AF65-F5344CB8AC3E}">
        <p14:creationId xmlns:p14="http://schemas.microsoft.com/office/powerpoint/2010/main" val="1815270189"/>
      </p:ext>
    </p:extLst>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50D21809-C263-48D9-A534-89215D09704E}" type="slidenum">
              <a:rPr lang="en-US" altLang="en-US"/>
              <a:pPr>
                <a:defRPr/>
              </a:pPr>
              <a:t>‹#›</a:t>
            </a:fld>
            <a:endParaRPr lang="en-US" altLang="en-US"/>
          </a:p>
        </p:txBody>
      </p:sp>
    </p:spTree>
    <p:extLst>
      <p:ext uri="{BB962C8B-B14F-4D97-AF65-F5344CB8AC3E}">
        <p14:creationId xmlns:p14="http://schemas.microsoft.com/office/powerpoint/2010/main" val="2217519923"/>
      </p:ext>
    </p:extLst>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1103644-F334-483E-B8F9-CC79BB8C3EAA}" type="slidenum">
              <a:rPr lang="en-US" altLang="en-US"/>
              <a:pPr>
                <a:defRPr/>
              </a:pPr>
              <a:t>‹#›</a:t>
            </a:fld>
            <a:endParaRPr lang="en-US" altLang="en-US"/>
          </a:p>
        </p:txBody>
      </p:sp>
    </p:spTree>
    <p:extLst>
      <p:ext uri="{BB962C8B-B14F-4D97-AF65-F5344CB8AC3E}">
        <p14:creationId xmlns:p14="http://schemas.microsoft.com/office/powerpoint/2010/main" val="3055635961"/>
      </p:ext>
    </p:extLst>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1ECF325-A610-43D1-9BF3-76CA0A211ED8}" type="slidenum">
              <a:rPr lang="en-US" altLang="en-US"/>
              <a:pPr>
                <a:defRPr/>
              </a:pPr>
              <a:t>‹#›</a:t>
            </a:fld>
            <a:endParaRPr lang="en-US" altLang="en-US"/>
          </a:p>
        </p:txBody>
      </p:sp>
    </p:spTree>
    <p:extLst>
      <p:ext uri="{BB962C8B-B14F-4D97-AF65-F5344CB8AC3E}">
        <p14:creationId xmlns:p14="http://schemas.microsoft.com/office/powerpoint/2010/main" val="3480796040"/>
      </p:ext>
    </p:extLst>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73D20D49-597E-4E0A-B055-918AA1BDD8C7}" type="slidenum">
              <a:rPr lang="en-US" altLang="en-US"/>
              <a:pPr>
                <a:defRPr/>
              </a:pPr>
              <a:t>‹#›</a:t>
            </a:fld>
            <a:endParaRPr lang="en-US" altLang="en-US"/>
          </a:p>
        </p:txBody>
      </p:sp>
    </p:spTree>
    <p:extLst>
      <p:ext uri="{BB962C8B-B14F-4D97-AF65-F5344CB8AC3E}">
        <p14:creationId xmlns:p14="http://schemas.microsoft.com/office/powerpoint/2010/main" val="749328742"/>
      </p:ext>
    </p:extLst>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558262A7-A8F2-455D-871B-BDAFC10F50B0}" type="slidenum">
              <a:rPr lang="en-US" altLang="en-US"/>
              <a:pPr>
                <a:defRPr/>
              </a:pPr>
              <a:t>‹#›</a:t>
            </a:fld>
            <a:endParaRPr lang="en-US" altLang="en-US"/>
          </a:p>
        </p:txBody>
      </p:sp>
    </p:spTree>
    <p:extLst>
      <p:ext uri="{BB962C8B-B14F-4D97-AF65-F5344CB8AC3E}">
        <p14:creationId xmlns:p14="http://schemas.microsoft.com/office/powerpoint/2010/main" val="166294271"/>
      </p:ext>
    </p:extLst>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EC2BCC27-A0DE-4663-9E2F-97062B391E36}" type="slidenum">
              <a:rPr lang="en-US" altLang="en-US"/>
              <a:pPr>
                <a:defRPr/>
              </a:pPr>
              <a:t>‹#›</a:t>
            </a:fld>
            <a:endParaRPr lang="en-US" altLang="en-US"/>
          </a:p>
        </p:txBody>
      </p:sp>
    </p:spTree>
    <p:extLst>
      <p:ext uri="{BB962C8B-B14F-4D97-AF65-F5344CB8AC3E}">
        <p14:creationId xmlns:p14="http://schemas.microsoft.com/office/powerpoint/2010/main" val="495248365"/>
      </p:ext>
    </p:extLst>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724B1908-E1C5-4A4A-81C8-D4C79A69CEB6}" type="slidenum">
              <a:rPr lang="en-US" altLang="en-US"/>
              <a:pPr>
                <a:defRPr/>
              </a:pPr>
              <a:t>‹#›</a:t>
            </a:fld>
            <a:endParaRPr lang="en-US" altLang="en-US"/>
          </a:p>
        </p:txBody>
      </p:sp>
    </p:spTree>
    <p:extLst>
      <p:ext uri="{BB962C8B-B14F-4D97-AF65-F5344CB8AC3E}">
        <p14:creationId xmlns:p14="http://schemas.microsoft.com/office/powerpoint/2010/main" val="287505113"/>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41AAE-4B12-BC4F-AE89-207B1D41177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EF57BD18-D92D-4C72-9C1A-E0EFF2F19EA2}" type="slidenum">
              <a:rPr lang="en-US" altLang="en-US"/>
              <a:pPr>
                <a:defRPr/>
              </a:pPr>
              <a:t>‹#›</a:t>
            </a:fld>
            <a:endParaRPr lang="en-US" altLang="en-US"/>
          </a:p>
        </p:txBody>
      </p:sp>
    </p:spTree>
    <p:extLst>
      <p:ext uri="{BB962C8B-B14F-4D97-AF65-F5344CB8AC3E}">
        <p14:creationId xmlns:p14="http://schemas.microsoft.com/office/powerpoint/2010/main" val="2031960195"/>
      </p:ext>
    </p:extLst>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7DD73A09-1926-4036-A5B4-21520A317C9C}" type="slidenum">
              <a:rPr lang="en-US" altLang="en-US"/>
              <a:pPr>
                <a:defRPr/>
              </a:pPr>
              <a:t>‹#›</a:t>
            </a:fld>
            <a:endParaRPr lang="en-US" altLang="en-US"/>
          </a:p>
        </p:txBody>
      </p:sp>
    </p:spTree>
    <p:extLst>
      <p:ext uri="{BB962C8B-B14F-4D97-AF65-F5344CB8AC3E}">
        <p14:creationId xmlns:p14="http://schemas.microsoft.com/office/powerpoint/2010/main" val="3993178157"/>
      </p:ext>
    </p:extLst>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6666756E-B18C-4585-A7E9-4173453295F9}" type="slidenum">
              <a:rPr lang="en-US" altLang="en-US"/>
              <a:pPr>
                <a:defRPr/>
              </a:pPr>
              <a:t>‹#›</a:t>
            </a:fld>
            <a:endParaRPr lang="en-US" altLang="en-US"/>
          </a:p>
        </p:txBody>
      </p:sp>
    </p:spTree>
    <p:extLst>
      <p:ext uri="{BB962C8B-B14F-4D97-AF65-F5344CB8AC3E}">
        <p14:creationId xmlns:p14="http://schemas.microsoft.com/office/powerpoint/2010/main" val="2600449013"/>
      </p:ext>
    </p:extLst>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7D29A2B-A783-ED44-BB9F-68E593A9DF31}" type="datetimeFigureOut">
              <a:rPr lang="en-US" smtClean="0"/>
              <a:pPr/>
              <a:t>12/11/2018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7E41AAE-4B12-BC4F-AE89-207B1D41177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41AAE-4B12-BC4F-AE89-207B1D41177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41AAE-4B12-BC4F-AE89-207B1D41177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41AAE-4B12-BC4F-AE89-207B1D41177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41AAE-4B12-BC4F-AE89-207B1D41177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41AAE-4B12-BC4F-AE89-207B1D41177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D29A2B-A783-ED44-BB9F-68E593A9DF31}"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41AAE-4B12-BC4F-AE89-207B1D41177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7D29A2B-A783-ED44-BB9F-68E593A9DF31}" type="datetimeFigureOut">
              <a:rPr lang="en-US" smtClean="0"/>
              <a:pPr/>
              <a:t>12/11/2018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7E41AAE-4B12-BC4F-AE89-207B1D41177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defTabSz="914400" fontAlgn="base">
              <a:spcBef>
                <a:spcPct val="0"/>
              </a:spcBef>
              <a:spcAft>
                <a:spcPct val="0"/>
              </a:spcAft>
              <a:defRPr/>
            </a:pPr>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cs typeface="Arial" charset="0"/>
              </a:defRPr>
            </a:lvl1pPr>
          </a:lstStyle>
          <a:p>
            <a:pPr defTabSz="914400" fontAlgn="base">
              <a:spcBef>
                <a:spcPct val="0"/>
              </a:spcBef>
              <a:spcAft>
                <a:spcPct val="0"/>
              </a:spcAft>
              <a:defRPr/>
            </a:pPr>
            <a:endParaRPr lang="en-US">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defTabSz="914400" fontAlgn="base">
              <a:spcBef>
                <a:spcPct val="0"/>
              </a:spcBef>
              <a:spcAft>
                <a:spcPct val="0"/>
              </a:spcAft>
              <a:defRPr/>
            </a:pPr>
            <a:fld id="{E7604639-B917-49FE-8DB2-1780859E9666}" type="slidenum">
              <a:rPr lang="en-US" altLang="en-US">
                <a:cs typeface="Arial" panose="020B0604020202020204" pitchFamily="34" charset="0"/>
              </a:rPr>
              <a:pPr defTabSz="914400"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68204290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split orient="vert"/>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Sj_9CiNkkn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Robespierre to Napoleon</a:t>
            </a:r>
            <a:endParaRPr lang="en-US" dirty="0"/>
          </a:p>
        </p:txBody>
      </p:sp>
      <p:sp>
        <p:nvSpPr>
          <p:cNvPr id="3" name="Content Placeholder 2"/>
          <p:cNvSpPr>
            <a:spLocks noGrp="1"/>
          </p:cNvSpPr>
          <p:nvPr>
            <p:ph sz="quarter" idx="1"/>
          </p:nvPr>
        </p:nvSpPr>
        <p:spPr>
          <a:xfrm>
            <a:off x="228600" y="1219200"/>
            <a:ext cx="8686800" cy="4937760"/>
          </a:xfrm>
        </p:spPr>
        <p:txBody>
          <a:bodyPr/>
          <a:lstStyle/>
          <a:p>
            <a:r>
              <a:rPr lang="en-US" b="1" dirty="0" smtClean="0"/>
              <a:t>After </a:t>
            </a:r>
            <a:r>
              <a:rPr lang="en-US" b="1" dirty="0" err="1" smtClean="0"/>
              <a:t>Thermidor</a:t>
            </a:r>
            <a:r>
              <a:rPr lang="en-US" b="1" dirty="0" smtClean="0"/>
              <a:t> 9 </a:t>
            </a:r>
            <a:r>
              <a:rPr lang="en-US" b="1" i="1" dirty="0" smtClean="0"/>
              <a:t>Reign of Terror</a:t>
            </a:r>
            <a:r>
              <a:rPr lang="en-US" b="1" dirty="0" smtClean="0"/>
              <a:t> dismantles itself (some members arrested, jails emptied, committees closed, etc.)</a:t>
            </a:r>
          </a:p>
          <a:p>
            <a:r>
              <a:rPr lang="en-US" b="1" dirty="0" smtClean="0"/>
              <a:t>Jacobin and </a:t>
            </a:r>
            <a:r>
              <a:rPr lang="en-US" b="1" dirty="0" err="1" smtClean="0"/>
              <a:t>Girondin</a:t>
            </a:r>
            <a:r>
              <a:rPr lang="en-US" b="1" dirty="0" smtClean="0"/>
              <a:t> clubs closed; amnesty extended to all but san-culottes, many of whom executed</a:t>
            </a:r>
          </a:p>
          <a:p>
            <a:r>
              <a:rPr lang="en-US" b="1" dirty="0" smtClean="0"/>
              <a:t>“White </a:t>
            </a:r>
            <a:r>
              <a:rPr lang="en-US" b="1" dirty="0"/>
              <a:t>T</a:t>
            </a:r>
            <a:r>
              <a:rPr lang="en-US" b="1" dirty="0" smtClean="0"/>
              <a:t>error” or backlash of people committed </a:t>
            </a:r>
            <a:r>
              <a:rPr lang="en-US" b="1" i="1" dirty="0" smtClean="0"/>
              <a:t>Reign of Terror</a:t>
            </a:r>
            <a:r>
              <a:rPr lang="en-US" b="1" dirty="0" smtClean="0"/>
              <a:t> ensues.  Arrests, “accidental” deaths, assassinations, etc.</a:t>
            </a:r>
          </a:p>
          <a:p>
            <a:r>
              <a:rPr lang="en-US" b="1" dirty="0" smtClean="0"/>
              <a:t>Directory established by remaining National Convention when the Revolution was considered ended in 1795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Napoleon in Europe</a:t>
            </a:r>
            <a:endParaRPr lang="en-US" sz="3600" b="1" dirty="0"/>
          </a:p>
        </p:txBody>
      </p:sp>
      <p:sp>
        <p:nvSpPr>
          <p:cNvPr id="3" name="Content Placeholder 2"/>
          <p:cNvSpPr>
            <a:spLocks noGrp="1"/>
          </p:cNvSpPr>
          <p:nvPr>
            <p:ph sz="quarter" idx="1"/>
          </p:nvPr>
        </p:nvSpPr>
        <p:spPr>
          <a:xfrm>
            <a:off x="228600" y="1219200"/>
            <a:ext cx="8610600" cy="4937760"/>
          </a:xfrm>
        </p:spPr>
        <p:txBody>
          <a:bodyPr>
            <a:normAutofit/>
          </a:bodyPr>
          <a:lstStyle/>
          <a:p>
            <a:r>
              <a:rPr lang="en-US" sz="2800" b="1" dirty="0" smtClean="0"/>
              <a:t>Napoleon annexes the Austrian Netherlands (what later becomes Belgium)</a:t>
            </a:r>
          </a:p>
          <a:p>
            <a:r>
              <a:rPr lang="en-US" sz="2800" b="1" dirty="0" smtClean="0"/>
              <a:t>Annexed parts of Italy, controlled Switzerland</a:t>
            </a:r>
          </a:p>
          <a:p>
            <a:r>
              <a:rPr lang="en-US" sz="2800" b="1" dirty="0" smtClean="0"/>
              <a:t>Pushes across German states, headed for Austria (Austria and Prussia then switch sides to ally with Napoleon)</a:t>
            </a:r>
          </a:p>
          <a:p>
            <a:r>
              <a:rPr lang="en-US" sz="2800" b="1" dirty="0" smtClean="0"/>
              <a:t>By 1805 only great power left was Britain </a:t>
            </a:r>
            <a:r>
              <a:rPr lang="en-US" sz="2800" b="1" dirty="0" smtClean="0">
                <a:sym typeface="Wingdings"/>
              </a:rPr>
              <a:t> takes on Nelson at Battle of Trafalgar and loses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Battle of Trafalgar</a:t>
            </a:r>
            <a:endParaRPr lang="en-US" sz="3600" b="1" dirty="0"/>
          </a:p>
        </p:txBody>
      </p:sp>
      <p:sp>
        <p:nvSpPr>
          <p:cNvPr id="3" name="Content Placeholder 2"/>
          <p:cNvSpPr>
            <a:spLocks noGrp="1"/>
          </p:cNvSpPr>
          <p:nvPr>
            <p:ph sz="quarter" idx="1"/>
          </p:nvPr>
        </p:nvSpPr>
        <p:spPr>
          <a:xfrm>
            <a:off x="152400" y="1143000"/>
            <a:ext cx="8839200" cy="5257800"/>
          </a:xfrm>
        </p:spPr>
        <p:txBody>
          <a:bodyPr>
            <a:normAutofit lnSpcReduction="10000"/>
          </a:bodyPr>
          <a:lstStyle/>
          <a:p>
            <a:r>
              <a:rPr lang="en-US" dirty="0" smtClean="0"/>
              <a:t>Has a knack for being able to beat everyone but the British</a:t>
            </a:r>
          </a:p>
          <a:p>
            <a:r>
              <a:rPr lang="en-US" dirty="0" smtClean="0"/>
              <a:t>This loss is more important than any Napoleon victory</a:t>
            </a:r>
          </a:p>
          <a:p>
            <a:r>
              <a:rPr lang="en-US" dirty="0" smtClean="0"/>
              <a:t>Takes place in 1805 off the SW coast of Spain</a:t>
            </a:r>
          </a:p>
          <a:p>
            <a:r>
              <a:rPr lang="en-US" dirty="0" smtClean="0"/>
              <a:t>Spanish and French vs. British (led by Admiral Horatio Nelson)</a:t>
            </a:r>
          </a:p>
          <a:p>
            <a:r>
              <a:rPr lang="en-US" dirty="0" smtClean="0"/>
              <a:t>Nelson splits Franco-Spaniards in two and wins decisive victory</a:t>
            </a:r>
          </a:p>
          <a:p>
            <a:r>
              <a:rPr lang="en-US" sz="2800" b="1" dirty="0"/>
              <a:t>M</a:t>
            </a:r>
            <a:r>
              <a:rPr lang="en-US" sz="2800" b="1" dirty="0" smtClean="0"/>
              <a:t>ajor results:</a:t>
            </a:r>
          </a:p>
          <a:p>
            <a:pPr lvl="1"/>
            <a:r>
              <a:rPr lang="en-US" sz="2400" b="1" dirty="0" smtClean="0"/>
              <a:t>1.  Assures safety of British Isles from Napoleon—this mad attempt to beat Brits will be his downfall</a:t>
            </a:r>
          </a:p>
          <a:p>
            <a:pPr lvl="1"/>
            <a:r>
              <a:rPr lang="en-US" sz="2400" b="1" dirty="0" smtClean="0"/>
              <a:t>2.  Assures dominance of British Navy for another 100 years</a:t>
            </a:r>
          </a:p>
          <a:p>
            <a:pPr lvl="1"/>
            <a:r>
              <a:rPr lang="en-US" sz="2400" b="1" dirty="0" smtClean="0"/>
              <a:t>Side note: defeating the superpower/the underdog in the culture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Bonaparte’s benefits to Europe</a:t>
            </a:r>
            <a:endParaRPr lang="en-US" dirty="0"/>
          </a:p>
        </p:txBody>
      </p:sp>
      <p:sp>
        <p:nvSpPr>
          <p:cNvPr id="3" name="Content Placeholder 2"/>
          <p:cNvSpPr>
            <a:spLocks noGrp="1"/>
          </p:cNvSpPr>
          <p:nvPr>
            <p:ph sz="quarter" idx="1"/>
          </p:nvPr>
        </p:nvSpPr>
        <p:spPr>
          <a:xfrm>
            <a:off x="457200" y="1219200"/>
            <a:ext cx="8534400" cy="5105400"/>
          </a:xfrm>
        </p:spPr>
        <p:txBody>
          <a:bodyPr>
            <a:normAutofit fontScale="85000" lnSpcReduction="10000"/>
          </a:bodyPr>
          <a:lstStyle/>
          <a:p>
            <a:r>
              <a:rPr lang="en-US" sz="3000" dirty="0"/>
              <a:t>By 1812, Napoleon controls all of Europe (directly or indirectly) except Britain, Sweden and the Ottoman </a:t>
            </a:r>
            <a:r>
              <a:rPr lang="en-US" sz="3000" dirty="0" smtClean="0"/>
              <a:t>Empire</a:t>
            </a:r>
          </a:p>
          <a:p>
            <a:r>
              <a:rPr lang="en-US" sz="3000" dirty="0" smtClean="0"/>
              <a:t>Allowed German states to start unifying into one nation</a:t>
            </a:r>
          </a:p>
          <a:p>
            <a:pPr lvl="1"/>
            <a:r>
              <a:rPr lang="en-US" sz="2600" dirty="0" smtClean="0"/>
              <a:t>Remember Germany still does not exist as a nation yet</a:t>
            </a:r>
          </a:p>
          <a:p>
            <a:r>
              <a:rPr lang="en-US" sz="3000" dirty="0" smtClean="0"/>
              <a:t>Same thing for Italy</a:t>
            </a:r>
          </a:p>
          <a:p>
            <a:pPr lvl="1"/>
            <a:r>
              <a:rPr lang="en-US" sz="2600" dirty="0" smtClean="0"/>
              <a:t>Small independent states, “Italy” still does not exist</a:t>
            </a:r>
          </a:p>
          <a:p>
            <a:r>
              <a:rPr lang="en-US" sz="3000" dirty="0" smtClean="0"/>
              <a:t>Increased nationalism in other key places</a:t>
            </a:r>
          </a:p>
          <a:p>
            <a:r>
              <a:rPr lang="en-US" sz="3000" dirty="0" smtClean="0"/>
              <a:t>Government for Poland</a:t>
            </a:r>
          </a:p>
          <a:p>
            <a:pPr lvl="1"/>
            <a:r>
              <a:rPr lang="en-US" sz="2600" dirty="0" smtClean="0"/>
              <a:t>Poland had been carved up by Prussia and Russia in the past, now had a chance to have its own government again</a:t>
            </a:r>
          </a:p>
          <a:p>
            <a:r>
              <a:rPr lang="en-US" sz="3000" dirty="0" smtClean="0"/>
              <a:t>Napoleonic becomes a somewhat fair system of justice throughout most of Europe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defRPr/>
            </a:pPr>
            <a:r>
              <a:rPr lang="en-US" sz="3600" b="1" dirty="0" smtClean="0"/>
              <a:t>Napoleonic mistakes</a:t>
            </a:r>
          </a:p>
        </p:txBody>
      </p:sp>
      <p:sp>
        <p:nvSpPr>
          <p:cNvPr id="20483" name="Rectangle 3"/>
          <p:cNvSpPr>
            <a:spLocks noGrp="1" noChangeArrowheads="1"/>
          </p:cNvSpPr>
          <p:nvPr>
            <p:ph type="body" idx="1"/>
          </p:nvPr>
        </p:nvSpPr>
        <p:spPr/>
        <p:txBody>
          <a:bodyPr/>
          <a:lstStyle/>
          <a:p>
            <a:pPr eaLnBrk="1" hangingPunct="1">
              <a:defRPr/>
            </a:pPr>
            <a:r>
              <a:rPr lang="en-US" sz="2800" b="1" dirty="0" smtClean="0">
                <a:solidFill>
                  <a:srgbClr val="9E0E41"/>
                </a:solidFill>
              </a:rPr>
              <a:t>First mistake: blockade. Continental system.</a:t>
            </a:r>
          </a:p>
          <a:p>
            <a:pPr eaLnBrk="1" hangingPunct="1">
              <a:defRPr/>
            </a:pPr>
            <a:r>
              <a:rPr lang="en-US" sz="2800" dirty="0" smtClean="0"/>
              <a:t>Napoleon sets up a blockade to prevent all trade between Europe and Great Britain</a:t>
            </a:r>
          </a:p>
          <a:p>
            <a:pPr eaLnBrk="1" hangingPunct="1">
              <a:defRPr/>
            </a:pPr>
            <a:r>
              <a:rPr lang="en-US" sz="2800" dirty="0" smtClean="0"/>
              <a:t>Britain then stops all ships coming to countries controlled by Napoleon</a:t>
            </a:r>
          </a:p>
          <a:p>
            <a:pPr lvl="1" eaLnBrk="1" hangingPunct="1">
              <a:defRPr/>
            </a:pPr>
            <a:r>
              <a:rPr lang="en-US" sz="2400" dirty="0" smtClean="0"/>
              <a:t>India, African colonies, United States, Canada</a:t>
            </a:r>
          </a:p>
          <a:p>
            <a:pPr eaLnBrk="1" hangingPunct="1">
              <a:defRPr/>
            </a:pPr>
            <a:r>
              <a:rPr lang="en-US" sz="2800" dirty="0" smtClean="0"/>
              <a:t>Ends up hurting Napoleon more than Britain</a:t>
            </a:r>
          </a:p>
          <a:p>
            <a:pPr eaLnBrk="1" hangingPunct="1">
              <a:defRPr/>
            </a:pPr>
            <a:r>
              <a:rPr lang="en-US" sz="2800" dirty="0" smtClean="0"/>
              <a:t>Also causes the War of 1812 between the US and Britain</a:t>
            </a:r>
          </a:p>
        </p:txBody>
      </p:sp>
    </p:spTree>
    <p:extLst>
      <p:ext uri="{BB962C8B-B14F-4D97-AF65-F5344CB8AC3E}">
        <p14:creationId xmlns:p14="http://schemas.microsoft.com/office/powerpoint/2010/main" val="22713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 calcmode="lin" valueType="num">
                                      <p:cBhvr additive="base">
                                        <p:cTn id="23"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483">
                                            <p:txEl>
                                              <p:pRg st="4" end="4"/>
                                            </p:txEl>
                                          </p:spTgt>
                                        </p:tgtEl>
                                        <p:attrNameLst>
                                          <p:attrName>style.visibility</p:attrName>
                                        </p:attrNameLst>
                                      </p:cBhvr>
                                      <p:to>
                                        <p:strVal val="visible"/>
                                      </p:to>
                                    </p:set>
                                    <p:anim calcmode="lin" valueType="num">
                                      <p:cBhvr additive="base">
                                        <p:cTn id="29"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0483">
                                            <p:txEl>
                                              <p:pRg st="5" end="5"/>
                                            </p:txEl>
                                          </p:spTgt>
                                        </p:tgtEl>
                                        <p:attrNameLst>
                                          <p:attrName>style.visibility</p:attrName>
                                        </p:attrNameLst>
                                      </p:cBhvr>
                                      <p:to>
                                        <p:strVal val="visible"/>
                                      </p:to>
                                    </p:set>
                                    <p:anim calcmode="lin" valueType="num">
                                      <p:cBhvr additive="base">
                                        <p:cTn id="35"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viz.cwrl.utexas.edu/files/detail_manet_thirdofm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153400" cy="635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0064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defRPr/>
            </a:pPr>
            <a:r>
              <a:rPr lang="en-US" sz="3600" b="1" dirty="0" smtClean="0"/>
              <a:t>Napoleonic mistakes</a:t>
            </a:r>
          </a:p>
        </p:txBody>
      </p:sp>
      <p:sp>
        <p:nvSpPr>
          <p:cNvPr id="21507" name="Rectangle 3"/>
          <p:cNvSpPr>
            <a:spLocks noGrp="1" noChangeArrowheads="1"/>
          </p:cNvSpPr>
          <p:nvPr>
            <p:ph type="body" idx="1"/>
          </p:nvPr>
        </p:nvSpPr>
        <p:spPr>
          <a:xfrm>
            <a:off x="304800" y="1219200"/>
            <a:ext cx="8534400" cy="5334000"/>
          </a:xfrm>
        </p:spPr>
        <p:txBody>
          <a:bodyPr/>
          <a:lstStyle/>
          <a:p>
            <a:pPr eaLnBrk="1" hangingPunct="1">
              <a:lnSpc>
                <a:spcPct val="90000"/>
              </a:lnSpc>
              <a:defRPr/>
            </a:pPr>
            <a:r>
              <a:rPr lang="en-US" b="1" dirty="0" smtClean="0">
                <a:solidFill>
                  <a:srgbClr val="9E0E41"/>
                </a:solidFill>
              </a:rPr>
              <a:t>Second mistake: Peninsular War</a:t>
            </a:r>
          </a:p>
          <a:p>
            <a:pPr eaLnBrk="1" hangingPunct="1">
              <a:lnSpc>
                <a:spcPct val="90000"/>
              </a:lnSpc>
              <a:defRPr/>
            </a:pPr>
            <a:r>
              <a:rPr lang="en-US" dirty="0" smtClean="0"/>
              <a:t>Invades Portugal and Spain</a:t>
            </a:r>
          </a:p>
          <a:p>
            <a:pPr eaLnBrk="1" hangingPunct="1">
              <a:lnSpc>
                <a:spcPct val="90000"/>
              </a:lnSpc>
              <a:defRPr/>
            </a:pPr>
            <a:r>
              <a:rPr lang="en-US" dirty="0" smtClean="0"/>
              <a:t>Napoleon makes his own brother King of Spain</a:t>
            </a:r>
          </a:p>
          <a:p>
            <a:pPr eaLnBrk="1" hangingPunct="1">
              <a:lnSpc>
                <a:spcPct val="90000"/>
              </a:lnSpc>
              <a:defRPr/>
            </a:pPr>
            <a:r>
              <a:rPr lang="en-US" dirty="0" smtClean="0"/>
              <a:t>Spanish resist, start guerrilla warfare</a:t>
            </a:r>
          </a:p>
          <a:p>
            <a:pPr lvl="1" eaLnBrk="1" hangingPunct="1">
              <a:lnSpc>
                <a:spcPct val="90000"/>
              </a:lnSpc>
              <a:defRPr/>
            </a:pPr>
            <a:r>
              <a:rPr lang="en-US" dirty="0" smtClean="0"/>
              <a:t>Peasant fighters, hid in the hills, not an organized army – but VERY effective</a:t>
            </a:r>
          </a:p>
          <a:p>
            <a:pPr lvl="1" eaLnBrk="1" hangingPunct="1">
              <a:lnSpc>
                <a:spcPct val="90000"/>
              </a:lnSpc>
              <a:defRPr/>
            </a:pPr>
            <a:r>
              <a:rPr lang="en-US" dirty="0" smtClean="0"/>
              <a:t>Ended up costing Napoleon 300,000 men</a:t>
            </a:r>
          </a:p>
          <a:p>
            <a:pPr eaLnBrk="1" hangingPunct="1">
              <a:lnSpc>
                <a:spcPct val="90000"/>
              </a:lnSpc>
              <a:defRPr/>
            </a:pPr>
            <a:r>
              <a:rPr lang="en-US" dirty="0" smtClean="0"/>
              <a:t>Starts to inspire others across Europe to rebel</a:t>
            </a:r>
          </a:p>
          <a:p>
            <a:pPr eaLnBrk="1" hangingPunct="1">
              <a:lnSpc>
                <a:spcPct val="90000"/>
              </a:lnSpc>
              <a:defRPr/>
            </a:pPr>
            <a:r>
              <a:rPr lang="en-US" b="1" dirty="0" smtClean="0">
                <a:solidFill>
                  <a:srgbClr val="9E0E41"/>
                </a:solidFill>
              </a:rPr>
              <a:t>Biggest mistake of all is invasion of Russia… what can you tell me about it?</a:t>
            </a:r>
          </a:p>
        </p:txBody>
      </p:sp>
    </p:spTree>
    <p:extLst>
      <p:ext uri="{BB962C8B-B14F-4D97-AF65-F5344CB8AC3E}">
        <p14:creationId xmlns:p14="http://schemas.microsoft.com/office/powerpoint/2010/main" val="418793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 calcmode="lin" valueType="num">
                                      <p:cBhvr additive="base">
                                        <p:cTn id="29"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507">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1507">
                                            <p:txEl>
                                              <p:pRg st="5" end="5"/>
                                            </p:txEl>
                                          </p:spTgt>
                                        </p:tgtEl>
                                        <p:attrNameLst>
                                          <p:attrName>style.visibility</p:attrName>
                                        </p:attrNameLst>
                                      </p:cBhvr>
                                      <p:to>
                                        <p:strVal val="visible"/>
                                      </p:to>
                                    </p:set>
                                    <p:anim calcmode="lin" valueType="num">
                                      <p:cBhvr additive="base">
                                        <p:cTn id="33"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1507">
                                            <p:txEl>
                                              <p:pRg st="6" end="6"/>
                                            </p:txEl>
                                          </p:spTgt>
                                        </p:tgtEl>
                                        <p:attrNameLst>
                                          <p:attrName>style.visibility</p:attrName>
                                        </p:attrNameLst>
                                      </p:cBhvr>
                                      <p:to>
                                        <p:strVal val="visible"/>
                                      </p:to>
                                    </p:set>
                                    <p:anim calcmode="lin" valueType="num">
                                      <p:cBhvr additive="base">
                                        <p:cTn id="39"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1507">
                                            <p:txEl>
                                              <p:pRg st="7" end="7"/>
                                            </p:txEl>
                                          </p:spTgt>
                                        </p:tgtEl>
                                        <p:attrNameLst>
                                          <p:attrName>style.visibility</p:attrName>
                                        </p:attrNameLst>
                                      </p:cBhvr>
                                      <p:to>
                                        <p:strVal val="visible"/>
                                      </p:to>
                                    </p:set>
                                    <p:anim calcmode="lin" valueType="num">
                                      <p:cBhvr additive="base">
                                        <p:cTn id="45"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b="1" dirty="0" smtClean="0"/>
              <a:t>Russia</a:t>
            </a:r>
            <a:endParaRPr lang="en-US" b="1" dirty="0" smtClean="0"/>
          </a:p>
        </p:txBody>
      </p:sp>
      <p:sp>
        <p:nvSpPr>
          <p:cNvPr id="23555" name="Rectangle 3"/>
          <p:cNvSpPr>
            <a:spLocks noGrp="1" noChangeArrowheads="1"/>
          </p:cNvSpPr>
          <p:nvPr>
            <p:ph type="body" idx="1"/>
          </p:nvPr>
        </p:nvSpPr>
        <p:spPr>
          <a:xfrm>
            <a:off x="457200" y="1143000"/>
            <a:ext cx="8382000" cy="5013960"/>
          </a:xfrm>
        </p:spPr>
        <p:txBody>
          <a:bodyPr/>
          <a:lstStyle/>
          <a:p>
            <a:pPr eaLnBrk="1" hangingPunct="1">
              <a:lnSpc>
                <a:spcPct val="90000"/>
              </a:lnSpc>
              <a:defRPr/>
            </a:pPr>
            <a:r>
              <a:rPr lang="en-US" b="1" dirty="0" smtClean="0"/>
              <a:t>Napoleon marches into Moscow, only to find it totally ablaze</a:t>
            </a:r>
          </a:p>
          <a:p>
            <a:pPr eaLnBrk="1" hangingPunct="1">
              <a:lnSpc>
                <a:spcPct val="90000"/>
              </a:lnSpc>
              <a:defRPr/>
            </a:pPr>
            <a:r>
              <a:rPr lang="en-US" b="1" dirty="0" smtClean="0"/>
              <a:t>Alexander destroyed it rather than let the French “win” it</a:t>
            </a:r>
          </a:p>
          <a:p>
            <a:pPr lvl="1">
              <a:lnSpc>
                <a:spcPct val="90000"/>
              </a:lnSpc>
              <a:defRPr/>
            </a:pPr>
            <a:r>
              <a:rPr lang="en-US" b="1" dirty="0" smtClean="0"/>
              <a:t>What is this strategy called?</a:t>
            </a:r>
          </a:p>
          <a:p>
            <a:pPr eaLnBrk="1" hangingPunct="1">
              <a:lnSpc>
                <a:spcPct val="90000"/>
              </a:lnSpc>
              <a:defRPr/>
            </a:pPr>
            <a:r>
              <a:rPr lang="en-US" b="1" dirty="0" smtClean="0"/>
              <a:t>In October Napoleon decides to take his troops back to France</a:t>
            </a:r>
          </a:p>
          <a:p>
            <a:pPr eaLnBrk="1" hangingPunct="1">
              <a:lnSpc>
                <a:spcPct val="90000"/>
              </a:lnSpc>
              <a:defRPr/>
            </a:pPr>
            <a:r>
              <a:rPr lang="en-US" b="1" dirty="0" smtClean="0"/>
              <a:t>They get caught in the winter, most freeze to death or die from enemy attacks</a:t>
            </a:r>
          </a:p>
          <a:p>
            <a:pPr eaLnBrk="1" hangingPunct="1">
              <a:lnSpc>
                <a:spcPct val="90000"/>
              </a:lnSpc>
              <a:defRPr/>
            </a:pPr>
            <a:r>
              <a:rPr lang="en-US" b="1" dirty="0" smtClean="0"/>
              <a:t>Between10,000 and 35,000 make it back alive (depending on the source you read) of about 350,000</a:t>
            </a:r>
          </a:p>
        </p:txBody>
      </p:sp>
    </p:spTree>
    <p:extLst>
      <p:ext uri="{BB962C8B-B14F-4D97-AF65-F5344CB8AC3E}">
        <p14:creationId xmlns:p14="http://schemas.microsoft.com/office/powerpoint/2010/main" val="156112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 calcmode="lin" valueType="num">
                                      <p:cBhvr additive="base">
                                        <p:cTn id="17"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anim calcmode="lin" valueType="num">
                                      <p:cBhvr additive="base">
                                        <p:cTn id="23"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3555">
                                            <p:txEl>
                                              <p:pRg st="4" end="4"/>
                                            </p:txEl>
                                          </p:spTgt>
                                        </p:tgtEl>
                                        <p:attrNameLst>
                                          <p:attrName>style.visibility</p:attrName>
                                        </p:attrNameLst>
                                      </p:cBhvr>
                                      <p:to>
                                        <p:strVal val="visible"/>
                                      </p:to>
                                    </p:set>
                                    <p:anim calcmode="lin" valueType="num">
                                      <p:cBhvr additive="base">
                                        <p:cTn id="29"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3555">
                                            <p:txEl>
                                              <p:pRg st="5" end="5"/>
                                            </p:txEl>
                                          </p:spTgt>
                                        </p:tgtEl>
                                        <p:attrNameLst>
                                          <p:attrName>style.visibility</p:attrName>
                                        </p:attrNameLst>
                                      </p:cBhvr>
                                      <p:to>
                                        <p:strVal val="visible"/>
                                      </p:to>
                                    </p:set>
                                    <p:anim calcmode="lin" valueType="num">
                                      <p:cBhvr additive="base">
                                        <p:cTn id="35"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algn="ctr">
              <a:defRPr/>
            </a:pPr>
            <a:r>
              <a:rPr lang="en-US" sz="3600" b="1" dirty="0" smtClean="0"/>
              <a:t>Napoleon’s downfall </a:t>
            </a:r>
            <a:r>
              <a:rPr lang="en-US" b="1" dirty="0" smtClean="0"/>
              <a:t/>
            </a:r>
            <a:br>
              <a:rPr lang="en-US" b="1" dirty="0" smtClean="0"/>
            </a:br>
            <a:r>
              <a:rPr lang="en-US" sz="2200" b="1" dirty="0" smtClean="0"/>
              <a:t>(</a:t>
            </a:r>
            <a:r>
              <a:rPr lang="en-US" sz="2200" b="1" dirty="0"/>
              <a:t>The War of the 6</a:t>
            </a:r>
            <a:r>
              <a:rPr lang="en-US" sz="2200" b="1" baseline="30000" dirty="0"/>
              <a:t>th</a:t>
            </a:r>
            <a:r>
              <a:rPr lang="en-US" sz="2200" b="1" dirty="0"/>
              <a:t> Coalition)</a:t>
            </a:r>
            <a:endParaRPr lang="en-US" sz="2700" b="1" dirty="0" smtClean="0"/>
          </a:p>
        </p:txBody>
      </p:sp>
      <p:sp>
        <p:nvSpPr>
          <p:cNvPr id="25603" name="Rectangle 3"/>
          <p:cNvSpPr>
            <a:spLocks noGrp="1" noChangeArrowheads="1"/>
          </p:cNvSpPr>
          <p:nvPr>
            <p:ph type="body" idx="1"/>
          </p:nvPr>
        </p:nvSpPr>
        <p:spPr>
          <a:xfrm>
            <a:off x="457200" y="1219200"/>
            <a:ext cx="8229600" cy="5105400"/>
          </a:xfrm>
        </p:spPr>
        <p:txBody>
          <a:bodyPr/>
          <a:lstStyle/>
          <a:p>
            <a:pPr eaLnBrk="1" hangingPunct="1">
              <a:defRPr/>
            </a:pPr>
            <a:r>
              <a:rPr lang="en-US" sz="2800" b="1" dirty="0" smtClean="0"/>
              <a:t>Now Britain has Russia, Prussia and Sweden allied against him</a:t>
            </a:r>
          </a:p>
          <a:p>
            <a:pPr eaLnBrk="1" hangingPunct="1">
              <a:defRPr/>
            </a:pPr>
            <a:r>
              <a:rPr lang="en-US" sz="2800" b="1" dirty="0" smtClean="0"/>
              <a:t>Austria now declares war on France, mainly to help preserve balance of power</a:t>
            </a:r>
          </a:p>
          <a:p>
            <a:pPr eaLnBrk="1" hangingPunct="1">
              <a:defRPr/>
            </a:pPr>
            <a:r>
              <a:rPr lang="en-US" sz="2800" b="1" dirty="0" smtClean="0"/>
              <a:t>Napoleon raises a new army</a:t>
            </a:r>
          </a:p>
          <a:p>
            <a:pPr eaLnBrk="1" hangingPunct="1">
              <a:defRPr/>
            </a:pPr>
            <a:r>
              <a:rPr lang="en-US" sz="2800" b="1" dirty="0" smtClean="0"/>
              <a:t>October 1813 draws at Leipzig (Germany)</a:t>
            </a:r>
          </a:p>
          <a:p>
            <a:pPr eaLnBrk="1" hangingPunct="1">
              <a:defRPr/>
            </a:pPr>
            <a:r>
              <a:rPr lang="en-US" sz="2800" b="1" dirty="0" smtClean="0"/>
              <a:t>January 1814 – allies invade France</a:t>
            </a:r>
          </a:p>
          <a:p>
            <a:pPr eaLnBrk="1" hangingPunct="1">
              <a:defRPr/>
            </a:pPr>
            <a:r>
              <a:rPr lang="en-US" sz="2800" b="1" dirty="0" smtClean="0"/>
              <a:t>March 1814 – King Frederick William of Prussia and Czar Alexander lead troops in a parade through Paris</a:t>
            </a:r>
          </a:p>
        </p:txBody>
      </p:sp>
    </p:spTree>
    <p:extLst>
      <p:ext uri="{BB962C8B-B14F-4D97-AF65-F5344CB8AC3E}">
        <p14:creationId xmlns:p14="http://schemas.microsoft.com/office/powerpoint/2010/main" val="177348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defRPr/>
            </a:pPr>
            <a:r>
              <a:rPr lang="en-US" sz="3600" b="1" dirty="0" smtClean="0"/>
              <a:t>Exile &amp; 100 Days</a:t>
            </a:r>
          </a:p>
        </p:txBody>
      </p:sp>
      <p:sp>
        <p:nvSpPr>
          <p:cNvPr id="26627" name="Rectangle 3"/>
          <p:cNvSpPr>
            <a:spLocks noGrp="1" noChangeArrowheads="1"/>
          </p:cNvSpPr>
          <p:nvPr>
            <p:ph type="body" idx="1"/>
          </p:nvPr>
        </p:nvSpPr>
        <p:spPr>
          <a:xfrm>
            <a:off x="304800" y="1219200"/>
            <a:ext cx="8534400" cy="5105400"/>
          </a:xfrm>
        </p:spPr>
        <p:txBody>
          <a:bodyPr>
            <a:normAutofit fontScale="92500" lnSpcReduction="20000"/>
          </a:bodyPr>
          <a:lstStyle/>
          <a:p>
            <a:pPr eaLnBrk="1" hangingPunct="1">
              <a:lnSpc>
                <a:spcPct val="90000"/>
              </a:lnSpc>
              <a:defRPr/>
            </a:pPr>
            <a:r>
              <a:rPr lang="en-US" b="1" dirty="0" smtClean="0"/>
              <a:t>Napoleon surrenders in April 1814, goes into exile on island of Elba off coast of Italy</a:t>
            </a:r>
          </a:p>
          <a:p>
            <a:pPr lvl="1">
              <a:lnSpc>
                <a:spcPct val="90000"/>
              </a:lnSpc>
              <a:defRPr/>
            </a:pPr>
            <a:r>
              <a:rPr lang="en-US" b="1" dirty="0" smtClean="0"/>
              <a:t>Coalition allows Napoleon to rule Elba (basically play emperor), which he does well at first (much like France)</a:t>
            </a:r>
          </a:p>
          <a:p>
            <a:pPr eaLnBrk="1" hangingPunct="1">
              <a:lnSpc>
                <a:spcPct val="90000"/>
              </a:lnSpc>
              <a:defRPr/>
            </a:pPr>
            <a:r>
              <a:rPr lang="en-US" b="1" dirty="0" smtClean="0"/>
              <a:t>Louis XVI’s brother Louis XVIII becomes king, monarchy restored</a:t>
            </a:r>
          </a:p>
          <a:p>
            <a:pPr lvl="1">
              <a:lnSpc>
                <a:spcPct val="90000"/>
              </a:lnSpc>
              <a:defRPr/>
            </a:pPr>
            <a:r>
              <a:rPr lang="en-US" b="1" dirty="0" smtClean="0"/>
              <a:t>Started to undo most of the reforms of the revolution</a:t>
            </a:r>
          </a:p>
          <a:p>
            <a:pPr lvl="1">
              <a:lnSpc>
                <a:spcPct val="90000"/>
              </a:lnSpc>
              <a:defRPr/>
            </a:pPr>
            <a:r>
              <a:rPr lang="en-US" b="1" dirty="0" smtClean="0"/>
              <a:t>Becomes very unpopular</a:t>
            </a:r>
          </a:p>
          <a:p>
            <a:pPr>
              <a:defRPr/>
            </a:pPr>
            <a:r>
              <a:rPr lang="en-US" b="1" dirty="0"/>
              <a:t>Napoleon returns from exile</a:t>
            </a:r>
          </a:p>
          <a:p>
            <a:pPr>
              <a:defRPr/>
            </a:pPr>
            <a:r>
              <a:rPr lang="en-US" b="1" dirty="0"/>
              <a:t>Marches from Elba through Italy and over the Alps into France</a:t>
            </a:r>
          </a:p>
          <a:p>
            <a:pPr>
              <a:defRPr/>
            </a:pPr>
            <a:r>
              <a:rPr lang="en-US" b="1" dirty="0"/>
              <a:t>Crowds cheer him, Louis’s army deserts him and join Napoleon</a:t>
            </a:r>
          </a:p>
          <a:p>
            <a:pPr>
              <a:defRPr/>
            </a:pPr>
            <a:r>
              <a:rPr lang="en-US" b="1" dirty="0"/>
              <a:t>Napoleon is emperor once again</a:t>
            </a:r>
          </a:p>
          <a:p>
            <a:pPr>
              <a:defRPr/>
            </a:pPr>
            <a:r>
              <a:rPr lang="en-US" b="1" dirty="0"/>
              <a:t>Europeans quickly get their armies back together</a:t>
            </a:r>
          </a:p>
          <a:p>
            <a:pPr lvl="1">
              <a:lnSpc>
                <a:spcPct val="90000"/>
              </a:lnSpc>
              <a:defRPr/>
            </a:pPr>
            <a:endParaRPr lang="en-US" dirty="0" smtClean="0"/>
          </a:p>
        </p:txBody>
      </p:sp>
    </p:spTree>
    <p:extLst>
      <p:ext uri="{BB962C8B-B14F-4D97-AF65-F5344CB8AC3E}">
        <p14:creationId xmlns:p14="http://schemas.microsoft.com/office/powerpoint/2010/main" val="212859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 calcmode="lin" valueType="num">
                                      <p:cBhvr additive="base">
                                        <p:cTn id="21"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7" end="7"/>
                                            </p:txEl>
                                          </p:spTgt>
                                        </p:tgtEl>
                                        <p:attrNameLst>
                                          <p:attrName>style.visibility</p:attrName>
                                        </p:attrNameLst>
                                      </p:cBhvr>
                                      <p:to>
                                        <p:strVal val="visible"/>
                                      </p:to>
                                    </p:set>
                                    <p:anim calcmode="lin" valueType="num">
                                      <p:cBhvr additive="base">
                                        <p:cTn id="43"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8" end="8"/>
                                            </p:txEl>
                                          </p:spTgt>
                                        </p:tgtEl>
                                        <p:attrNameLst>
                                          <p:attrName>style.visibility</p:attrName>
                                        </p:attrNameLst>
                                      </p:cBhvr>
                                      <p:to>
                                        <p:strVal val="visible"/>
                                      </p:to>
                                    </p:set>
                                    <p:anim calcmode="lin" valueType="num">
                                      <p:cBhvr additive="base">
                                        <p:cTn id="49"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9" end="9"/>
                                            </p:txEl>
                                          </p:spTgt>
                                        </p:tgtEl>
                                        <p:attrNameLst>
                                          <p:attrName>style.visibility</p:attrName>
                                        </p:attrNameLst>
                                      </p:cBhvr>
                                      <p:to>
                                        <p:strVal val="visible"/>
                                      </p:to>
                                    </p:set>
                                    <p:anim calcmode="lin" valueType="num">
                                      <p:cBhvr additive="base">
                                        <p:cTn id="55"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hlinkClick r:id="rId2"/>
              </a:rPr>
              <a:t>https://www.youtube.com/watch?v=Sj_9CiNkkn4</a:t>
            </a:r>
            <a:endParaRPr lang="en-US" sz="2000" dirty="0"/>
          </a:p>
        </p:txBody>
      </p:sp>
      <p:pic>
        <p:nvPicPr>
          <p:cNvPr id="4" name="Content Placeholder 3">
            <a:hlinkClick r:id="rId2"/>
          </p:cNvPr>
          <p:cNvPicPr>
            <a:picLocks noGrp="1" noChangeAspect="1"/>
          </p:cNvPicPr>
          <p:nvPr>
            <p:ph sz="quarter" idx="1"/>
          </p:nvPr>
        </p:nvPicPr>
        <p:blipFill>
          <a:blip r:embed="rId3"/>
          <a:stretch>
            <a:fillRect/>
          </a:stretch>
        </p:blipFill>
        <p:spPr>
          <a:xfrm>
            <a:off x="1078280" y="1295400"/>
            <a:ext cx="6987439" cy="5257800"/>
          </a:xfrm>
          <a:prstGeom prst="rect">
            <a:avLst/>
          </a:prstGeom>
        </p:spPr>
      </p:pic>
    </p:spTree>
    <p:extLst>
      <p:ext uri="{BB962C8B-B14F-4D97-AF65-F5344CB8AC3E}">
        <p14:creationId xmlns:p14="http://schemas.microsoft.com/office/powerpoint/2010/main" val="3922742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Directory</a:t>
            </a:r>
            <a:endParaRPr lang="en-US" sz="3600" b="1" dirty="0"/>
          </a:p>
        </p:txBody>
      </p:sp>
      <p:sp>
        <p:nvSpPr>
          <p:cNvPr id="3" name="Content Placeholder 2"/>
          <p:cNvSpPr>
            <a:spLocks noGrp="1"/>
          </p:cNvSpPr>
          <p:nvPr>
            <p:ph sz="quarter" idx="1"/>
          </p:nvPr>
        </p:nvSpPr>
        <p:spPr/>
        <p:txBody>
          <a:bodyPr/>
          <a:lstStyle/>
          <a:p>
            <a:r>
              <a:rPr lang="en-US" b="1" dirty="0" smtClean="0"/>
              <a:t>Run by a 5-man executive (of bourgeoisie)</a:t>
            </a:r>
          </a:p>
          <a:p>
            <a:r>
              <a:rPr lang="en-US" b="1" dirty="0" smtClean="0"/>
              <a:t>New constitution written in 1795</a:t>
            </a:r>
          </a:p>
          <a:p>
            <a:r>
              <a:rPr lang="en-US" b="1" dirty="0" smtClean="0"/>
              <a:t>Two house legislature (like US) which disfranchised many</a:t>
            </a:r>
          </a:p>
          <a:p>
            <a:r>
              <a:rPr lang="en-US" b="1" dirty="0" smtClean="0"/>
              <a:t>Did not mess with religion from Robespierre—i.e. some people still worshipping Marat</a:t>
            </a:r>
          </a:p>
          <a:p>
            <a:r>
              <a:rPr lang="en-US" b="1" dirty="0" smtClean="0"/>
              <a:t>Continually worried about royalist resurgence</a:t>
            </a:r>
          </a:p>
          <a:p>
            <a:r>
              <a:rPr lang="en-US" b="1" dirty="0" smtClean="0"/>
              <a:t>Tried to be centrists after years of radical rule on both sides </a:t>
            </a:r>
            <a:r>
              <a:rPr lang="en-US" b="1" dirty="0" err="1" smtClean="0">
                <a:sym typeface="Wingdings"/>
              </a:rPr>
              <a:t></a:t>
            </a:r>
            <a:r>
              <a:rPr lang="en-US" b="1" dirty="0" smtClean="0">
                <a:sym typeface="Wingdings"/>
              </a:rPr>
              <a:t> suppressed radicals</a:t>
            </a:r>
          </a:p>
          <a:p>
            <a:r>
              <a:rPr lang="en-US" b="1" dirty="0" smtClean="0">
                <a:sym typeface="Wingdings"/>
              </a:rPr>
              <a:t>Popular with lowest classes because of its stability</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gn="ctr" eaLnBrk="1" hangingPunct="1">
              <a:defRPr/>
            </a:pPr>
            <a:r>
              <a:rPr lang="en-US" sz="4000" b="1" dirty="0" smtClean="0"/>
              <a:t>Waterloo</a:t>
            </a:r>
            <a:r>
              <a:rPr lang="en-US" b="1" dirty="0" smtClean="0"/>
              <a:t/>
            </a:r>
            <a:br>
              <a:rPr lang="en-US" b="1" dirty="0" smtClean="0"/>
            </a:br>
            <a:r>
              <a:rPr lang="en-US" sz="2700" b="1" dirty="0" smtClean="0"/>
              <a:t>(The War of the 6</a:t>
            </a:r>
            <a:r>
              <a:rPr lang="en-US" sz="2700" b="1" baseline="30000" dirty="0" smtClean="0"/>
              <a:t>th</a:t>
            </a:r>
            <a:r>
              <a:rPr lang="en-US" sz="2700" b="1" dirty="0" smtClean="0"/>
              <a:t> Coalition)</a:t>
            </a:r>
          </a:p>
        </p:txBody>
      </p:sp>
      <p:sp>
        <p:nvSpPr>
          <p:cNvPr id="28675" name="Rectangle 3"/>
          <p:cNvSpPr>
            <a:spLocks noGrp="1" noChangeArrowheads="1"/>
          </p:cNvSpPr>
          <p:nvPr>
            <p:ph type="body" idx="1"/>
          </p:nvPr>
        </p:nvSpPr>
        <p:spPr>
          <a:xfrm>
            <a:off x="457200" y="1219200"/>
            <a:ext cx="8458200" cy="4937760"/>
          </a:xfrm>
        </p:spPr>
        <p:txBody>
          <a:bodyPr>
            <a:normAutofit fontScale="92500"/>
          </a:bodyPr>
          <a:lstStyle/>
          <a:p>
            <a:pPr eaLnBrk="1" hangingPunct="1">
              <a:lnSpc>
                <a:spcPct val="90000"/>
              </a:lnSpc>
              <a:defRPr/>
            </a:pPr>
            <a:r>
              <a:rPr lang="en-US" sz="2800" b="1" dirty="0" smtClean="0"/>
              <a:t>British led by the Duke of Wellington masses troops near Waterloo (in Belgium)</a:t>
            </a:r>
          </a:p>
          <a:p>
            <a:pPr eaLnBrk="1" hangingPunct="1">
              <a:lnSpc>
                <a:spcPct val="90000"/>
              </a:lnSpc>
              <a:defRPr/>
            </a:pPr>
            <a:r>
              <a:rPr lang="en-US" sz="2800" b="1" dirty="0" smtClean="0"/>
              <a:t>Napoleon attacks, but British defend their ground</a:t>
            </a:r>
          </a:p>
          <a:p>
            <a:pPr eaLnBrk="1" hangingPunct="1">
              <a:lnSpc>
                <a:spcPct val="90000"/>
              </a:lnSpc>
              <a:defRPr/>
            </a:pPr>
            <a:r>
              <a:rPr lang="en-US" sz="2800" b="1" dirty="0" smtClean="0"/>
              <a:t>Prussian troops arrive at the last second to help British</a:t>
            </a:r>
          </a:p>
          <a:p>
            <a:pPr eaLnBrk="1" hangingPunct="1">
              <a:lnSpc>
                <a:spcPct val="90000"/>
              </a:lnSpc>
              <a:defRPr/>
            </a:pPr>
            <a:r>
              <a:rPr lang="en-US" sz="2800" b="1" dirty="0" smtClean="0"/>
              <a:t>Two days later, French troops start to collapse</a:t>
            </a:r>
          </a:p>
          <a:p>
            <a:pPr eaLnBrk="1" hangingPunct="1">
              <a:lnSpc>
                <a:spcPct val="90000"/>
              </a:lnSpc>
              <a:defRPr/>
            </a:pPr>
            <a:r>
              <a:rPr lang="en-US" sz="2800" b="1" dirty="0" smtClean="0"/>
              <a:t>Napoleon surrenders</a:t>
            </a:r>
          </a:p>
          <a:p>
            <a:pPr eaLnBrk="1" hangingPunct="1">
              <a:lnSpc>
                <a:spcPct val="90000"/>
              </a:lnSpc>
              <a:defRPr/>
            </a:pPr>
            <a:r>
              <a:rPr lang="en-US" sz="2800" b="1" dirty="0" smtClean="0"/>
              <a:t>British send him to St. Helena, an island in the South Atlantic and the middle of nowhere</a:t>
            </a:r>
          </a:p>
          <a:p>
            <a:pPr lvl="1">
              <a:lnSpc>
                <a:spcPct val="90000"/>
              </a:lnSpc>
              <a:defRPr/>
            </a:pPr>
            <a:r>
              <a:rPr lang="en-US" sz="2500" b="1" dirty="0" smtClean="0"/>
              <a:t>It is literally a rock, the worst possible place in the world</a:t>
            </a:r>
          </a:p>
          <a:p>
            <a:pPr eaLnBrk="1" hangingPunct="1">
              <a:lnSpc>
                <a:spcPct val="90000"/>
              </a:lnSpc>
              <a:defRPr/>
            </a:pPr>
            <a:r>
              <a:rPr lang="en-US" sz="2800" b="1" dirty="0" smtClean="0"/>
              <a:t>He dies there in 1821</a:t>
            </a:r>
          </a:p>
        </p:txBody>
      </p:sp>
    </p:spTree>
    <p:extLst>
      <p:ext uri="{BB962C8B-B14F-4D97-AF65-F5344CB8AC3E}">
        <p14:creationId xmlns:p14="http://schemas.microsoft.com/office/powerpoint/2010/main" val="38677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8675">
                                            <p:txEl>
                                              <p:pRg st="6" end="6"/>
                                            </p:txEl>
                                          </p:spTgt>
                                        </p:tgtEl>
                                        <p:attrNameLst>
                                          <p:attrName>style.visibility</p:attrName>
                                        </p:attrNameLst>
                                      </p:cBhvr>
                                      <p:to>
                                        <p:strVal val="visible"/>
                                      </p:to>
                                    </p:set>
                                    <p:anim calcmode="lin" valueType="num">
                                      <p:cBhvr additive="base">
                                        <p:cTn id="41"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8675">
                                            <p:txEl>
                                              <p:pRg st="7" end="7"/>
                                            </p:txEl>
                                          </p:spTgt>
                                        </p:tgtEl>
                                        <p:attrNameLst>
                                          <p:attrName>style.visibility</p:attrName>
                                        </p:attrNameLst>
                                      </p:cBhvr>
                                      <p:to>
                                        <p:strVal val="visible"/>
                                      </p:to>
                                    </p:set>
                                    <p:anim calcmode="lin" valueType="num">
                                      <p:cBhvr additive="base">
                                        <p:cTn id="47"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86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952500"/>
            <a:ext cx="8229600" cy="1362075"/>
          </a:xfrm>
        </p:spPr>
        <p:txBody>
          <a:bodyPr/>
          <a:lstStyle/>
          <a:p>
            <a:pPr>
              <a:defRPr/>
            </a:pPr>
            <a:r>
              <a:rPr lang="en-US" altLang="en-US" sz="4400" b="1" dirty="0" smtClean="0">
                <a:solidFill>
                  <a:schemeClr val="accent1">
                    <a:lumMod val="50000"/>
                  </a:schemeClr>
                </a:solidFill>
              </a:rPr>
              <a:t>Phases of the French Revolution</a:t>
            </a:r>
          </a:p>
        </p:txBody>
      </p:sp>
      <p:sp>
        <p:nvSpPr>
          <p:cNvPr id="3" name="Text Placeholder 2"/>
          <p:cNvSpPr>
            <a:spLocks noGrp="1"/>
          </p:cNvSpPr>
          <p:nvPr>
            <p:ph type="body" idx="1"/>
          </p:nvPr>
        </p:nvSpPr>
        <p:spPr>
          <a:xfrm>
            <a:off x="722313" y="2547938"/>
            <a:ext cx="7772400" cy="3852862"/>
          </a:xfrm>
        </p:spPr>
        <p:txBody>
          <a:bodyPr/>
          <a:lstStyle/>
          <a:p>
            <a:pPr>
              <a:defRPr/>
            </a:pPr>
            <a:r>
              <a:rPr lang="en-US" sz="3200" b="1" dirty="0" smtClean="0">
                <a:solidFill>
                  <a:schemeClr val="accent1">
                    <a:lumMod val="50000"/>
                  </a:schemeClr>
                </a:solidFill>
              </a:rPr>
              <a:t>Not official </a:t>
            </a:r>
            <a:r>
              <a:rPr lang="en-US" sz="2800" b="1" dirty="0" smtClean="0">
                <a:solidFill>
                  <a:schemeClr val="accent1">
                    <a:lumMod val="50000"/>
                  </a:schemeClr>
                </a:solidFill>
              </a:rPr>
              <a:t>– just to help understanding</a:t>
            </a:r>
          </a:p>
          <a:p>
            <a:pPr>
              <a:defRPr/>
            </a:pPr>
            <a:r>
              <a:rPr lang="en-US" sz="3200" b="1" u="sng" dirty="0" smtClean="0">
                <a:solidFill>
                  <a:schemeClr val="accent1">
                    <a:lumMod val="50000"/>
                  </a:schemeClr>
                </a:solidFill>
              </a:rPr>
              <a:t>Phase I</a:t>
            </a:r>
            <a:r>
              <a:rPr lang="en-US" sz="3200" b="1" dirty="0" smtClean="0">
                <a:solidFill>
                  <a:schemeClr val="accent1">
                    <a:lumMod val="50000"/>
                  </a:schemeClr>
                </a:solidFill>
              </a:rPr>
              <a:t>: Overthrow of the monarchy – Constitutional Monarchy</a:t>
            </a:r>
          </a:p>
          <a:p>
            <a:pPr>
              <a:defRPr/>
            </a:pPr>
            <a:r>
              <a:rPr lang="en-US" sz="3200" b="1" u="sng" dirty="0" smtClean="0">
                <a:solidFill>
                  <a:schemeClr val="accent1">
                    <a:lumMod val="50000"/>
                  </a:schemeClr>
                </a:solidFill>
              </a:rPr>
              <a:t>Phase II</a:t>
            </a:r>
            <a:r>
              <a:rPr lang="en-US" sz="3200" b="1" dirty="0" smtClean="0">
                <a:solidFill>
                  <a:schemeClr val="accent1">
                    <a:lumMod val="50000"/>
                  </a:schemeClr>
                </a:solidFill>
              </a:rPr>
              <a:t>: Republic – radicalization and terror</a:t>
            </a:r>
          </a:p>
          <a:p>
            <a:pPr>
              <a:defRPr/>
            </a:pPr>
            <a:r>
              <a:rPr lang="en-US" sz="3200" b="1" u="sng" dirty="0" smtClean="0">
                <a:solidFill>
                  <a:schemeClr val="accent1">
                    <a:lumMod val="50000"/>
                  </a:schemeClr>
                </a:solidFill>
              </a:rPr>
              <a:t>Phase III</a:t>
            </a:r>
            <a:r>
              <a:rPr lang="en-US" sz="3200" b="1" dirty="0" smtClean="0">
                <a:solidFill>
                  <a:schemeClr val="accent1">
                    <a:lumMod val="50000"/>
                  </a:schemeClr>
                </a:solidFill>
              </a:rPr>
              <a:t>: Napoleon – empire</a:t>
            </a:r>
            <a:endParaRPr lang="en-US" sz="3200" b="1" dirty="0">
              <a:solidFill>
                <a:schemeClr val="accent1">
                  <a:lumMod val="50000"/>
                </a:schemeClr>
              </a:solidFill>
            </a:endParaRPr>
          </a:p>
        </p:txBody>
      </p:sp>
    </p:spTree>
    <p:extLst>
      <p:ext uri="{BB962C8B-B14F-4D97-AF65-F5344CB8AC3E}">
        <p14:creationId xmlns:p14="http://schemas.microsoft.com/office/powerpoint/2010/main" val="210924086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b="1" dirty="0" smtClean="0"/>
              <a:t>Napoleon Jigsaw</a:t>
            </a:r>
            <a:endParaRPr lang="en-US" sz="4000" b="1" dirty="0"/>
          </a:p>
        </p:txBody>
      </p:sp>
      <p:sp>
        <p:nvSpPr>
          <p:cNvPr id="3" name="Content Placeholder 2"/>
          <p:cNvSpPr>
            <a:spLocks noGrp="1"/>
          </p:cNvSpPr>
          <p:nvPr>
            <p:ph sz="quarter" idx="1"/>
          </p:nvPr>
        </p:nvSpPr>
        <p:spPr>
          <a:xfrm>
            <a:off x="228600" y="1219200"/>
            <a:ext cx="8686800" cy="4937760"/>
          </a:xfrm>
        </p:spPr>
        <p:txBody>
          <a:bodyPr>
            <a:noAutofit/>
          </a:bodyPr>
          <a:lstStyle/>
          <a:p>
            <a:pPr marL="514350" indent="-514350">
              <a:buFont typeface="+mj-lt"/>
              <a:buAutoNum type="arabicPeriod"/>
            </a:pPr>
            <a:r>
              <a:rPr lang="en-US" sz="3000" b="1" dirty="0"/>
              <a:t>What was the impact of Napoleon’s domestic actions &amp; </a:t>
            </a:r>
            <a:r>
              <a:rPr lang="en-US" sz="3000" b="1" dirty="0" smtClean="0"/>
              <a:t>policies?</a:t>
            </a:r>
          </a:p>
          <a:p>
            <a:pPr lvl="1"/>
            <a:r>
              <a:rPr lang="en-US" sz="2800" b="1" dirty="0" smtClean="0"/>
              <a:t>be </a:t>
            </a:r>
            <a:r>
              <a:rPr lang="en-US" sz="2800" b="1" dirty="0"/>
              <a:t>sure to include details about the coup of Brumaire, the Code and freedom of speech</a:t>
            </a:r>
          </a:p>
          <a:p>
            <a:pPr marL="514350" indent="-514350">
              <a:buFont typeface="+mj-lt"/>
              <a:buAutoNum type="arabicPeriod"/>
            </a:pPr>
            <a:r>
              <a:rPr lang="en-US" sz="3000" b="1" dirty="0"/>
              <a:t>What was the general impact of Napoleon’s foreign actions &amp; </a:t>
            </a:r>
            <a:r>
              <a:rPr lang="en-US" sz="3000" b="1" dirty="0" smtClean="0"/>
              <a:t>policies?</a:t>
            </a:r>
          </a:p>
          <a:p>
            <a:pPr lvl="1"/>
            <a:r>
              <a:rPr lang="en-US" sz="2800" b="1" dirty="0" smtClean="0"/>
              <a:t>be </a:t>
            </a:r>
            <a:r>
              <a:rPr lang="en-US" sz="2800" b="1" dirty="0"/>
              <a:t>sure to include details about the blockade, the Code and the Battle of Trafalgar</a:t>
            </a:r>
          </a:p>
          <a:p>
            <a:pPr marL="514350" indent="-514350">
              <a:buFont typeface="+mj-lt"/>
              <a:buAutoNum type="arabicPeriod"/>
            </a:pPr>
            <a:r>
              <a:rPr lang="en-US" sz="3000" b="1" dirty="0"/>
              <a:t>What impact did Napoleon have on Spain?</a:t>
            </a:r>
          </a:p>
          <a:p>
            <a:pPr marL="514350" indent="-514350">
              <a:buFont typeface="+mj-lt"/>
              <a:buAutoNum type="arabicPeriod"/>
            </a:pPr>
            <a:r>
              <a:rPr lang="en-US" sz="3000" b="1" dirty="0"/>
              <a:t>What impact did Russia have on Napoleon</a:t>
            </a:r>
            <a:r>
              <a:rPr lang="en-US" sz="3000" b="1" dirty="0" smtClean="0"/>
              <a:t>?</a:t>
            </a:r>
            <a:endParaRPr lang="en-US" sz="3000" b="1" dirty="0"/>
          </a:p>
        </p:txBody>
      </p:sp>
    </p:spTree>
    <p:extLst>
      <p:ext uri="{BB962C8B-B14F-4D97-AF65-F5344CB8AC3E}">
        <p14:creationId xmlns:p14="http://schemas.microsoft.com/office/powerpoint/2010/main" val="1450747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Thesis</a:t>
            </a:r>
            <a:endParaRPr lang="en-US" sz="3600" b="1" dirty="0"/>
          </a:p>
        </p:txBody>
      </p:sp>
      <p:sp>
        <p:nvSpPr>
          <p:cNvPr id="3" name="Content Placeholder 2"/>
          <p:cNvSpPr>
            <a:spLocks noGrp="1"/>
          </p:cNvSpPr>
          <p:nvPr>
            <p:ph sz="quarter" idx="1"/>
          </p:nvPr>
        </p:nvSpPr>
        <p:spPr>
          <a:xfrm>
            <a:off x="228600" y="1143000"/>
            <a:ext cx="8763000" cy="5013960"/>
          </a:xfrm>
        </p:spPr>
        <p:txBody>
          <a:bodyPr>
            <a:normAutofit/>
          </a:bodyPr>
          <a:lstStyle/>
          <a:p>
            <a:pPr marL="0" indent="0">
              <a:buNone/>
            </a:pPr>
            <a:r>
              <a:rPr lang="en-US" b="1" dirty="0" smtClean="0"/>
              <a:t>The mess left by the Reign of Terror and </a:t>
            </a:r>
            <a:r>
              <a:rPr lang="en-US" b="1" dirty="0" err="1" smtClean="0"/>
              <a:t>Thermidorian</a:t>
            </a:r>
            <a:r>
              <a:rPr lang="en-US" b="1" dirty="0" smtClean="0"/>
              <a:t> Reaction caused the people of France to be willing to accept any type of rule to make violent upheaval cease. This led to a weak government—the Directory—that did almost nothing. While this was popular at first it did not stamp out any left over revolutionary sentiment, which would eventually lead to its downfall. Napoleon Bonaparte was able to capitalize on this apparent governmental opening, and as the mood of the people swung further away from radical democracy, they became content with his eventual establishment of another absolute monarchy.</a:t>
            </a:r>
            <a:endParaRPr lang="en-US" b="1" dirty="0"/>
          </a:p>
        </p:txBody>
      </p:sp>
    </p:spTree>
    <p:extLst>
      <p:ext uri="{BB962C8B-B14F-4D97-AF65-F5344CB8AC3E}">
        <p14:creationId xmlns:p14="http://schemas.microsoft.com/office/powerpoint/2010/main" val="944472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b="1" dirty="0" smtClean="0"/>
              <a:t>Napoleon Bonaparte’s background</a:t>
            </a:r>
            <a:endParaRPr lang="en-US" b="1" dirty="0"/>
          </a:p>
        </p:txBody>
      </p:sp>
      <p:sp>
        <p:nvSpPr>
          <p:cNvPr id="3" name="Content Placeholder 2"/>
          <p:cNvSpPr>
            <a:spLocks noGrp="1"/>
          </p:cNvSpPr>
          <p:nvPr>
            <p:ph sz="quarter" idx="1"/>
          </p:nvPr>
        </p:nvSpPr>
        <p:spPr>
          <a:xfrm>
            <a:off x="228600" y="1219200"/>
            <a:ext cx="8763000" cy="5638800"/>
          </a:xfrm>
        </p:spPr>
        <p:txBody>
          <a:bodyPr>
            <a:normAutofit/>
          </a:bodyPr>
          <a:lstStyle/>
          <a:p>
            <a:r>
              <a:rPr lang="en-US" dirty="0" smtClean="0"/>
              <a:t>Born in Corsica (only famous Corsican in history). Very short.</a:t>
            </a:r>
          </a:p>
          <a:p>
            <a:r>
              <a:rPr lang="en-US" dirty="0" smtClean="0"/>
              <a:t>Lieutenant by age 16 </a:t>
            </a:r>
            <a:r>
              <a:rPr lang="en-US" dirty="0" err="1" smtClean="0">
                <a:sym typeface="Wingdings"/>
              </a:rPr>
              <a:t></a:t>
            </a:r>
            <a:r>
              <a:rPr lang="en-US" dirty="0" smtClean="0">
                <a:sym typeface="Wingdings"/>
              </a:rPr>
              <a:t> joined army of new government after onset of French Revolution</a:t>
            </a:r>
          </a:p>
          <a:p>
            <a:r>
              <a:rPr lang="en-US" dirty="0" smtClean="0">
                <a:sym typeface="Wingdings"/>
              </a:rPr>
              <a:t>Defended the delegates of the National Assembly in 1795 against royalist attack </a:t>
            </a:r>
            <a:r>
              <a:rPr lang="en-US" dirty="0" err="1" smtClean="0">
                <a:sym typeface="Wingdings"/>
              </a:rPr>
              <a:t></a:t>
            </a:r>
            <a:r>
              <a:rPr lang="en-US" dirty="0" smtClean="0">
                <a:sym typeface="Wingdings"/>
              </a:rPr>
              <a:t> becomes military hero of Revolution</a:t>
            </a:r>
          </a:p>
          <a:p>
            <a:r>
              <a:rPr lang="en-US" dirty="0" smtClean="0">
                <a:sym typeface="Wingdings"/>
              </a:rPr>
              <a:t>Successfully invades Italy (and Austrian territories there)—popular in France because Napoleon taxes Italy not France to pay for the invasion</a:t>
            </a:r>
          </a:p>
          <a:p>
            <a:r>
              <a:rPr lang="en-US" dirty="0" smtClean="0">
                <a:sym typeface="Wingdings"/>
              </a:rPr>
              <a:t>Goes to Egypt to fight British but gets crushed by Admiral Horatio Nelson at the Battle of the Nile  slips blockade and returns to France (1798); never gets in French papers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Rise of Napoleon</a:t>
            </a:r>
            <a:endParaRPr lang="en-US" sz="3600" b="1" dirty="0"/>
          </a:p>
        </p:txBody>
      </p:sp>
      <p:sp>
        <p:nvSpPr>
          <p:cNvPr id="3" name="Content Placeholder 2"/>
          <p:cNvSpPr>
            <a:spLocks noGrp="1"/>
          </p:cNvSpPr>
          <p:nvPr>
            <p:ph sz="quarter" idx="1"/>
          </p:nvPr>
        </p:nvSpPr>
        <p:spPr>
          <a:xfrm>
            <a:off x="457200" y="1219200"/>
            <a:ext cx="8153400" cy="4937760"/>
          </a:xfrm>
        </p:spPr>
        <p:txBody>
          <a:bodyPr/>
          <a:lstStyle/>
          <a:p>
            <a:r>
              <a:rPr lang="en-US" b="1" dirty="0" smtClean="0"/>
              <a:t>Directory gets into fight and rise of Neo-Jacobins becomes a serious threat (=return of terror)</a:t>
            </a:r>
          </a:p>
          <a:p>
            <a:r>
              <a:rPr lang="en-US" b="1" dirty="0" smtClean="0"/>
              <a:t>France about to descend into violence, Napoleon’s friends urge him to seize power</a:t>
            </a:r>
          </a:p>
          <a:p>
            <a:r>
              <a:rPr lang="en-US" b="1" dirty="0" smtClean="0"/>
              <a:t>Does so in </a:t>
            </a:r>
            <a:r>
              <a:rPr lang="en-US" b="1" dirty="0" err="1" smtClean="0"/>
              <a:t>Brumaire</a:t>
            </a:r>
            <a:r>
              <a:rPr lang="en-US" b="1" dirty="0" smtClean="0"/>
              <a:t> Coup (November 1799). Remaining Directory votes to abolish itself, forms consulate with 3 consuls. Bonaparte takes 1</a:t>
            </a:r>
            <a:r>
              <a:rPr lang="en-US" b="1" baseline="30000" dirty="0" smtClean="0"/>
              <a:t>st</a:t>
            </a:r>
            <a:r>
              <a:rPr lang="en-US" b="1" dirty="0" smtClean="0"/>
              <a:t> consulship and becomes dictator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Napoleon in France</a:t>
            </a:r>
            <a:endParaRPr lang="en-US" sz="3600" b="1" dirty="0"/>
          </a:p>
        </p:txBody>
      </p:sp>
      <p:sp>
        <p:nvSpPr>
          <p:cNvPr id="3" name="Content Placeholder 2"/>
          <p:cNvSpPr>
            <a:spLocks noGrp="1"/>
          </p:cNvSpPr>
          <p:nvPr>
            <p:ph sz="quarter" idx="1"/>
          </p:nvPr>
        </p:nvSpPr>
        <p:spPr>
          <a:xfrm>
            <a:off x="381000" y="1219200"/>
            <a:ext cx="8534400" cy="5181600"/>
          </a:xfrm>
        </p:spPr>
        <p:txBody>
          <a:bodyPr>
            <a:normAutofit/>
          </a:bodyPr>
          <a:lstStyle/>
          <a:p>
            <a:r>
              <a:rPr lang="en-US" dirty="0" smtClean="0"/>
              <a:t>Originally really rational and did good things for France</a:t>
            </a:r>
          </a:p>
          <a:p>
            <a:pPr>
              <a:lnSpc>
                <a:spcPct val="90000"/>
              </a:lnSpc>
            </a:pPr>
            <a:r>
              <a:rPr lang="en-US" dirty="0" smtClean="0"/>
              <a:t>Holds a </a:t>
            </a:r>
            <a:r>
              <a:rPr lang="en-US" b="1" dirty="0" smtClean="0"/>
              <a:t>plebiscite</a:t>
            </a:r>
            <a:r>
              <a:rPr lang="en-US" dirty="0" smtClean="0"/>
              <a:t> (vote of the people) to approve a new constitution. Napoleon now claims legitimate power</a:t>
            </a:r>
          </a:p>
          <a:p>
            <a:pPr>
              <a:lnSpc>
                <a:spcPct val="90000"/>
              </a:lnSpc>
            </a:pPr>
            <a:r>
              <a:rPr lang="en-US" dirty="0" smtClean="0"/>
              <a:t>Kept many changes from the revolution</a:t>
            </a:r>
          </a:p>
          <a:p>
            <a:pPr>
              <a:lnSpc>
                <a:spcPct val="90000"/>
              </a:lnSpc>
            </a:pPr>
            <a:r>
              <a:rPr lang="en-US" dirty="0" smtClean="0"/>
              <a:t>Cleaned up corruption, set up tax collection and banking systems; established public schools</a:t>
            </a:r>
          </a:p>
          <a:p>
            <a:r>
              <a:rPr lang="en-US" dirty="0" smtClean="0"/>
              <a:t>Napoleon signs a </a:t>
            </a:r>
            <a:r>
              <a:rPr lang="en-US" b="1" i="1" dirty="0" smtClean="0"/>
              <a:t>Concordat</a:t>
            </a:r>
            <a:r>
              <a:rPr lang="en-US" dirty="0" smtClean="0"/>
              <a:t>, or agreement, with the Pope: Pope gives support to Napoleon in exchange for no French government control over church</a:t>
            </a:r>
          </a:p>
          <a:p>
            <a:r>
              <a:rPr lang="en-US" b="1" dirty="0" smtClean="0"/>
              <a:t>Napoleonic Code</a:t>
            </a:r>
            <a:r>
              <a:rPr lang="en-US" dirty="0" smtClean="0"/>
              <a:t>: Basis of law in France today (but has changed)</a:t>
            </a:r>
          </a:p>
          <a:p>
            <a:pPr lvl="1"/>
            <a:r>
              <a:rPr lang="en-US" dirty="0" smtClean="0"/>
              <a:t>Addressed many injustices but chooses protection over freedom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Starting an Empire</a:t>
            </a:r>
            <a:endParaRPr lang="en-US" sz="3600" b="1" dirty="0"/>
          </a:p>
        </p:txBody>
      </p:sp>
      <p:sp>
        <p:nvSpPr>
          <p:cNvPr id="3" name="Content Placeholder 2"/>
          <p:cNvSpPr>
            <a:spLocks noGrp="1"/>
          </p:cNvSpPr>
          <p:nvPr>
            <p:ph sz="quarter" idx="1"/>
          </p:nvPr>
        </p:nvSpPr>
        <p:spPr/>
        <p:txBody>
          <a:bodyPr>
            <a:normAutofit lnSpcReduction="10000"/>
          </a:bodyPr>
          <a:lstStyle/>
          <a:p>
            <a:r>
              <a:rPr lang="en-US" dirty="0" smtClean="0"/>
              <a:t>Then Napoleon determines to rule all of Europe</a:t>
            </a:r>
          </a:p>
          <a:p>
            <a:r>
              <a:rPr lang="en-US" dirty="0" smtClean="0"/>
              <a:t>Obsessed with Britain, ostracizing Britain, and beating Britain</a:t>
            </a:r>
          </a:p>
          <a:p>
            <a:pPr lvl="1"/>
            <a:r>
              <a:rPr lang="en-US" dirty="0" smtClean="0"/>
              <a:t>Known as Continental System—series of blockades and trade embargos</a:t>
            </a:r>
          </a:p>
          <a:p>
            <a:pPr>
              <a:lnSpc>
                <a:spcPct val="90000"/>
              </a:lnSpc>
            </a:pPr>
            <a:r>
              <a:rPr lang="en-US" dirty="0" smtClean="0"/>
              <a:t>France held territories in North America</a:t>
            </a:r>
          </a:p>
          <a:p>
            <a:pPr lvl="1">
              <a:lnSpc>
                <a:spcPct val="90000"/>
              </a:lnSpc>
            </a:pPr>
            <a:r>
              <a:rPr lang="en-US" dirty="0" smtClean="0"/>
              <a:t>Louisiana</a:t>
            </a:r>
          </a:p>
          <a:p>
            <a:pPr lvl="1">
              <a:lnSpc>
                <a:spcPct val="90000"/>
              </a:lnSpc>
            </a:pPr>
            <a:r>
              <a:rPr lang="en-US" dirty="0" smtClean="0"/>
              <a:t>Haiti (island of Hispaniola in Caribbean)</a:t>
            </a:r>
          </a:p>
          <a:p>
            <a:pPr>
              <a:lnSpc>
                <a:spcPct val="90000"/>
              </a:lnSpc>
            </a:pPr>
            <a:r>
              <a:rPr lang="en-US" dirty="0" smtClean="0"/>
              <a:t>In a crunch for cash, Napoleon sells all of Louisiana Territory to US for $15 million</a:t>
            </a:r>
          </a:p>
          <a:p>
            <a:pPr lvl="1">
              <a:lnSpc>
                <a:spcPct val="90000"/>
              </a:lnSpc>
            </a:pPr>
            <a:r>
              <a:rPr lang="en-US" dirty="0" smtClean="0"/>
              <a:t>US had approached Napoleon just to sell New Orleans, but now had the chance to buy it all</a:t>
            </a:r>
          </a:p>
          <a:p>
            <a:pPr lvl="1">
              <a:lnSpc>
                <a:spcPct val="90000"/>
              </a:lnSpc>
            </a:pPr>
            <a:r>
              <a:rPr lang="en-US" dirty="0" smtClean="0"/>
              <a:t>Also ensured US would survive as a strong 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1045</TotalTime>
  <Words>1446</Words>
  <Application>Microsoft Office PowerPoint</Application>
  <PresentationFormat>On-screen Show (4:3)</PresentationFormat>
  <Paragraphs>131</Paragraphs>
  <Slides>20</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Bookman Old Style</vt:lpstr>
      <vt:lpstr>Calibri</vt:lpstr>
      <vt:lpstr>Franklin Gothic Book</vt:lpstr>
      <vt:lpstr>Gill Sans MT</vt:lpstr>
      <vt:lpstr>Perpetua</vt:lpstr>
      <vt:lpstr>Wingdings</vt:lpstr>
      <vt:lpstr>Wingdings 2</vt:lpstr>
      <vt:lpstr>Wingdings 3</vt:lpstr>
      <vt:lpstr>Origin</vt:lpstr>
      <vt:lpstr>Equity</vt:lpstr>
      <vt:lpstr>From Robespierre to Napoleon</vt:lpstr>
      <vt:lpstr>Directory</vt:lpstr>
      <vt:lpstr>Phases of the French Revolution</vt:lpstr>
      <vt:lpstr>Napoleon Jigsaw</vt:lpstr>
      <vt:lpstr>Thesis</vt:lpstr>
      <vt:lpstr>Napoleon Bonaparte’s background</vt:lpstr>
      <vt:lpstr>Rise of Napoleon</vt:lpstr>
      <vt:lpstr>Napoleon in France</vt:lpstr>
      <vt:lpstr>Starting an Empire</vt:lpstr>
      <vt:lpstr>Napoleon in Europe</vt:lpstr>
      <vt:lpstr>Battle of Trafalgar</vt:lpstr>
      <vt:lpstr>Bonaparte’s benefits to Europe</vt:lpstr>
      <vt:lpstr>Napoleonic mistakes</vt:lpstr>
      <vt:lpstr>PowerPoint Presentation</vt:lpstr>
      <vt:lpstr>Napoleonic mistakes</vt:lpstr>
      <vt:lpstr>Russia</vt:lpstr>
      <vt:lpstr>Napoleon’s downfall  (The War of the 6th Coalition)</vt:lpstr>
      <vt:lpstr>Exile &amp; 100 Days</vt:lpstr>
      <vt:lpstr>https://www.youtube.com/watch?v=Sj_9CiNkkn4</vt:lpstr>
      <vt:lpstr>Waterloo (The War of the 6th Coalition)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Napoleon</dc:title>
  <dc:creator>Paul Doran</dc:creator>
  <cp:lastModifiedBy>Maners, Allison SHS Staff</cp:lastModifiedBy>
  <cp:revision>50</cp:revision>
  <cp:lastPrinted>2017-12-08T20:18:36Z</cp:lastPrinted>
  <dcterms:created xsi:type="dcterms:W3CDTF">2009-02-17T17:45:38Z</dcterms:created>
  <dcterms:modified xsi:type="dcterms:W3CDTF">2018-12-11T19:50:22Z</dcterms:modified>
</cp:coreProperties>
</file>