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97" r:id="rId2"/>
    <p:sldMasterId id="2147483709" r:id="rId3"/>
    <p:sldMasterId id="2147483760" r:id="rId4"/>
  </p:sldMasterIdLst>
  <p:notesMasterIdLst>
    <p:notesMasterId r:id="rId23"/>
  </p:notesMasterIdLst>
  <p:handoutMasterIdLst>
    <p:handoutMasterId r:id="rId24"/>
  </p:handoutMasterIdLst>
  <p:sldIdLst>
    <p:sldId id="287" r:id="rId5"/>
    <p:sldId id="288" r:id="rId6"/>
    <p:sldId id="289" r:id="rId7"/>
    <p:sldId id="290" r:id="rId8"/>
    <p:sldId id="266" r:id="rId9"/>
    <p:sldId id="256" r:id="rId10"/>
    <p:sldId id="257" r:id="rId11"/>
    <p:sldId id="281" r:id="rId12"/>
    <p:sldId id="295" r:id="rId13"/>
    <p:sldId id="258" r:id="rId14"/>
    <p:sldId id="261" r:id="rId15"/>
    <p:sldId id="262" r:id="rId16"/>
    <p:sldId id="264" r:id="rId17"/>
    <p:sldId id="265" r:id="rId18"/>
    <p:sldId id="263" r:id="rId19"/>
    <p:sldId id="310" r:id="rId20"/>
    <p:sldId id="270" r:id="rId21"/>
    <p:sldId id="271" r:id="rId22"/>
  </p:sldIdLst>
  <p:sldSz cx="12192000" cy="6858000"/>
  <p:notesSz cx="6950075" cy="9236075"/>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E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8" autoAdjust="0"/>
    <p:restoredTop sz="94660"/>
  </p:normalViewPr>
  <p:slideViewPr>
    <p:cSldViewPr>
      <p:cViewPr varScale="1">
        <p:scale>
          <a:sx n="77" d="100"/>
          <a:sy n="77" d="100"/>
        </p:scale>
        <p:origin x="132" y="5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a:lvl1pPr>
          </a:lstStyle>
          <a:p>
            <a:pPr>
              <a:defRPr/>
            </a:pPr>
            <a:endParaRPr lang="en-US"/>
          </a:p>
        </p:txBody>
      </p:sp>
      <p:sp>
        <p:nvSpPr>
          <p:cNvPr id="12291" name="Rectangle 3"/>
          <p:cNvSpPr>
            <a:spLocks noGrp="1" noChangeArrowheads="1"/>
          </p:cNvSpPr>
          <p:nvPr>
            <p:ph type="dt" sz="quarter" idx="1"/>
          </p:nvPr>
        </p:nvSpPr>
        <p:spPr bwMode="auto">
          <a:xfrm>
            <a:off x="3938376"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a:lvl1pPr>
          </a:lstStyle>
          <a:p>
            <a:pPr>
              <a:defRPr/>
            </a:pPr>
            <a:endParaRPr lang="en-US"/>
          </a:p>
        </p:txBody>
      </p:sp>
      <p:sp>
        <p:nvSpPr>
          <p:cNvPr id="12292" name="Rectangle 4"/>
          <p:cNvSpPr>
            <a:spLocks noGrp="1" noChangeArrowheads="1"/>
          </p:cNvSpPr>
          <p:nvPr>
            <p:ph type="ftr" sz="quarter" idx="2"/>
          </p:nvPr>
        </p:nvSpPr>
        <p:spPr bwMode="auto">
          <a:xfrm>
            <a:off x="0" y="8774271"/>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a:lvl1pPr>
          </a:lstStyle>
          <a:p>
            <a:pPr>
              <a:defRPr/>
            </a:pPr>
            <a:endParaRPr lang="en-US"/>
          </a:p>
        </p:txBody>
      </p:sp>
      <p:sp>
        <p:nvSpPr>
          <p:cNvPr id="12293" name="Rectangle 5"/>
          <p:cNvSpPr>
            <a:spLocks noGrp="1" noChangeArrowheads="1"/>
          </p:cNvSpPr>
          <p:nvPr>
            <p:ph type="sldNum" sz="quarter" idx="3"/>
          </p:nvPr>
        </p:nvSpPr>
        <p:spPr bwMode="auto">
          <a:xfrm>
            <a:off x="3938376" y="8774271"/>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525B0EE1-186F-4D4F-80F3-FEF2C14A10F0}" type="slidenum">
              <a:rPr lang="en-US"/>
              <a:pPr>
                <a:defRPr/>
              </a:pPr>
              <a:t>‹#›</a:t>
            </a:fld>
            <a:endParaRPr lang="en-US"/>
          </a:p>
        </p:txBody>
      </p:sp>
    </p:spTree>
    <p:extLst>
      <p:ext uri="{BB962C8B-B14F-4D97-AF65-F5344CB8AC3E}">
        <p14:creationId xmlns:p14="http://schemas.microsoft.com/office/powerpoint/2010/main" val="3772020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pPr>
              <a:defRPr/>
            </a:pPr>
            <a:fld id="{BA6A43D0-D9FF-4CEF-B051-7C50D367CFE1}" type="datetimeFigureOut">
              <a:rPr lang="en-US"/>
              <a:pPr>
                <a:defRPr/>
              </a:pPr>
              <a:t>10/4/2018</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pPr lvl="0"/>
            <a:endParaRPr lang="en-US" noProof="0" smtClean="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pPr>
              <a:defRPr/>
            </a:pPr>
            <a:fld id="{F88980FF-6B05-4989-8C4F-E3FF58B2D750}" type="slidenum">
              <a:rPr lang="en-US"/>
              <a:pPr>
                <a:defRPr/>
              </a:pPr>
              <a:t>‹#›</a:t>
            </a:fld>
            <a:endParaRPr lang="en-US"/>
          </a:p>
        </p:txBody>
      </p:sp>
    </p:spTree>
    <p:extLst>
      <p:ext uri="{BB962C8B-B14F-4D97-AF65-F5344CB8AC3E}">
        <p14:creationId xmlns:p14="http://schemas.microsoft.com/office/powerpoint/2010/main" val="3581829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a:defRPr>
            </a:lvl1pPr>
            <a:lvl2pPr marL="751494" indent="-289036">
              <a:defRPr sz="2400">
                <a:solidFill>
                  <a:schemeClr val="tx1"/>
                </a:solidFill>
                <a:latin typeface="Times New Roman"/>
              </a:defRPr>
            </a:lvl2pPr>
            <a:lvl3pPr marL="1156145" indent="-231229">
              <a:defRPr sz="2400">
                <a:solidFill>
                  <a:schemeClr val="tx1"/>
                </a:solidFill>
                <a:latin typeface="Times New Roman"/>
              </a:defRPr>
            </a:lvl3pPr>
            <a:lvl4pPr marL="1618602" indent="-231229">
              <a:defRPr sz="2400">
                <a:solidFill>
                  <a:schemeClr val="tx1"/>
                </a:solidFill>
                <a:latin typeface="Times New Roman"/>
              </a:defRPr>
            </a:lvl4pPr>
            <a:lvl5pPr marL="2081060" indent="-231229">
              <a:defRPr sz="2400">
                <a:solidFill>
                  <a:schemeClr val="tx1"/>
                </a:solidFill>
                <a:latin typeface="Times New Roman"/>
              </a:defRPr>
            </a:lvl5pPr>
            <a:lvl6pPr marL="2543518" indent="-231229" eaLnBrk="0" fontAlgn="base" hangingPunct="0">
              <a:spcBef>
                <a:spcPct val="0"/>
              </a:spcBef>
              <a:spcAft>
                <a:spcPct val="0"/>
              </a:spcAft>
              <a:defRPr sz="2400">
                <a:solidFill>
                  <a:schemeClr val="tx1"/>
                </a:solidFill>
                <a:latin typeface="Times New Roman"/>
              </a:defRPr>
            </a:lvl6pPr>
            <a:lvl7pPr marL="3005976" indent="-231229" eaLnBrk="0" fontAlgn="base" hangingPunct="0">
              <a:spcBef>
                <a:spcPct val="0"/>
              </a:spcBef>
              <a:spcAft>
                <a:spcPct val="0"/>
              </a:spcAft>
              <a:defRPr sz="2400">
                <a:solidFill>
                  <a:schemeClr val="tx1"/>
                </a:solidFill>
                <a:latin typeface="Times New Roman"/>
              </a:defRPr>
            </a:lvl7pPr>
            <a:lvl8pPr marL="3468434" indent="-231229" eaLnBrk="0" fontAlgn="base" hangingPunct="0">
              <a:spcBef>
                <a:spcPct val="0"/>
              </a:spcBef>
              <a:spcAft>
                <a:spcPct val="0"/>
              </a:spcAft>
              <a:defRPr sz="2400">
                <a:solidFill>
                  <a:schemeClr val="tx1"/>
                </a:solidFill>
                <a:latin typeface="Times New Roman"/>
              </a:defRPr>
            </a:lvl8pPr>
            <a:lvl9pPr marL="3930891" indent="-231229" eaLnBrk="0" fontAlgn="base" hangingPunct="0">
              <a:spcBef>
                <a:spcPct val="0"/>
              </a:spcBef>
              <a:spcAft>
                <a:spcPct val="0"/>
              </a:spcAft>
              <a:defRPr sz="2400">
                <a:solidFill>
                  <a:schemeClr val="tx1"/>
                </a:solidFill>
                <a:latin typeface="Times New Roman"/>
              </a:defRPr>
            </a:lvl9pPr>
          </a:lstStyle>
          <a:p>
            <a:fld id="{E62D9C1B-53C6-4E4B-B6A7-9711447E6623}" type="slidenum">
              <a:rPr lang="en-US" altLang="en-US" sz="1200"/>
              <a:pPr/>
              <a:t>6</a:t>
            </a:fld>
            <a:endParaRPr lang="en-US" altLang="en-US" sz="1200"/>
          </a:p>
        </p:txBody>
      </p:sp>
    </p:spTree>
    <p:extLst>
      <p:ext uri="{BB962C8B-B14F-4D97-AF65-F5344CB8AC3E}">
        <p14:creationId xmlns:p14="http://schemas.microsoft.com/office/powerpoint/2010/main" val="280336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1" y="2286000"/>
            <a:ext cx="10363200" cy="1143000"/>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828800" y="3886200"/>
            <a:ext cx="8534401" cy="1752600"/>
          </a:xfrm>
        </p:spPr>
        <p:txBody>
          <a:bodyPr/>
          <a:lstStyle>
            <a:lvl1pPr marL="0" indent="0" algn="ctr">
              <a:buFont typeface="Wingdings" pitchFamily="2" charset="2"/>
              <a:buNone/>
              <a:defRPr/>
            </a:lvl1pPr>
          </a:lstStyle>
          <a:p>
            <a:r>
              <a:rPr lang="en-US"/>
              <a:t>Click to edit Master subtitle style</a:t>
            </a:r>
          </a:p>
        </p:txBody>
      </p:sp>
      <p:sp>
        <p:nvSpPr>
          <p:cNvPr id="4" name="Date Placeholder 3"/>
          <p:cNvSpPr>
            <a:spLocks noGrp="1" noChangeArrowheads="1"/>
          </p:cNvSpPr>
          <p:nvPr>
            <p:ph type="dt" sz="half" idx="10"/>
          </p:nvPr>
        </p:nvSpPr>
        <p:spPr bwMode="auto">
          <a:xfrm>
            <a:off x="914401"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 name="Footer Placeholder 4"/>
          <p:cNvSpPr>
            <a:spLocks noGrp="1" noChangeArrowheads="1"/>
          </p:cNvSpPr>
          <p:nvPr>
            <p:ph type="ftr" sz="quarter" idx="11"/>
          </p:nvPr>
        </p:nvSpPr>
        <p:spPr bwMode="auto">
          <a:xfrm>
            <a:off x="4165601" y="6248400"/>
            <a:ext cx="3860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 name="Slide Number Placeholder 5"/>
          <p:cNvSpPr>
            <a:spLocks noGrp="1" noChangeArrowheads="1"/>
          </p:cNvSpPr>
          <p:nvPr>
            <p:ph type="sldNum" sz="quarter" idx="12"/>
          </p:nvPr>
        </p:nvSpPr>
        <p:spPr bwMode="auto">
          <a:xfrm>
            <a:off x="87376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1D867E66-E3A3-4D89-924C-7820C8DD70A8}" type="slidenum">
              <a:rPr lang="en-US"/>
              <a:pPr>
                <a:defRPr/>
              </a:pPr>
              <a:t>‹#›</a:t>
            </a:fld>
            <a:endParaRPr lang="en-US"/>
          </a:p>
        </p:txBody>
      </p:sp>
    </p:spTree>
    <p:extLst>
      <p:ext uri="{BB962C8B-B14F-4D97-AF65-F5344CB8AC3E}">
        <p14:creationId xmlns:p14="http://schemas.microsoft.com/office/powerpoint/2010/main" val="178898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957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152400"/>
            <a:ext cx="25908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1" y="152400"/>
            <a:ext cx="75692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382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pPr>
              <a:defRPr/>
            </a:pPr>
            <a:fld id="{6C2497CE-4F2B-4E11-A8F2-A5EA8D443F95}" type="datetimeFigureOut">
              <a:rPr lang="en-US" smtClean="0">
                <a:solidFill>
                  <a:srgbClr val="DBF5F9">
                    <a:shade val="90000"/>
                  </a:srgbClr>
                </a:solidFill>
              </a:rPr>
              <a:pPr>
                <a:defRPr/>
              </a:pPr>
              <a:t>10/4/2018</a:t>
            </a:fld>
            <a:endParaRPr lang="en-US">
              <a:solidFill>
                <a:srgbClr val="DBF5F9">
                  <a:shade val="90000"/>
                </a:srgbClr>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defRPr/>
            </a:pPr>
            <a:fld id="{5520268E-85AC-45B4-AE7F-C4A8C835CA8A}" type="slidenum">
              <a:rPr lang="en-US" smtClean="0">
                <a:solidFill>
                  <a:srgbClr val="DBF5F9">
                    <a:shade val="90000"/>
                  </a:srgbClr>
                </a:solidFill>
              </a:rPr>
              <a:pPr>
                <a:defRPr/>
              </a:pPr>
              <a:t>‹#›</a:t>
            </a:fld>
            <a:endParaRPr lang="en-US">
              <a:solidFill>
                <a:srgbClr val="DBF5F9">
                  <a:shade val="90000"/>
                </a:srgbClr>
              </a:solidFill>
            </a:endParaRPr>
          </a:p>
        </p:txBody>
      </p:sp>
      <p:sp>
        <p:nvSpPr>
          <p:cNvPr id="12" name="Footer Placeholder 11"/>
          <p:cNvSpPr>
            <a:spLocks noGrp="1"/>
          </p:cNvSpPr>
          <p:nvPr>
            <p:ph type="ftr" sz="quarter" idx="12"/>
          </p:nvPr>
        </p:nvSpPr>
        <p:spPr/>
        <p:txBody>
          <a:bodyPr/>
          <a:lstStyle>
            <a:lvl1pPr>
              <a:defRPr>
                <a:solidFill>
                  <a:schemeClr val="bg2"/>
                </a:solidFill>
              </a:defRPr>
            </a:lvl1pPr>
          </a:lstStyle>
          <a:p>
            <a:pPr>
              <a:defRPr/>
            </a:pPr>
            <a:endParaRPr lang="en-US">
              <a:solidFill>
                <a:srgbClr val="DBF5F9">
                  <a:shade val="90000"/>
                </a:srgbClr>
              </a:solidFill>
            </a:endParaRPr>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D4AB0EC-8E5C-478B-9E6E-8D8041AECA17}" type="datetimeFigureOut">
              <a:rPr lang="en-US" smtClean="0">
                <a:solidFill>
                  <a:srgbClr val="04617B">
                    <a:shade val="90000"/>
                  </a:srgbClr>
                </a:solidFill>
              </a:rPr>
              <a:pPr>
                <a:defRPr/>
              </a:pPr>
              <a:t>10/4/2018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C6B8D16F-BB5E-4663-ABA5-DCFE7A549A3C}" type="slidenum">
              <a:rPr lang="en-US" smtClean="0">
                <a:solidFill>
                  <a:srgbClr val="04617B">
                    <a:shade val="90000"/>
                  </a:srgbClr>
                </a:solidFill>
              </a:rPr>
              <a:pPr>
                <a:defRPr/>
              </a:pPr>
              <a:t>‹#›</a:t>
            </a:fld>
            <a:endParaRPr lang="en-US">
              <a:solidFill>
                <a:srgbClr val="04617B">
                  <a:shade val="90000"/>
                </a:srgb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ransition>
    <p:split orient="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 Placeholder 2"/>
          <p:cNvSpPr>
            <a:spLocks noGrp="1"/>
          </p:cNvSpPr>
          <p:nvPr>
            <p:ph type="body" idx="1"/>
          </p:nvPr>
        </p:nvSpPr>
        <p:spPr>
          <a:xfrm>
            <a:off x="9550401"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pPr>
              <a:defRPr/>
            </a:pPr>
            <a:fld id="{1D932F1C-CD35-444E-B91C-A7CBDD7583B9}" type="datetimeFigureOut">
              <a:rPr lang="en-US" smtClean="0">
                <a:solidFill>
                  <a:srgbClr val="DBF5F9">
                    <a:shade val="90000"/>
                  </a:srgbClr>
                </a:solidFill>
              </a:rPr>
              <a:pPr>
                <a:defRPr/>
              </a:pPr>
              <a:t>10/4/2018</a:t>
            </a:fld>
            <a:endParaRPr lang="en-US">
              <a:solidFill>
                <a:srgbClr val="DBF5F9">
                  <a:shade val="90000"/>
                </a:srgbClr>
              </a:solidFill>
            </a:endParaRPr>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defRPr/>
            </a:pPr>
            <a:fld id="{94BE757B-5B1B-494F-9FD8-BC77ECD2F7E6}" type="slidenum">
              <a:rPr lang="en-US" smtClean="0">
                <a:solidFill>
                  <a:srgbClr val="DBF5F9">
                    <a:shade val="90000"/>
                  </a:srgbClr>
                </a:solidFill>
              </a:rPr>
              <a:pPr>
                <a:defRPr/>
              </a:pPr>
              <a:t>‹#›</a:t>
            </a:fld>
            <a:endParaRPr lang="en-US">
              <a:solidFill>
                <a:srgbClr val="DBF5F9">
                  <a:shade val="90000"/>
                </a:srgbClr>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pPr>
              <a:defRPr/>
            </a:pPr>
            <a:endParaRPr lang="en-US">
              <a:solidFill>
                <a:srgbClr val="DBF5F9">
                  <a:shade val="90000"/>
                </a:srgbClr>
              </a:solidFill>
            </a:endParaRPr>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A8F2335E-9ECC-4335-9D9E-CA48C02C0E39}" type="datetimeFigureOut">
              <a:rPr lang="en-US" smtClean="0">
                <a:solidFill>
                  <a:srgbClr val="04617B">
                    <a:shade val="90000"/>
                  </a:srgbClr>
                </a:solidFill>
              </a:rPr>
              <a:pPr>
                <a:defRPr/>
              </a:pPr>
              <a:t>10/4/2018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58967391-642B-4BE7-B950-20793E91B238}" type="slidenum">
              <a:rPr lang="en-US" smtClean="0">
                <a:solidFill>
                  <a:srgbClr val="04617B">
                    <a:shade val="90000"/>
                  </a:srgbClr>
                </a:solidFill>
              </a:rPr>
              <a:pPr>
                <a:defRPr/>
              </a:pPr>
              <a:t>‹#›</a:t>
            </a:fld>
            <a:endParaRPr lang="en-US">
              <a:solidFill>
                <a:srgbClr val="04617B">
                  <a:shade val="90000"/>
                </a:srgb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ransition>
    <p:split orient="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1"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1" y="2438402"/>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2"/>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32D4C87-45E7-487F-B121-434B83634FAD}" type="datetimeFigureOut">
              <a:rPr lang="en-US" smtClean="0">
                <a:solidFill>
                  <a:srgbClr val="04617B">
                    <a:shade val="90000"/>
                  </a:srgbClr>
                </a:solidFill>
              </a:rPr>
              <a:pPr>
                <a:defRPr/>
              </a:pPr>
              <a:t>10/4/2018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01C7EE6F-86CE-4107-9462-660D82FDF700}" type="slidenum">
              <a:rPr lang="en-US" smtClean="0">
                <a:solidFill>
                  <a:srgbClr val="04617B">
                    <a:shade val="90000"/>
                  </a:srgbClr>
                </a:solidFill>
              </a:rPr>
              <a:pPr>
                <a:defRPr/>
              </a:pPr>
              <a:t>‹#›</a:t>
            </a:fld>
            <a:endParaRPr lang="en-US">
              <a:solidFill>
                <a:srgbClr val="04617B">
                  <a:shade val="90000"/>
                </a:srgbClr>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transition>
    <p:split orient="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C54FD6D1-16CF-4EA2-B7DE-DFED3E77A1E4}" type="datetimeFigureOut">
              <a:rPr lang="en-US" smtClean="0">
                <a:solidFill>
                  <a:srgbClr val="04617B">
                    <a:shade val="90000"/>
                  </a:srgbClr>
                </a:solidFill>
              </a:rPr>
              <a:pPr>
                <a:defRPr/>
              </a:pPr>
              <a:t>10/4/2018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E3A6FADE-BE13-473B-88EF-E626BA2CF009}" type="slidenum">
              <a:rPr lang="en-US" smtClean="0">
                <a:solidFill>
                  <a:srgbClr val="04617B">
                    <a:shade val="90000"/>
                  </a:srgbClr>
                </a:solidFill>
              </a:rPr>
              <a:pPr>
                <a:defRPr/>
              </a:pPr>
              <a:t>‹#›</a:t>
            </a:fld>
            <a:endParaRPr lang="en-US">
              <a:solidFill>
                <a:srgbClr val="04617B">
                  <a:shade val="90000"/>
                </a:srgbClr>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ransition>
    <p:split orient="vert"/>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Date Placeholder 1"/>
          <p:cNvSpPr>
            <a:spLocks noGrp="1"/>
          </p:cNvSpPr>
          <p:nvPr>
            <p:ph type="dt" sz="half" idx="10"/>
          </p:nvPr>
        </p:nvSpPr>
        <p:spPr/>
        <p:txBody>
          <a:bodyPr/>
          <a:lstStyle/>
          <a:p>
            <a:pPr>
              <a:defRPr/>
            </a:pPr>
            <a:fld id="{6B636EAD-7AC0-4131-9D5A-F0566F9AB5CD}" type="datetimeFigureOut">
              <a:rPr lang="en-US" smtClean="0">
                <a:solidFill>
                  <a:srgbClr val="04617B">
                    <a:shade val="90000"/>
                  </a:srgbClr>
                </a:solidFill>
              </a:rPr>
              <a:pPr>
                <a:defRPr/>
              </a:pPr>
              <a:t>10/4/2018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3C5BA149-485A-4871-97FA-918A6B5F093A}"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p:split orient="vert"/>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1"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Content Placeholder 2"/>
          <p:cNvSpPr>
            <a:spLocks noGrp="1"/>
          </p:cNvSpPr>
          <p:nvPr>
            <p:ph idx="1"/>
          </p:nvPr>
        </p:nvSpPr>
        <p:spPr>
          <a:xfrm>
            <a:off x="812800" y="304803"/>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546337"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E8DF5E9-3A2F-4868-BEBA-0C35F35BD12E}" type="datetimeFigureOut">
              <a:rPr lang="en-US" smtClean="0">
                <a:solidFill>
                  <a:srgbClr val="04617B">
                    <a:shade val="90000"/>
                  </a:srgbClr>
                </a:solidFill>
              </a:rPr>
              <a:pPr>
                <a:defRPr/>
              </a:pPr>
              <a:t>10/4/2018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pPr>
              <a:defRPr/>
            </a:pPr>
            <a:fld id="{D57B86F7-F161-4F17-98C0-7BFAE21D1C0A}" type="slidenum">
              <a:rPr lang="en-US" smtClean="0">
                <a:solidFill>
                  <a:srgbClr val="04617B">
                    <a:shade val="90000"/>
                  </a:srgbClr>
                </a:solidFill>
              </a:rPr>
              <a:pPr>
                <a:defRPr/>
              </a:pPr>
              <a:t>‹#›</a:t>
            </a:fld>
            <a:endParaRPr lang="en-US">
              <a:solidFill>
                <a:srgbClr val="04617B">
                  <a:shade val="90000"/>
                </a:srgbClr>
              </a:solidFill>
            </a:endParaRPr>
          </a:p>
        </p:txBody>
      </p:sp>
      <p:sp>
        <p:nvSpPr>
          <p:cNvPr id="11" name="Title 10"/>
          <p:cNvSpPr>
            <a:spLocks noGrp="1"/>
          </p:cNvSpPr>
          <p:nvPr>
            <p:ph type="title"/>
          </p:nvPr>
        </p:nvSpPr>
        <p:spPr>
          <a:xfrm>
            <a:off x="9546337" y="457200"/>
            <a:ext cx="2234213"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ransition>
    <p:split orient="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0319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1"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F720A15-8981-4C43-BEA6-53F94E3BEA6B}" type="datetimeFigureOut">
              <a:rPr lang="en-US" smtClean="0">
                <a:solidFill>
                  <a:srgbClr val="04617B">
                    <a:shade val="90000"/>
                  </a:srgbClr>
                </a:solidFill>
              </a:rPr>
              <a:pPr>
                <a:defRPr/>
              </a:pPr>
              <a:t>10/4/2018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6F387751-CF49-45D8-A105-AC32F466A420}" type="slidenum">
              <a:rPr lang="en-US" smtClean="0">
                <a:solidFill>
                  <a:srgbClr val="04617B">
                    <a:shade val="90000"/>
                  </a:srgbClr>
                </a:solidFill>
              </a:rPr>
              <a:pPr>
                <a:defRPr/>
              </a:pPr>
              <a:t>‹#›</a:t>
            </a:fld>
            <a:endParaRPr lang="en-US">
              <a:solidFill>
                <a:srgbClr val="04617B">
                  <a:shade val="90000"/>
                </a:srgbClr>
              </a:solidFill>
            </a:endParaRPr>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transition>
    <p:split orient="vert"/>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CCA5132-2DF4-4856-A392-E79DDD8794F8}" type="datetimeFigureOut">
              <a:rPr lang="en-US" smtClean="0">
                <a:solidFill>
                  <a:srgbClr val="04617B">
                    <a:shade val="90000"/>
                  </a:srgbClr>
                </a:solidFill>
              </a:rPr>
              <a:pPr>
                <a:defRPr/>
              </a:pPr>
              <a:t>10/4/2018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582D1356-3A8C-4B7E-9643-39F2F0F564C2}"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p:split orient="vert"/>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Vertical Title 1"/>
          <p:cNvSpPr>
            <a:spLocks noGrp="1"/>
          </p:cNvSpPr>
          <p:nvPr>
            <p:ph type="title" orient="vert"/>
          </p:nvPr>
        </p:nvSpPr>
        <p:spPr>
          <a:xfrm>
            <a:off x="9550400" y="274641"/>
            <a:ext cx="2235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5A062933-5233-4F28-BECA-2E417E45FFFF}" type="datetimeFigureOut">
              <a:rPr lang="en-US" smtClean="0">
                <a:solidFill>
                  <a:srgbClr val="04617B">
                    <a:shade val="90000"/>
                  </a:srgbClr>
                </a:solidFill>
              </a:rPr>
              <a:pPr>
                <a:defRPr/>
              </a:pPr>
              <a:t>10/4/2018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pPr>
              <a:defRPr/>
            </a:pPr>
            <a:fld id="{9994D76F-45F3-43D5-B4B6-B2386B4C010C}"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p:split orient="vert"/>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6C2497CE-4F2B-4E11-A8F2-A5EA8D443F95}" type="datetimeFigureOut">
              <a:rPr lang="en-US">
                <a:solidFill>
                  <a:srgbClr val="DBF5F9">
                    <a:shade val="90000"/>
                  </a:srgbClr>
                </a:solidFill>
              </a:rPr>
              <a:pPr>
                <a:defRPr/>
              </a:pPr>
              <a:t>10/4/2018</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5520268E-85AC-45B4-AE7F-C4A8C835CA8A}"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2845453573"/>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D4AB0EC-8E5C-478B-9E6E-8D8041AECA17}" type="datetimeFigureOut">
              <a:rPr lang="en-US">
                <a:solidFill>
                  <a:srgbClr val="04617B">
                    <a:shade val="90000"/>
                  </a:srgbClr>
                </a:solidFill>
              </a:rPr>
              <a:pPr>
                <a:defRPr/>
              </a:pPr>
              <a:t>10/4/2018</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C6B8D16F-BB5E-4663-ABA5-DCFE7A549A3C}"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012837601"/>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D932F1C-CD35-444E-B91C-A7CBDD7583B9}" type="datetimeFigureOut">
              <a:rPr lang="en-US">
                <a:solidFill>
                  <a:srgbClr val="DBF5F9">
                    <a:shade val="90000"/>
                  </a:srgbClr>
                </a:solidFill>
              </a:rPr>
              <a:pPr>
                <a:defRPr/>
              </a:pPr>
              <a:t>10/4/2018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4BE757B-5B1B-494F-9FD8-BC77ECD2F7E6}"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2390183596"/>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8F2335E-9ECC-4335-9D9E-CA48C02C0E39}" type="datetimeFigureOut">
              <a:rPr lang="en-US">
                <a:solidFill>
                  <a:srgbClr val="04617B">
                    <a:shade val="90000"/>
                  </a:srgbClr>
                </a:solidFill>
              </a:rPr>
              <a:pPr>
                <a:defRPr/>
              </a:pPr>
              <a:t>10/4/2018</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58967391-642B-4BE7-B950-20793E91B238}"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227533453"/>
      </p:ext>
    </p:extLst>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32D4C87-45E7-487F-B121-434B83634FAD}" type="datetimeFigureOut">
              <a:rPr lang="en-US">
                <a:solidFill>
                  <a:srgbClr val="04617B">
                    <a:shade val="90000"/>
                  </a:srgbClr>
                </a:solidFill>
              </a:rPr>
              <a:pPr>
                <a:defRPr/>
              </a:pPr>
              <a:t>10/4/2018</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01C7EE6F-86CE-4107-9462-660D82FDF700}"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460329069"/>
      </p:ext>
    </p:extLst>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54FD6D1-16CF-4EA2-B7DE-DFED3E77A1E4}" type="datetimeFigureOut">
              <a:rPr lang="en-US">
                <a:solidFill>
                  <a:srgbClr val="04617B">
                    <a:shade val="90000"/>
                  </a:srgbClr>
                </a:solidFill>
              </a:rPr>
              <a:pPr>
                <a:defRPr/>
              </a:pPr>
              <a:t>10/4/2018</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3A6FADE-BE13-473B-88EF-E626BA2CF009}"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955788478"/>
      </p:ext>
    </p:extLst>
  </p:cSld>
  <p:clrMapOvr>
    <a:masterClrMapping/>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B636EAD-7AC0-4131-9D5A-F0566F9AB5CD}" type="datetimeFigureOut">
              <a:rPr lang="en-US">
                <a:solidFill>
                  <a:srgbClr val="04617B">
                    <a:shade val="90000"/>
                  </a:srgbClr>
                </a:solidFill>
              </a:rPr>
              <a:pPr>
                <a:defRPr/>
              </a:pPr>
              <a:t>10/4/2018</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3C5BA149-485A-4871-97FA-918A6B5F093A}"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058957233"/>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80610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E8DF5E9-3A2F-4868-BEBA-0C35F35BD12E}" type="datetimeFigureOut">
              <a:rPr lang="en-US">
                <a:solidFill>
                  <a:srgbClr val="04617B">
                    <a:shade val="90000"/>
                  </a:srgbClr>
                </a:solidFill>
              </a:rPr>
              <a:pPr>
                <a:defRPr/>
              </a:pPr>
              <a:t>10/4/2018</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D57B86F7-F161-4F17-98C0-7BFAE21D1C0A}"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424849973"/>
      </p:ext>
    </p:extLst>
  </p:cSld>
  <p:clrMapOvr>
    <a:masterClrMapping/>
  </p:clrMapOvr>
  <p:transition>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sp>
        <p:nvSpPr>
          <p:cNvPr id="6" name="Right Triangle 11"/>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sp>
        <p:nvSpPr>
          <p:cNvPr id="7"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457200" eaLnBrk="1" fontAlgn="auto" hangingPunct="1">
              <a:spcBef>
                <a:spcPts val="0"/>
              </a:spcBef>
              <a:spcAft>
                <a:spcPts val="0"/>
              </a:spcAft>
              <a:defRPr/>
            </a:pPr>
            <a:endParaRPr lang="en-US" sz="1800">
              <a:solidFill>
                <a:prstClr val="black"/>
              </a:solidFill>
              <a:latin typeface="Constantia"/>
            </a:endParaRPr>
          </a:p>
        </p:txBody>
      </p:sp>
      <p:sp>
        <p:nvSpPr>
          <p:cNvPr id="8"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457200" eaLnBrk="1" fontAlgn="auto" hangingPunct="1">
              <a:spcBef>
                <a:spcPts val="0"/>
              </a:spcBef>
              <a:spcAft>
                <a:spcPts val="0"/>
              </a:spcAft>
              <a:defRPr/>
            </a:pPr>
            <a:endParaRPr lang="en-US" sz="1800">
              <a:solidFill>
                <a:prstClr val="black"/>
              </a:solidFill>
              <a:latin typeface="Constantia"/>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F720A15-8981-4C43-BEA6-53F94E3BEA6B}" type="datetimeFigureOut">
              <a:rPr lang="en-US">
                <a:solidFill>
                  <a:srgbClr val="04617B">
                    <a:shade val="90000"/>
                  </a:srgbClr>
                </a:solidFill>
              </a:rPr>
              <a:pPr>
                <a:defRPr/>
              </a:pPr>
              <a:t>10/4/2018</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pPr>
              <a:defRPr/>
            </a:pPr>
            <a:fld id="{6F387751-CF49-45D8-A105-AC32F466A420}"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476083366"/>
      </p:ext>
    </p:extLst>
  </p:cSld>
  <p:clrMapOvr>
    <a:masterClrMapping/>
  </p:clrMapOvr>
  <p:transition>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CCA5132-2DF4-4856-A392-E79DDD8794F8}" type="datetimeFigureOut">
              <a:rPr lang="en-US">
                <a:solidFill>
                  <a:srgbClr val="04617B">
                    <a:shade val="90000"/>
                  </a:srgbClr>
                </a:solidFill>
              </a:rPr>
              <a:pPr>
                <a:defRPr/>
              </a:pPr>
              <a:t>10/4/2018</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82D1356-3A8C-4B7E-9643-39F2F0F564C2}"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266599019"/>
      </p:ext>
    </p:extLst>
  </p:cSld>
  <p:clrMapOvr>
    <a:masterClrMapping/>
  </p:clrMapOvr>
  <p:transition>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A062933-5233-4F28-BECA-2E417E45FFFF}" type="datetimeFigureOut">
              <a:rPr lang="en-US">
                <a:solidFill>
                  <a:srgbClr val="04617B">
                    <a:shade val="90000"/>
                  </a:srgbClr>
                </a:solidFill>
              </a:rPr>
              <a:pPr>
                <a:defRPr/>
              </a:pPr>
              <a:t>10/4/2018</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9994D76F-45F3-43D5-B4B6-B2386B4C010C}"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696178870"/>
      </p:ext>
    </p:extLst>
  </p:cSld>
  <p:clrMapOvr>
    <a:masterClrMapping/>
  </p:clrMapOvr>
  <p:transition>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2" y="2286000"/>
            <a:ext cx="10363200" cy="1143000"/>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828804" y="3886200"/>
            <a:ext cx="8534402" cy="1752600"/>
          </a:xfrm>
        </p:spPr>
        <p:txBody>
          <a:bodyPr/>
          <a:lstStyle>
            <a:lvl1pPr marL="0" indent="0" algn="ctr">
              <a:buFont typeface="Wingdings" pitchFamily="2" charset="2"/>
              <a:buNone/>
              <a:defRPr/>
            </a:lvl1pPr>
          </a:lstStyle>
          <a:p>
            <a:r>
              <a:rPr lang="en-US"/>
              <a:t>Click to edit Master subtitle style</a:t>
            </a:r>
          </a:p>
        </p:txBody>
      </p:sp>
      <p:sp>
        <p:nvSpPr>
          <p:cNvPr id="4" name="Date Placeholder 3"/>
          <p:cNvSpPr>
            <a:spLocks noGrp="1" noChangeArrowheads="1"/>
          </p:cNvSpPr>
          <p:nvPr>
            <p:ph type="dt" sz="half" idx="10"/>
          </p:nvPr>
        </p:nvSpPr>
        <p:spPr bwMode="auto">
          <a:xfrm>
            <a:off x="914402"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FFFFFF"/>
              </a:solidFill>
              <a:ea typeface="ＭＳ Ｐゴシック" pitchFamily="34" charset="-128"/>
            </a:endParaRPr>
          </a:p>
        </p:txBody>
      </p:sp>
      <p:sp>
        <p:nvSpPr>
          <p:cNvPr id="5" name="Footer Placeholder 4"/>
          <p:cNvSpPr>
            <a:spLocks noGrp="1" noChangeArrowheads="1"/>
          </p:cNvSpPr>
          <p:nvPr>
            <p:ph type="ftr" sz="quarter" idx="11"/>
          </p:nvPr>
        </p:nvSpPr>
        <p:spPr bwMode="auto">
          <a:xfrm>
            <a:off x="4165602" y="6248400"/>
            <a:ext cx="3860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FFFFFF"/>
              </a:solidFill>
              <a:ea typeface="ＭＳ Ｐゴシック" pitchFamily="34" charset="-128"/>
            </a:endParaRPr>
          </a:p>
        </p:txBody>
      </p:sp>
      <p:sp>
        <p:nvSpPr>
          <p:cNvPr id="6" name="Slide Number Placeholder 5"/>
          <p:cNvSpPr>
            <a:spLocks noGrp="1" noChangeArrowheads="1"/>
          </p:cNvSpPr>
          <p:nvPr>
            <p:ph type="sldNum" sz="quarter" idx="12"/>
          </p:nvPr>
        </p:nvSpPr>
        <p:spPr bwMode="auto">
          <a:xfrm>
            <a:off x="87376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1D867E66-E3A3-4D89-924C-7820C8DD70A8}" type="slidenum">
              <a:rPr lang="en-US">
                <a:solidFill>
                  <a:srgbClr val="FFFFFF"/>
                </a:solidFill>
                <a:ea typeface="ＭＳ Ｐゴシック" pitchFamily="34" charset="-128"/>
              </a:rPr>
              <a:pPr>
                <a:defRPr/>
              </a:pPr>
              <a:t>‹#›</a:t>
            </a:fld>
            <a:endParaRPr lang="en-US" dirty="0">
              <a:solidFill>
                <a:srgbClr val="FFFFFF"/>
              </a:solidFill>
              <a:ea typeface="ＭＳ Ｐゴシック" pitchFamily="34" charset="-128"/>
            </a:endParaRPr>
          </a:p>
        </p:txBody>
      </p:sp>
    </p:spTree>
    <p:extLst>
      <p:ext uri="{BB962C8B-B14F-4D97-AF65-F5344CB8AC3E}">
        <p14:creationId xmlns:p14="http://schemas.microsoft.com/office/powerpoint/2010/main" val="2742837737"/>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1469713"/>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9581547"/>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2" y="1447800"/>
            <a:ext cx="508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47800"/>
            <a:ext cx="508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4996051"/>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8"/>
            <a:ext cx="10972802"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5469256"/>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37823548"/>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1" y="1447800"/>
            <a:ext cx="508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47800"/>
            <a:ext cx="508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55996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897034"/>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199046"/>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9"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5391542"/>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7066815"/>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2" y="152400"/>
            <a:ext cx="25908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2" y="152400"/>
            <a:ext cx="75692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6104939"/>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2198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309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20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476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283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2" descr="C:\Multimedia Files\luthp.jpg"/>
          <p:cNvPicPr>
            <a:picLocks noChangeAspect="1" noChangeArrowheads="1"/>
          </p:cNvPicPr>
          <p:nvPr/>
        </p:nvPicPr>
        <p:blipFill>
          <a:blip r:embed="rId14">
            <a:extLst>
              <a:ext uri="{28A0092B-C50C-407E-A947-70E740481C1C}">
                <a14:useLocalDpi xmlns:a14="http://schemas.microsoft.com/office/drawing/2010/main" val="0"/>
              </a:ext>
            </a:extLst>
          </a:blip>
          <a:srcRect t="14493" b="20290"/>
          <a:stretch>
            <a:fillRect/>
          </a:stretch>
        </p:blipFill>
        <p:spPr bwMode="auto">
          <a:xfrm>
            <a:off x="1"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914401" y="152400"/>
            <a:ext cx="1036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Reformation in the Church</a:t>
            </a:r>
          </a:p>
        </p:txBody>
      </p:sp>
      <p:sp>
        <p:nvSpPr>
          <p:cNvPr id="1028" name="Rectangle 4"/>
          <p:cNvSpPr>
            <a:spLocks noGrp="1" noChangeArrowheads="1"/>
          </p:cNvSpPr>
          <p:nvPr>
            <p:ph type="body" idx="1"/>
          </p:nvPr>
        </p:nvSpPr>
        <p:spPr bwMode="auto">
          <a:xfrm>
            <a:off x="914401" y="1447800"/>
            <a:ext cx="10363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Font typeface="MT Extra" pitchFamily="18" charset="2"/>
        <a:buChar char="f"/>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Font typeface="Monotype Sorts" pitchFamily="2" charset="2"/>
        <a:buChar char="c"/>
        <a:defRPr>
          <a:solidFill>
            <a:schemeClr val="tx1"/>
          </a:solidFill>
          <a:latin typeface="+mn-lt"/>
        </a:defRPr>
      </a:lvl5pPr>
      <a:lvl6pPr marL="2514600" indent="-228600" algn="l" rtl="0" eaLnBrk="0" fontAlgn="base" hangingPunct="0">
        <a:spcBef>
          <a:spcPct val="20000"/>
        </a:spcBef>
        <a:spcAft>
          <a:spcPct val="0"/>
        </a:spcAft>
        <a:buFont typeface="Monotype Sorts" pitchFamily="2" charset="2"/>
        <a:buChar char="c"/>
        <a:defRPr>
          <a:solidFill>
            <a:schemeClr val="tx1"/>
          </a:solidFill>
          <a:latin typeface="+mn-lt"/>
        </a:defRPr>
      </a:lvl6pPr>
      <a:lvl7pPr marL="2971800" indent="-228600" algn="l" rtl="0" eaLnBrk="0" fontAlgn="base" hangingPunct="0">
        <a:spcBef>
          <a:spcPct val="20000"/>
        </a:spcBef>
        <a:spcAft>
          <a:spcPct val="0"/>
        </a:spcAft>
        <a:buFont typeface="Monotype Sorts" pitchFamily="2" charset="2"/>
        <a:buChar char="c"/>
        <a:defRPr>
          <a:solidFill>
            <a:schemeClr val="tx1"/>
          </a:solidFill>
          <a:latin typeface="+mn-lt"/>
        </a:defRPr>
      </a:lvl7pPr>
      <a:lvl8pPr marL="3429000" indent="-228600" algn="l" rtl="0" eaLnBrk="0" fontAlgn="base" hangingPunct="0">
        <a:spcBef>
          <a:spcPct val="20000"/>
        </a:spcBef>
        <a:spcAft>
          <a:spcPct val="0"/>
        </a:spcAft>
        <a:buFont typeface="Monotype Sorts" pitchFamily="2" charset="2"/>
        <a:buChar char="c"/>
        <a:defRPr>
          <a:solidFill>
            <a:schemeClr val="tx1"/>
          </a:solidFill>
          <a:latin typeface="+mn-lt"/>
        </a:defRPr>
      </a:lvl8pPr>
      <a:lvl9pPr marL="3886200" indent="-228600" algn="l" rtl="0" eaLnBrk="0" fontAlgn="base" hangingPunct="0">
        <a:spcBef>
          <a:spcPct val="20000"/>
        </a:spcBef>
        <a:spcAft>
          <a:spcPct val="0"/>
        </a:spcAft>
        <a:buFont typeface="Monotype Sorts" pitchFamily="2" charset="2"/>
        <a:buChar char="c"/>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203200" y="152403"/>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508001" y="355847"/>
            <a:ext cx="11175013"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0" y="1719071"/>
            <a:ext cx="11210524"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10/4/2018</a:t>
            </a:fld>
            <a:endParaRPr lang="en-US" dirty="0"/>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split orient="vert"/>
  </p:transition>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457200" eaLnBrk="1" fontAlgn="auto" hangingPunct="1">
              <a:spcBef>
                <a:spcPts val="0"/>
              </a:spcBef>
              <a:spcAft>
                <a:spcPts val="0"/>
              </a:spcAft>
              <a:defRPr/>
            </a:pPr>
            <a:endParaRPr lang="en-US" sz="1800">
              <a:solidFill>
                <a:prstClr val="black"/>
              </a:solidFill>
              <a:latin typeface="Constantia"/>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457200" eaLnBrk="1" fontAlgn="auto" hangingPunct="1">
              <a:spcBef>
                <a:spcPts val="0"/>
              </a:spcBef>
              <a:spcAft>
                <a:spcPts val="0"/>
              </a:spcAft>
              <a:defRPr/>
            </a:pPr>
            <a:endParaRPr lang="en-US" sz="1800">
              <a:solidFill>
                <a:prstClr val="black"/>
              </a:solidFill>
              <a:latin typeface="Constantia"/>
            </a:endParaRPr>
          </a:p>
        </p:txBody>
      </p:sp>
      <p:sp>
        <p:nvSpPr>
          <p:cNvPr id="1028" name="Title Placeholder 8"/>
          <p:cNvSpPr>
            <a:spLocks noGrp="1"/>
          </p:cNvSpPr>
          <p:nvPr>
            <p:ph type="title"/>
          </p:nvPr>
        </p:nvSpPr>
        <p:spPr bwMode="auto">
          <a:xfrm>
            <a:off x="609600" y="704850"/>
            <a:ext cx="109728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defTabSz="457200">
              <a:defRPr/>
            </a:pPr>
            <a:fld id="{9C99FA25-4263-4043-B71F-1CA9BD847310}" type="datetimeFigureOut">
              <a:rPr lang="en-US" smtClean="0">
                <a:solidFill>
                  <a:srgbClr val="04617B">
                    <a:shade val="90000"/>
                  </a:srgbClr>
                </a:solidFill>
              </a:rPr>
              <a:pPr defTabSz="457200">
                <a:defRPr/>
              </a:pPr>
              <a:t>10/4/2018</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defTabSz="457200">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defTabSz="457200">
              <a:defRPr/>
            </a:pPr>
            <a:fld id="{3D00F17D-95E2-4913-8023-0F4D48A73F78}" type="slidenum">
              <a:rPr lang="en-US" smtClean="0">
                <a:solidFill>
                  <a:srgbClr val="04617B">
                    <a:shade val="90000"/>
                  </a:srgbClr>
                </a:solidFill>
              </a:rPr>
              <a:pPr defTabSz="457200">
                <a:defRPr/>
              </a:pPr>
              <a:t>‹#›</a:t>
            </a:fld>
            <a:endParaRPr lang="en-US">
              <a:solidFill>
                <a:srgbClr val="04617B">
                  <a:shade val="90000"/>
                </a:srgbClr>
              </a:solidFill>
            </a:endParaRPr>
          </a:p>
        </p:txBody>
      </p:sp>
      <p:grpSp>
        <p:nvGrpSpPr>
          <p:cNvPr id="1033"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457200" eaLnBrk="1" fontAlgn="auto" hangingPunct="1">
                <a:spcBef>
                  <a:spcPts val="0"/>
                </a:spcBef>
                <a:spcAft>
                  <a:spcPts val="0"/>
                </a:spcAft>
                <a:defRPr/>
              </a:pPr>
              <a:endParaRPr lang="en-US" sz="1800">
                <a:solidFill>
                  <a:prstClr val="black"/>
                </a:solidFill>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457200" eaLnBrk="1" fontAlgn="auto" hangingPunct="1">
                <a:spcBef>
                  <a:spcPts val="0"/>
                </a:spcBef>
                <a:spcAft>
                  <a:spcPts val="0"/>
                </a:spcAft>
                <a:defRPr/>
              </a:pPr>
              <a:endParaRPr lang="en-US" sz="1800">
                <a:solidFill>
                  <a:prstClr val="black"/>
                </a:solidFill>
                <a:latin typeface="Constantia"/>
              </a:endParaRPr>
            </a:p>
          </p:txBody>
        </p:sp>
      </p:grpSp>
    </p:spTree>
    <p:extLst>
      <p:ext uri="{BB962C8B-B14F-4D97-AF65-F5344CB8AC3E}">
        <p14:creationId xmlns:p14="http://schemas.microsoft.com/office/powerpoint/2010/main" val="186602735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split orient="vert"/>
  </p:transition>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46000"/>
            <a:lum/>
          </a:blip>
          <a:srcRect/>
          <a:stretch>
            <a:fillRect/>
          </a:stretch>
        </a:blipFill>
        <a:effectLst/>
      </p:bgPr>
    </p:bg>
    <p:spTree>
      <p:nvGrpSpPr>
        <p:cNvPr id="1" name=""/>
        <p:cNvGrpSpPr/>
        <p:nvPr/>
      </p:nvGrpSpPr>
      <p:grpSpPr>
        <a:xfrm>
          <a:off x="0" y="0"/>
          <a:ext cx="0" cy="0"/>
          <a:chOff x="0" y="0"/>
          <a:chExt cx="0" cy="0"/>
        </a:xfrm>
      </p:grpSpPr>
      <p:pic>
        <p:nvPicPr>
          <p:cNvPr id="1026" name="Picture 2" descr="C:\Multimedia Files\luthp.jpg"/>
          <p:cNvPicPr>
            <a:picLocks noChangeAspect="1" noChangeArrowheads="1"/>
          </p:cNvPicPr>
          <p:nvPr/>
        </p:nvPicPr>
        <p:blipFill>
          <a:blip r:embed="rId14">
            <a:extLst>
              <a:ext uri="{28A0092B-C50C-407E-A947-70E740481C1C}">
                <a14:useLocalDpi xmlns:a14="http://schemas.microsoft.com/office/drawing/2010/main" val="0"/>
              </a:ext>
            </a:extLst>
          </a:blip>
          <a:srcRect t="14493" b="20290"/>
          <a:stretch>
            <a:fillRect/>
          </a:stretch>
        </p:blipFill>
        <p:spPr bwMode="auto">
          <a:xfrm>
            <a:off x="2"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914402" y="152400"/>
            <a:ext cx="1036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Reformation in the Church</a:t>
            </a:r>
          </a:p>
        </p:txBody>
      </p:sp>
      <p:sp>
        <p:nvSpPr>
          <p:cNvPr id="1028" name="Rectangle 4"/>
          <p:cNvSpPr>
            <a:spLocks noGrp="1" noChangeArrowheads="1"/>
          </p:cNvSpPr>
          <p:nvPr>
            <p:ph type="body" idx="1"/>
          </p:nvPr>
        </p:nvSpPr>
        <p:spPr bwMode="auto">
          <a:xfrm>
            <a:off x="914402" y="1447800"/>
            <a:ext cx="10363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23758379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random/>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Font typeface="MT Extra" pitchFamily="18" charset="2"/>
        <a:buChar char="f"/>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Font typeface="Monotype Sorts" pitchFamily="2" charset="2"/>
        <a:buChar char="c"/>
        <a:defRPr>
          <a:solidFill>
            <a:schemeClr val="tx1"/>
          </a:solidFill>
          <a:latin typeface="+mn-lt"/>
        </a:defRPr>
      </a:lvl5pPr>
      <a:lvl6pPr marL="2514600" indent="-228600" algn="l" rtl="0" eaLnBrk="0" fontAlgn="base" hangingPunct="0">
        <a:spcBef>
          <a:spcPct val="20000"/>
        </a:spcBef>
        <a:spcAft>
          <a:spcPct val="0"/>
        </a:spcAft>
        <a:buFont typeface="Monotype Sorts" pitchFamily="2" charset="2"/>
        <a:buChar char="c"/>
        <a:defRPr>
          <a:solidFill>
            <a:schemeClr val="tx1"/>
          </a:solidFill>
          <a:latin typeface="+mn-lt"/>
        </a:defRPr>
      </a:lvl6pPr>
      <a:lvl7pPr marL="2971800" indent="-228600" algn="l" rtl="0" eaLnBrk="0" fontAlgn="base" hangingPunct="0">
        <a:spcBef>
          <a:spcPct val="20000"/>
        </a:spcBef>
        <a:spcAft>
          <a:spcPct val="0"/>
        </a:spcAft>
        <a:buFont typeface="Monotype Sorts" pitchFamily="2" charset="2"/>
        <a:buChar char="c"/>
        <a:defRPr>
          <a:solidFill>
            <a:schemeClr val="tx1"/>
          </a:solidFill>
          <a:latin typeface="+mn-lt"/>
        </a:defRPr>
      </a:lvl7pPr>
      <a:lvl8pPr marL="3429000" indent="-228600" algn="l" rtl="0" eaLnBrk="0" fontAlgn="base" hangingPunct="0">
        <a:spcBef>
          <a:spcPct val="20000"/>
        </a:spcBef>
        <a:spcAft>
          <a:spcPct val="0"/>
        </a:spcAft>
        <a:buFont typeface="Monotype Sorts" pitchFamily="2" charset="2"/>
        <a:buChar char="c"/>
        <a:defRPr>
          <a:solidFill>
            <a:schemeClr val="tx1"/>
          </a:solidFill>
          <a:latin typeface="+mn-lt"/>
        </a:defRPr>
      </a:lvl8pPr>
      <a:lvl9pPr marL="3886200" indent="-228600" algn="l" rtl="0" eaLnBrk="0" fontAlgn="base" hangingPunct="0">
        <a:spcBef>
          <a:spcPct val="20000"/>
        </a:spcBef>
        <a:spcAft>
          <a:spcPct val="0"/>
        </a:spcAft>
        <a:buFont typeface="Monotype Sorts" pitchFamily="2" charset="2"/>
        <a:buChar char="c"/>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447800"/>
          </a:xfrm>
        </p:spPr>
        <p:txBody>
          <a:bodyPr>
            <a:normAutofit fontScale="90000"/>
          </a:bodyPr>
          <a:lstStyle/>
          <a:p>
            <a:pPr fontAlgn="auto">
              <a:spcAft>
                <a:spcPts val="0"/>
              </a:spcAft>
              <a:defRPr/>
            </a:pPr>
            <a:r>
              <a:rPr lang="en-US" b="1" dirty="0" smtClean="0">
                <a:solidFill>
                  <a:schemeClr val="bg2">
                    <a:lumMod val="10000"/>
                  </a:schemeClr>
                </a:solidFill>
              </a:rPr>
              <a:t>Northern Renaissance Beginnings</a:t>
            </a:r>
            <a:endParaRPr lang="en-US" b="1" dirty="0">
              <a:solidFill>
                <a:schemeClr val="bg2">
                  <a:lumMod val="10000"/>
                </a:schemeClr>
              </a:solidFill>
            </a:endParaRPr>
          </a:p>
        </p:txBody>
      </p:sp>
      <p:sp>
        <p:nvSpPr>
          <p:cNvPr id="3" name="Content Placeholder 2"/>
          <p:cNvSpPr>
            <a:spLocks noGrp="1"/>
          </p:cNvSpPr>
          <p:nvPr>
            <p:ph idx="1"/>
          </p:nvPr>
        </p:nvSpPr>
        <p:spPr>
          <a:xfrm>
            <a:off x="4800600" y="1142999"/>
            <a:ext cx="7162800" cy="5562601"/>
          </a:xfrm>
        </p:spPr>
        <p:txBody>
          <a:bodyPr>
            <a:normAutofit/>
          </a:bodyPr>
          <a:lstStyle/>
          <a:p>
            <a:pPr marL="274320" indent="-274320" fontAlgn="auto">
              <a:spcAft>
                <a:spcPts val="0"/>
              </a:spcAft>
              <a:buClr>
                <a:schemeClr val="accent3"/>
              </a:buClr>
              <a:buFont typeface="Wingdings 2"/>
              <a:buChar char=""/>
              <a:defRPr/>
            </a:pPr>
            <a:r>
              <a:rPr lang="en-US" sz="2800" b="1" dirty="0" smtClean="0">
                <a:solidFill>
                  <a:schemeClr val="accent1">
                    <a:lumMod val="50000"/>
                  </a:schemeClr>
                </a:solidFill>
              </a:rPr>
              <a:t>Result of trade—Flemish, Dutch, and English merchants made money and began to patronize artists</a:t>
            </a:r>
          </a:p>
          <a:p>
            <a:pPr marL="274320" indent="-274320" fontAlgn="auto">
              <a:spcAft>
                <a:spcPts val="0"/>
              </a:spcAft>
              <a:buClr>
                <a:schemeClr val="accent3"/>
              </a:buClr>
              <a:buFont typeface="Wingdings 2"/>
              <a:buChar char=""/>
              <a:defRPr/>
            </a:pPr>
            <a:r>
              <a:rPr lang="en-US" sz="2800" b="1" dirty="0" smtClean="0">
                <a:solidFill>
                  <a:srgbClr val="075D46"/>
                </a:solidFill>
              </a:rPr>
              <a:t>Church had more of an interest up north—caused Christian Humanism which is an attempt to boil down Christianity to help society</a:t>
            </a:r>
          </a:p>
          <a:p>
            <a:pPr marL="274320" indent="-274320" fontAlgn="auto">
              <a:spcAft>
                <a:spcPts val="0"/>
              </a:spcAft>
              <a:buClr>
                <a:schemeClr val="accent3"/>
              </a:buClr>
              <a:buFont typeface="Wingdings 2"/>
              <a:buChar char=""/>
              <a:defRPr/>
            </a:pPr>
            <a:r>
              <a:rPr lang="en-US" sz="2800" b="1" u="sng" dirty="0" smtClean="0">
                <a:solidFill>
                  <a:srgbClr val="075D46"/>
                </a:solidFill>
              </a:rPr>
              <a:t>Big Christian humanists</a:t>
            </a:r>
            <a:r>
              <a:rPr lang="en-US" sz="2800" b="1" dirty="0" smtClean="0">
                <a:solidFill>
                  <a:srgbClr val="075D46"/>
                </a:solidFill>
              </a:rPr>
              <a:t>: Erasmus of Holland and Thomas More of England. More wrote </a:t>
            </a:r>
            <a:r>
              <a:rPr lang="en-US" sz="2800" b="1" i="1" dirty="0" smtClean="0">
                <a:solidFill>
                  <a:srgbClr val="075D46"/>
                </a:solidFill>
              </a:rPr>
              <a:t>Utopia; </a:t>
            </a:r>
            <a:r>
              <a:rPr lang="en-US" sz="2800" b="1" dirty="0" smtClean="0">
                <a:solidFill>
                  <a:srgbClr val="075D46"/>
                </a:solidFill>
              </a:rPr>
              <a:t>Erasmus wrote </a:t>
            </a:r>
            <a:r>
              <a:rPr lang="en-US" sz="2800" b="1" i="1" dirty="0" smtClean="0">
                <a:solidFill>
                  <a:srgbClr val="075D46"/>
                </a:solidFill>
              </a:rPr>
              <a:t>Praise of Folly</a:t>
            </a:r>
            <a:endParaRPr lang="en-US" sz="2800" b="1" dirty="0">
              <a:solidFill>
                <a:srgbClr val="075D46"/>
              </a:solidFill>
            </a:endParaRPr>
          </a:p>
        </p:txBody>
      </p:sp>
      <p:pic>
        <p:nvPicPr>
          <p:cNvPr id="14339" name="Picture 3" descr="Mor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0" y="1142999"/>
            <a:ext cx="3810000" cy="4794207"/>
          </a:xfrm>
          <a:prstGeom prst="rect">
            <a:avLst/>
          </a:prstGeom>
          <a:noFill/>
          <a:ln w="9525">
            <a:noFill/>
            <a:miter lim="800000"/>
            <a:headEnd/>
            <a:tailEnd/>
          </a:ln>
        </p:spPr>
      </p:pic>
    </p:spTree>
    <p:extLst>
      <p:ext uri="{BB962C8B-B14F-4D97-AF65-F5344CB8AC3E}">
        <p14:creationId xmlns:p14="http://schemas.microsoft.com/office/powerpoint/2010/main" val="245972462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solidFill>
                  <a:schemeClr val="bg1"/>
                </a:solidFill>
              </a:rPr>
              <a:t>Criticism of the Church</a:t>
            </a:r>
            <a:endParaRPr lang="en-US" altLang="en-US" smtClean="0"/>
          </a:p>
        </p:txBody>
      </p:sp>
      <p:sp>
        <p:nvSpPr>
          <p:cNvPr id="6147" name="Rectangle 3"/>
          <p:cNvSpPr>
            <a:spLocks noGrp="1" noChangeArrowheads="1"/>
          </p:cNvSpPr>
          <p:nvPr>
            <p:ph idx="1"/>
          </p:nvPr>
        </p:nvSpPr>
        <p:spPr>
          <a:xfrm>
            <a:off x="2057399" y="1066800"/>
            <a:ext cx="8153401" cy="5334000"/>
          </a:xfrm>
        </p:spPr>
        <p:txBody>
          <a:bodyPr/>
          <a:lstStyle/>
          <a:p>
            <a:pPr>
              <a:defRPr/>
            </a:pPr>
            <a:r>
              <a:rPr lang="en-US" sz="2400" b="1" dirty="0">
                <a:effectLst>
                  <a:outerShdw blurRad="38100" dist="38100" dir="2700000" algn="tl">
                    <a:srgbClr val="000000">
                      <a:alpha val="43137"/>
                    </a:srgbClr>
                  </a:outerShdw>
                </a:effectLst>
              </a:rPr>
              <a:t>The Humanists of Italy and the Christian Humanists of the North denounced corruption in the church.</a:t>
            </a:r>
          </a:p>
          <a:p>
            <a:pPr>
              <a:defRPr/>
            </a:pPr>
            <a:r>
              <a:rPr lang="en-US" sz="2400" b="1" dirty="0">
                <a:effectLst>
                  <a:outerShdw blurRad="38100" dist="38100" dir="2700000" algn="tl">
                    <a:srgbClr val="000000">
                      <a:alpha val="43137"/>
                    </a:srgbClr>
                  </a:outerShdw>
                </a:effectLst>
              </a:rPr>
              <a:t>The Brethren of the Common Life - Thomas à Kempis</a:t>
            </a:r>
          </a:p>
          <a:p>
            <a:pPr>
              <a:defRPr/>
            </a:pPr>
            <a:r>
              <a:rPr lang="en-US" sz="3200" b="1" dirty="0">
                <a:solidFill>
                  <a:srgbClr val="FFFF00"/>
                </a:solidFill>
                <a:effectLst>
                  <a:outerShdw blurRad="38100" dist="38100" dir="2700000" algn="tl">
                    <a:srgbClr val="000000">
                      <a:alpha val="43137"/>
                    </a:srgbClr>
                  </a:outerShdw>
                </a:effectLst>
              </a:rPr>
              <a:t>D… Erasmus 1466-1536</a:t>
            </a:r>
          </a:p>
          <a:p>
            <a:pPr>
              <a:defRPr/>
            </a:pPr>
            <a:r>
              <a:rPr lang="en-US" sz="2400" b="1" dirty="0">
                <a:effectLst>
                  <a:outerShdw blurRad="38100" dist="38100" dir="2700000" algn="tl">
                    <a:srgbClr val="000000">
                      <a:alpha val="43137"/>
                    </a:srgbClr>
                  </a:outerShdw>
                </a:effectLst>
              </a:rPr>
              <a:t>Thomas More 1478-1535</a:t>
            </a:r>
          </a:p>
          <a:p>
            <a:pPr>
              <a:defRPr/>
            </a:pPr>
            <a:r>
              <a:rPr lang="en-US" sz="2400" b="1" i="1" u="sng" dirty="0">
                <a:effectLst>
                  <a:outerShdw blurRad="38100" dist="38100" dir="2700000" algn="tl">
                    <a:srgbClr val="000000">
                      <a:alpha val="43137"/>
                    </a:srgbClr>
                  </a:outerShdw>
                </a:effectLst>
              </a:rPr>
              <a:t>Humanist Targets</a:t>
            </a:r>
            <a:endParaRPr lang="en-US" sz="1800" b="1" dirty="0">
              <a:effectLst>
                <a:outerShdw blurRad="38100" dist="38100" dir="2700000" algn="tl">
                  <a:srgbClr val="000000">
                    <a:alpha val="43137"/>
                  </a:srgbClr>
                </a:outerShdw>
              </a:effectLst>
            </a:endParaRPr>
          </a:p>
          <a:p>
            <a:pPr>
              <a:defRPr/>
            </a:pPr>
            <a:r>
              <a:rPr lang="en-US" sz="2000" b="1" dirty="0">
                <a:effectLst>
                  <a:outerShdw blurRad="38100" dist="38100" dir="2700000" algn="tl">
                    <a:srgbClr val="000000">
                      <a:alpha val="43137"/>
                    </a:srgbClr>
                  </a:outerShdw>
                </a:effectLst>
              </a:rPr>
              <a:t>Clerical Ignorance - 1535 Archbishop of York</a:t>
            </a:r>
          </a:p>
          <a:p>
            <a:pPr>
              <a:defRPr/>
            </a:pPr>
            <a:r>
              <a:rPr lang="en-US" sz="2000" b="1" dirty="0">
                <a:effectLst>
                  <a:outerShdw blurRad="38100" dist="38100" dir="2700000" algn="tl">
                    <a:srgbClr val="000000">
                      <a:alpha val="43137"/>
                    </a:srgbClr>
                  </a:outerShdw>
                </a:effectLst>
              </a:rPr>
              <a:t>Clerical absenteeism - Antoine du </a:t>
            </a:r>
            <a:r>
              <a:rPr lang="en-US" sz="2000" b="1" dirty="0" err="1">
                <a:effectLst>
                  <a:outerShdw blurRad="38100" dist="38100" dir="2700000" algn="tl">
                    <a:srgbClr val="000000">
                      <a:alpha val="43137"/>
                    </a:srgbClr>
                  </a:outerShdw>
                </a:effectLst>
              </a:rPr>
              <a:t>Prat</a:t>
            </a:r>
            <a:r>
              <a:rPr lang="en-US" sz="2000" b="1" dirty="0">
                <a:effectLst>
                  <a:outerShdw blurRad="38100" dist="38100" dir="2700000" algn="tl">
                    <a:srgbClr val="000000">
                      <a:alpha val="43137"/>
                    </a:srgbClr>
                  </a:outerShdw>
                </a:effectLst>
              </a:rPr>
              <a:t>, as Archbishop of </a:t>
            </a:r>
            <a:r>
              <a:rPr lang="en-US" sz="2000" b="1" dirty="0" err="1">
                <a:effectLst>
                  <a:outerShdw blurRad="38100" dist="38100" dir="2700000" algn="tl">
                    <a:srgbClr val="000000">
                      <a:alpha val="43137"/>
                    </a:srgbClr>
                  </a:outerShdw>
                </a:effectLst>
              </a:rPr>
              <a:t>Sens</a:t>
            </a:r>
            <a:endParaRPr lang="en-US" sz="2000" b="1" dirty="0">
              <a:effectLst>
                <a:outerShdw blurRad="38100" dist="38100" dir="2700000" algn="tl">
                  <a:srgbClr val="000000">
                    <a:alpha val="43137"/>
                  </a:srgbClr>
                </a:outerShdw>
              </a:effectLst>
            </a:endParaRPr>
          </a:p>
          <a:p>
            <a:pPr>
              <a:defRPr/>
            </a:pPr>
            <a:r>
              <a:rPr lang="en-US" sz="2000" b="1" dirty="0">
                <a:effectLst>
                  <a:outerShdw blurRad="38100" dist="38100" dir="2700000" algn="tl">
                    <a:srgbClr val="000000">
                      <a:alpha val="43137"/>
                    </a:srgbClr>
                  </a:outerShdw>
                </a:effectLst>
              </a:rPr>
              <a:t>Nepotism – Examples?</a:t>
            </a:r>
          </a:p>
          <a:p>
            <a:pPr>
              <a:defRPr/>
            </a:pPr>
            <a:r>
              <a:rPr lang="en-US" sz="2000" b="1" dirty="0">
                <a:effectLst>
                  <a:outerShdw blurRad="38100" dist="38100" dir="2700000" algn="tl">
                    <a:srgbClr val="000000">
                      <a:alpha val="43137"/>
                    </a:srgbClr>
                  </a:outerShdw>
                </a:effectLst>
              </a:rPr>
              <a:t>Simony, Pluralism - Archbishop of Mainz</a:t>
            </a:r>
          </a:p>
          <a:p>
            <a:pPr>
              <a:defRPr/>
            </a:pPr>
            <a:r>
              <a:rPr lang="en-US" sz="2000" b="1" dirty="0">
                <a:effectLst>
                  <a:outerShdw blurRad="38100" dist="38100" dir="2700000" algn="tl">
                    <a:srgbClr val="000000">
                      <a:alpha val="43137"/>
                    </a:srgbClr>
                  </a:outerShdw>
                </a:effectLst>
              </a:rPr>
              <a:t>What other signs of disorder do you know?</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6147">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p:cTn id="13" dur="500" fill="hold"/>
                                        <p:tgtEl>
                                          <p:spTgt spid="6147">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6147">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p:cTn id="19" dur="500" fill="hold"/>
                                        <p:tgtEl>
                                          <p:spTgt spid="6147">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6147">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p:cTn id="25" dur="500" fill="hold"/>
                                        <p:tgtEl>
                                          <p:spTgt spid="6147">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6147">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p:cTn id="31" dur="500" fill="hold"/>
                                        <p:tgtEl>
                                          <p:spTgt spid="6147">
                                            <p:txEl>
                                              <p:pRg st="4" end="4"/>
                                            </p:txEl>
                                          </p:spTgt>
                                        </p:tgtEl>
                                        <p:attrNameLst>
                                          <p:attrName>ppt_w</p:attrName>
                                        </p:attrNameLst>
                                      </p:cBhvr>
                                      <p:tavLst>
                                        <p:tav tm="0">
                                          <p:val>
                                            <p:strVal val="2/3*#ppt_w"/>
                                          </p:val>
                                        </p:tav>
                                        <p:tav tm="100000">
                                          <p:val>
                                            <p:strVal val="#ppt_w"/>
                                          </p:val>
                                        </p:tav>
                                      </p:tavLst>
                                    </p:anim>
                                    <p:anim calcmode="lin" valueType="num">
                                      <p:cBhvr>
                                        <p:cTn id="32" dur="500" fill="hold"/>
                                        <p:tgtEl>
                                          <p:spTgt spid="6147">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p:cTn id="37" dur="500" fill="hold"/>
                                        <p:tgtEl>
                                          <p:spTgt spid="6147">
                                            <p:txEl>
                                              <p:pRg st="5" end="5"/>
                                            </p:txEl>
                                          </p:spTgt>
                                        </p:tgtEl>
                                        <p:attrNameLst>
                                          <p:attrName>ppt_w</p:attrName>
                                        </p:attrNameLst>
                                      </p:cBhvr>
                                      <p:tavLst>
                                        <p:tav tm="0">
                                          <p:val>
                                            <p:strVal val="2/3*#ppt_w"/>
                                          </p:val>
                                        </p:tav>
                                        <p:tav tm="100000">
                                          <p:val>
                                            <p:strVal val="#ppt_w"/>
                                          </p:val>
                                        </p:tav>
                                      </p:tavLst>
                                    </p:anim>
                                    <p:anim calcmode="lin" valueType="num">
                                      <p:cBhvr>
                                        <p:cTn id="38" dur="500" fill="hold"/>
                                        <p:tgtEl>
                                          <p:spTgt spid="6147">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6147">
                                            <p:txEl>
                                              <p:pRg st="6" end="6"/>
                                            </p:txEl>
                                          </p:spTgt>
                                        </p:tgtEl>
                                        <p:attrNameLst>
                                          <p:attrName>style.visibility</p:attrName>
                                        </p:attrNameLst>
                                      </p:cBhvr>
                                      <p:to>
                                        <p:strVal val="visible"/>
                                      </p:to>
                                    </p:set>
                                    <p:anim calcmode="lin" valueType="num">
                                      <p:cBhvr>
                                        <p:cTn id="43" dur="500" fill="hold"/>
                                        <p:tgtEl>
                                          <p:spTgt spid="6147">
                                            <p:txEl>
                                              <p:pRg st="6" end="6"/>
                                            </p:txEl>
                                          </p:spTgt>
                                        </p:tgtEl>
                                        <p:attrNameLst>
                                          <p:attrName>ppt_w</p:attrName>
                                        </p:attrNameLst>
                                      </p:cBhvr>
                                      <p:tavLst>
                                        <p:tav tm="0">
                                          <p:val>
                                            <p:strVal val="2/3*#ppt_w"/>
                                          </p:val>
                                        </p:tav>
                                        <p:tav tm="100000">
                                          <p:val>
                                            <p:strVal val="#ppt_w"/>
                                          </p:val>
                                        </p:tav>
                                      </p:tavLst>
                                    </p:anim>
                                    <p:anim calcmode="lin" valueType="num">
                                      <p:cBhvr>
                                        <p:cTn id="44" dur="500" fill="hold"/>
                                        <p:tgtEl>
                                          <p:spTgt spid="6147">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272" fill="hold" grpId="0" nodeType="clickEffect">
                                  <p:stCondLst>
                                    <p:cond delay="0"/>
                                  </p:stCondLst>
                                  <p:childTnLst>
                                    <p:set>
                                      <p:cBhvr>
                                        <p:cTn id="48" dur="1" fill="hold">
                                          <p:stCondLst>
                                            <p:cond delay="0"/>
                                          </p:stCondLst>
                                        </p:cTn>
                                        <p:tgtEl>
                                          <p:spTgt spid="6147">
                                            <p:txEl>
                                              <p:pRg st="7" end="7"/>
                                            </p:txEl>
                                          </p:spTgt>
                                        </p:tgtEl>
                                        <p:attrNameLst>
                                          <p:attrName>style.visibility</p:attrName>
                                        </p:attrNameLst>
                                      </p:cBhvr>
                                      <p:to>
                                        <p:strVal val="visible"/>
                                      </p:to>
                                    </p:set>
                                    <p:anim calcmode="lin" valueType="num">
                                      <p:cBhvr>
                                        <p:cTn id="49" dur="500" fill="hold"/>
                                        <p:tgtEl>
                                          <p:spTgt spid="6147">
                                            <p:txEl>
                                              <p:pRg st="7" end="7"/>
                                            </p:txEl>
                                          </p:spTgt>
                                        </p:tgtEl>
                                        <p:attrNameLst>
                                          <p:attrName>ppt_w</p:attrName>
                                        </p:attrNameLst>
                                      </p:cBhvr>
                                      <p:tavLst>
                                        <p:tav tm="0">
                                          <p:val>
                                            <p:strVal val="2/3*#ppt_w"/>
                                          </p:val>
                                        </p:tav>
                                        <p:tav tm="100000">
                                          <p:val>
                                            <p:strVal val="#ppt_w"/>
                                          </p:val>
                                        </p:tav>
                                      </p:tavLst>
                                    </p:anim>
                                    <p:anim calcmode="lin" valueType="num">
                                      <p:cBhvr>
                                        <p:cTn id="50" dur="500" fill="hold"/>
                                        <p:tgtEl>
                                          <p:spTgt spid="6147">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272" fill="hold" grpId="0" nodeType="clickEffect">
                                  <p:stCondLst>
                                    <p:cond delay="0"/>
                                  </p:stCondLst>
                                  <p:childTnLst>
                                    <p:set>
                                      <p:cBhvr>
                                        <p:cTn id="54" dur="1" fill="hold">
                                          <p:stCondLst>
                                            <p:cond delay="0"/>
                                          </p:stCondLst>
                                        </p:cTn>
                                        <p:tgtEl>
                                          <p:spTgt spid="6147">
                                            <p:txEl>
                                              <p:pRg st="8" end="8"/>
                                            </p:txEl>
                                          </p:spTgt>
                                        </p:tgtEl>
                                        <p:attrNameLst>
                                          <p:attrName>style.visibility</p:attrName>
                                        </p:attrNameLst>
                                      </p:cBhvr>
                                      <p:to>
                                        <p:strVal val="visible"/>
                                      </p:to>
                                    </p:set>
                                    <p:anim calcmode="lin" valueType="num">
                                      <p:cBhvr>
                                        <p:cTn id="55" dur="500" fill="hold"/>
                                        <p:tgtEl>
                                          <p:spTgt spid="6147">
                                            <p:txEl>
                                              <p:pRg st="8" end="8"/>
                                            </p:txEl>
                                          </p:spTgt>
                                        </p:tgtEl>
                                        <p:attrNameLst>
                                          <p:attrName>ppt_w</p:attrName>
                                        </p:attrNameLst>
                                      </p:cBhvr>
                                      <p:tavLst>
                                        <p:tav tm="0">
                                          <p:val>
                                            <p:strVal val="2/3*#ppt_w"/>
                                          </p:val>
                                        </p:tav>
                                        <p:tav tm="100000">
                                          <p:val>
                                            <p:strVal val="#ppt_w"/>
                                          </p:val>
                                        </p:tav>
                                      </p:tavLst>
                                    </p:anim>
                                    <p:anim calcmode="lin" valueType="num">
                                      <p:cBhvr>
                                        <p:cTn id="56" dur="500" fill="hold"/>
                                        <p:tgtEl>
                                          <p:spTgt spid="6147">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272" fill="hold" grpId="0" nodeType="clickEffect">
                                  <p:stCondLst>
                                    <p:cond delay="0"/>
                                  </p:stCondLst>
                                  <p:childTnLst>
                                    <p:set>
                                      <p:cBhvr>
                                        <p:cTn id="60" dur="1" fill="hold">
                                          <p:stCondLst>
                                            <p:cond delay="0"/>
                                          </p:stCondLst>
                                        </p:cTn>
                                        <p:tgtEl>
                                          <p:spTgt spid="6147">
                                            <p:txEl>
                                              <p:pRg st="9" end="9"/>
                                            </p:txEl>
                                          </p:spTgt>
                                        </p:tgtEl>
                                        <p:attrNameLst>
                                          <p:attrName>style.visibility</p:attrName>
                                        </p:attrNameLst>
                                      </p:cBhvr>
                                      <p:to>
                                        <p:strVal val="visible"/>
                                      </p:to>
                                    </p:set>
                                    <p:anim calcmode="lin" valueType="num">
                                      <p:cBhvr>
                                        <p:cTn id="61" dur="500" fill="hold"/>
                                        <p:tgtEl>
                                          <p:spTgt spid="6147">
                                            <p:txEl>
                                              <p:pRg st="9" end="9"/>
                                            </p:txEl>
                                          </p:spTgt>
                                        </p:tgtEl>
                                        <p:attrNameLst>
                                          <p:attrName>ppt_w</p:attrName>
                                        </p:attrNameLst>
                                      </p:cBhvr>
                                      <p:tavLst>
                                        <p:tav tm="0">
                                          <p:val>
                                            <p:strVal val="2/3*#ppt_w"/>
                                          </p:val>
                                        </p:tav>
                                        <p:tav tm="100000">
                                          <p:val>
                                            <p:strVal val="#ppt_w"/>
                                          </p:val>
                                        </p:tav>
                                      </p:tavLst>
                                    </p:anim>
                                    <p:anim calcmode="lin" valueType="num">
                                      <p:cBhvr>
                                        <p:cTn id="62" dur="500" fill="hold"/>
                                        <p:tgtEl>
                                          <p:spTgt spid="6147">
                                            <p:txEl>
                                              <p:pRg st="9" end="9"/>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09801" y="8709"/>
            <a:ext cx="7772400" cy="990600"/>
          </a:xfrm>
        </p:spPr>
        <p:txBody>
          <a:bodyPr/>
          <a:lstStyle/>
          <a:p>
            <a:r>
              <a:rPr lang="en-US" altLang="en-US" dirty="0" smtClean="0"/>
              <a:t>Luther’s Early Years</a:t>
            </a:r>
          </a:p>
        </p:txBody>
      </p:sp>
      <p:sp>
        <p:nvSpPr>
          <p:cNvPr id="9219" name="Rectangle 3"/>
          <p:cNvSpPr>
            <a:spLocks noGrp="1" noChangeArrowheads="1"/>
          </p:cNvSpPr>
          <p:nvPr>
            <p:ph sz="half" idx="1"/>
          </p:nvPr>
        </p:nvSpPr>
        <p:spPr>
          <a:xfrm>
            <a:off x="1676400" y="1066800"/>
            <a:ext cx="4343400" cy="5562600"/>
          </a:xfrm>
        </p:spPr>
        <p:txBody>
          <a:bodyPr/>
          <a:lstStyle/>
          <a:p>
            <a:pPr>
              <a:defRPr/>
            </a:pPr>
            <a:r>
              <a:rPr lang="en-US" b="1" dirty="0" smtClean="0">
                <a:solidFill>
                  <a:schemeClr val="bg1"/>
                </a:solidFill>
                <a:effectLst>
                  <a:outerShdw blurRad="38100" dist="38100" dir="2700000" algn="tl">
                    <a:srgbClr val="000000">
                      <a:alpha val="43137"/>
                    </a:srgbClr>
                  </a:outerShdw>
                </a:effectLst>
              </a:rPr>
              <a:t>Martin Luther (1483-1546) was the son of a copper miner.</a:t>
            </a:r>
          </a:p>
          <a:p>
            <a:pPr>
              <a:defRPr/>
            </a:pPr>
            <a:r>
              <a:rPr lang="en-US" b="1" dirty="0" smtClean="0">
                <a:solidFill>
                  <a:schemeClr val="bg1"/>
                </a:solidFill>
                <a:effectLst>
                  <a:outerShdw blurRad="38100" dist="38100" dir="2700000" algn="tl">
                    <a:srgbClr val="000000">
                      <a:alpha val="43137"/>
                    </a:srgbClr>
                  </a:outerShdw>
                </a:effectLst>
              </a:rPr>
              <a:t>His father sent him to school and then to the University of Erfurt, </a:t>
            </a:r>
          </a:p>
          <a:p>
            <a:pPr>
              <a:defRPr/>
            </a:pPr>
            <a:r>
              <a:rPr lang="en-US" b="1" dirty="0" smtClean="0">
                <a:solidFill>
                  <a:schemeClr val="bg1"/>
                </a:solidFill>
                <a:effectLst>
                  <a:outerShdw blurRad="38100" dist="38100" dir="2700000" algn="tl">
                    <a:srgbClr val="000000">
                      <a:alpha val="43137"/>
                    </a:srgbClr>
                  </a:outerShdw>
                </a:effectLst>
              </a:rPr>
              <a:t>1505 To law or not to law.</a:t>
            </a:r>
          </a:p>
          <a:p>
            <a:pPr>
              <a:defRPr/>
            </a:pPr>
            <a:r>
              <a:rPr lang="en-US" b="1" dirty="0" smtClean="0">
                <a:solidFill>
                  <a:schemeClr val="bg1"/>
                </a:solidFill>
                <a:effectLst>
                  <a:outerShdw blurRad="38100" dist="38100" dir="2700000" algn="tl">
                    <a:srgbClr val="000000">
                      <a:alpha val="43137"/>
                    </a:srgbClr>
                  </a:outerShdw>
                </a:effectLst>
              </a:rPr>
              <a:t>Why it is not good to make promises in times of danger</a:t>
            </a:r>
          </a:p>
        </p:txBody>
      </p:sp>
      <p:sp>
        <p:nvSpPr>
          <p:cNvPr id="9220" name="Rectangle 4"/>
          <p:cNvSpPr>
            <a:spLocks noGrp="1" noChangeArrowheads="1"/>
          </p:cNvSpPr>
          <p:nvPr>
            <p:ph sz="half" idx="2"/>
          </p:nvPr>
        </p:nvSpPr>
        <p:spPr>
          <a:xfrm>
            <a:off x="6172201" y="1143000"/>
            <a:ext cx="4343400" cy="5486400"/>
          </a:xfrm>
        </p:spPr>
        <p:txBody>
          <a:bodyPr/>
          <a:lstStyle/>
          <a:p>
            <a:pPr>
              <a:defRPr/>
            </a:pPr>
            <a:r>
              <a:rPr lang="en-US" b="1" dirty="0" smtClean="0">
                <a:solidFill>
                  <a:schemeClr val="bg1"/>
                </a:solidFill>
                <a:effectLst>
                  <a:outerShdw blurRad="38100" dist="38100" dir="2700000" algn="tl">
                    <a:srgbClr val="000000">
                      <a:alpha val="43137"/>
                    </a:srgbClr>
                  </a:outerShdw>
                </a:effectLst>
              </a:rPr>
              <a:t>Luther was ordained an Augustinian monk  in 1507</a:t>
            </a:r>
          </a:p>
          <a:p>
            <a:pPr>
              <a:defRPr/>
            </a:pPr>
            <a:r>
              <a:rPr lang="en-US" b="1" dirty="0" smtClean="0">
                <a:solidFill>
                  <a:schemeClr val="bg1"/>
                </a:solidFill>
                <a:effectLst>
                  <a:outerShdw blurRad="38100" dist="38100" dir="2700000" algn="tl">
                    <a:srgbClr val="000000">
                      <a:alpha val="43137"/>
                    </a:srgbClr>
                  </a:outerShdw>
                </a:effectLst>
              </a:rPr>
              <a:t>Augustinian see his talent and dedication</a:t>
            </a:r>
          </a:p>
          <a:p>
            <a:pPr>
              <a:defRPr/>
            </a:pPr>
            <a:r>
              <a:rPr lang="en-US" b="1" dirty="0" smtClean="0">
                <a:solidFill>
                  <a:schemeClr val="bg1"/>
                </a:solidFill>
                <a:effectLst>
                  <a:outerShdw blurRad="38100" dist="38100" dir="2700000" algn="tl">
                    <a:srgbClr val="000000">
                      <a:alpha val="43137"/>
                    </a:srgbClr>
                  </a:outerShdw>
                </a:effectLst>
              </a:rPr>
              <a:t>By 1512 District Vicar &amp; Professor of the Scriptures at the new University of Wittenberg. </a:t>
            </a:r>
          </a:p>
          <a:p>
            <a:pPr>
              <a:defRPr/>
            </a:pPr>
            <a:r>
              <a:rPr lang="en-US" b="1" dirty="0" smtClean="0">
                <a:solidFill>
                  <a:schemeClr val="bg1"/>
                </a:solidFill>
                <a:effectLst>
                  <a:outerShdw blurRad="38100" dist="38100" dir="2700000" algn="tl">
                    <a:srgbClr val="000000">
                      <a:alpha val="43137"/>
                    </a:srgbClr>
                  </a:outerShdw>
                </a:effectLst>
              </a:rPr>
              <a:t>Crisis Years 1510-17</a:t>
            </a:r>
          </a:p>
          <a:p>
            <a:pPr lvl="1">
              <a:defRPr/>
            </a:pPr>
            <a:r>
              <a:rPr lang="en-US" b="1" dirty="0" smtClean="0">
                <a:solidFill>
                  <a:schemeClr val="bg1"/>
                </a:solidFill>
                <a:effectLst>
                  <a:outerShdw blurRad="38100" dist="38100" dir="2700000" algn="tl">
                    <a:srgbClr val="000000">
                      <a:alpha val="43137"/>
                    </a:srgbClr>
                  </a:outerShdw>
                </a:effectLst>
              </a:rPr>
              <a:t>1510 Rome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20">
                                            <p:txEl>
                                              <p:pRg st="0" end="0"/>
                                            </p:txEl>
                                          </p:spTgt>
                                        </p:tgtEl>
                                        <p:attrNameLst>
                                          <p:attrName>style.visibility</p:attrName>
                                        </p:attrNameLst>
                                      </p:cBhvr>
                                      <p:to>
                                        <p:strVal val="visible"/>
                                      </p:to>
                                    </p:set>
                                    <p:anim calcmode="lin" valueType="num">
                                      <p:cBhvr additive="base">
                                        <p:cTn id="31"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220">
                                            <p:txEl>
                                              <p:pRg st="1" end="1"/>
                                            </p:txEl>
                                          </p:spTgt>
                                        </p:tgtEl>
                                        <p:attrNameLst>
                                          <p:attrName>style.visibility</p:attrName>
                                        </p:attrNameLst>
                                      </p:cBhvr>
                                      <p:to>
                                        <p:strVal val="visible"/>
                                      </p:to>
                                    </p:set>
                                    <p:anim calcmode="lin" valueType="num">
                                      <p:cBhvr additive="base">
                                        <p:cTn id="37" dur="500" fill="hold"/>
                                        <p:tgtEl>
                                          <p:spTgt spid="922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220">
                                            <p:txEl>
                                              <p:pRg st="2" end="2"/>
                                            </p:txEl>
                                          </p:spTgt>
                                        </p:tgtEl>
                                        <p:attrNameLst>
                                          <p:attrName>style.visibility</p:attrName>
                                        </p:attrNameLst>
                                      </p:cBhvr>
                                      <p:to>
                                        <p:strVal val="visible"/>
                                      </p:to>
                                    </p:set>
                                    <p:anim calcmode="lin" valueType="num">
                                      <p:cBhvr additive="base">
                                        <p:cTn id="43" dur="500" fill="hold"/>
                                        <p:tgtEl>
                                          <p:spTgt spid="9220">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220">
                                            <p:txEl>
                                              <p:pRg st="3" end="3"/>
                                            </p:txEl>
                                          </p:spTgt>
                                        </p:tgtEl>
                                        <p:attrNameLst>
                                          <p:attrName>style.visibility</p:attrName>
                                        </p:attrNameLst>
                                      </p:cBhvr>
                                      <p:to>
                                        <p:strVal val="visible"/>
                                      </p:to>
                                    </p:set>
                                    <p:anim calcmode="lin" valueType="num">
                                      <p:cBhvr additive="base">
                                        <p:cTn id="49" dur="500" fill="hold"/>
                                        <p:tgtEl>
                                          <p:spTgt spid="9220">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20">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220">
                                            <p:txEl>
                                              <p:pRg st="4" end="4"/>
                                            </p:txEl>
                                          </p:spTgt>
                                        </p:tgtEl>
                                        <p:attrNameLst>
                                          <p:attrName>style.visibility</p:attrName>
                                        </p:attrNameLst>
                                      </p:cBhvr>
                                      <p:to>
                                        <p:strVal val="visible"/>
                                      </p:to>
                                    </p:set>
                                    <p:anim calcmode="lin" valueType="num">
                                      <p:cBhvr additive="base">
                                        <p:cTn id="53" dur="500" fill="hold"/>
                                        <p:tgtEl>
                                          <p:spTgt spid="9220">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2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09801" y="8709"/>
            <a:ext cx="7772400" cy="990600"/>
          </a:xfrm>
        </p:spPr>
        <p:txBody>
          <a:bodyPr/>
          <a:lstStyle/>
          <a:p>
            <a:r>
              <a:rPr lang="en-US" altLang="en-US" dirty="0" smtClean="0"/>
              <a:t>Luther’s “Revelation”</a:t>
            </a:r>
          </a:p>
        </p:txBody>
      </p:sp>
      <p:sp>
        <p:nvSpPr>
          <p:cNvPr id="10243" name="Rectangle 3"/>
          <p:cNvSpPr>
            <a:spLocks noGrp="1" noChangeArrowheads="1"/>
          </p:cNvSpPr>
          <p:nvPr>
            <p:ph sz="half" idx="1"/>
          </p:nvPr>
        </p:nvSpPr>
        <p:spPr>
          <a:xfrm>
            <a:off x="1676401" y="762000"/>
            <a:ext cx="8839200" cy="5867400"/>
          </a:xfrm>
        </p:spPr>
        <p:txBody>
          <a:bodyPr/>
          <a:lstStyle/>
          <a:p>
            <a:pPr>
              <a:defRPr/>
            </a:pPr>
            <a:r>
              <a:rPr lang="en-US" sz="2600" b="1" dirty="0">
                <a:effectLst>
                  <a:outerShdw blurRad="38100" dist="38100" dir="2700000" algn="tl">
                    <a:srgbClr val="000000">
                      <a:alpha val="43137"/>
                    </a:srgbClr>
                  </a:outerShdw>
                </a:effectLst>
              </a:rPr>
              <a:t>Good Monk??</a:t>
            </a:r>
          </a:p>
          <a:p>
            <a:pPr>
              <a:defRPr/>
            </a:pPr>
            <a:r>
              <a:rPr lang="en-US" sz="2600" b="1" dirty="0">
                <a:effectLst>
                  <a:outerShdw blurRad="38100" dist="38100" dir="2700000" algn="tl">
                    <a:srgbClr val="000000">
                      <a:alpha val="43137"/>
                    </a:srgbClr>
                  </a:outerShdw>
                </a:effectLst>
              </a:rPr>
              <a:t>Struggled with the problem of salvation </a:t>
            </a:r>
          </a:p>
          <a:p>
            <a:pPr>
              <a:defRPr/>
            </a:pPr>
            <a:r>
              <a:rPr lang="en-US" sz="2600" b="1" dirty="0">
                <a:effectLst>
                  <a:outerShdw blurRad="38100" dist="38100" dir="2700000" algn="tl">
                    <a:srgbClr val="000000">
                      <a:alpha val="43137"/>
                    </a:srgbClr>
                  </a:outerShdw>
                </a:effectLst>
              </a:rPr>
              <a:t>Lecture on the epistles of the apostle Paul then had a “towering experience”</a:t>
            </a:r>
          </a:p>
          <a:p>
            <a:pPr>
              <a:defRPr/>
            </a:pPr>
            <a:r>
              <a:rPr lang="en-US" sz="2600" b="1" dirty="0">
                <a:effectLst>
                  <a:outerShdw blurRad="38100" dist="38100" dir="2700000" algn="tl">
                    <a:srgbClr val="000000">
                      <a:alpha val="43137"/>
                    </a:srgbClr>
                  </a:outerShdw>
                </a:effectLst>
              </a:rPr>
              <a:t>“[After days of struggle] I saw the inner connection between the two phrases, “The justice of God is revealed in the Gospel,” and “The just shall live by faith alone” [Romans 1:17]</a:t>
            </a:r>
          </a:p>
          <a:p>
            <a:pPr>
              <a:defRPr/>
            </a:pPr>
            <a:r>
              <a:rPr lang="en-US" sz="2600" b="1" dirty="0">
                <a:effectLst>
                  <a:outerShdw blurRad="38100" dist="38100" dir="2700000" algn="tl">
                    <a:srgbClr val="000000">
                      <a:alpha val="43137"/>
                    </a:srgbClr>
                  </a:outerShdw>
                </a:effectLst>
              </a:rPr>
              <a:t>So understanding is based on idea of Justice and Faith</a:t>
            </a:r>
          </a:p>
          <a:p>
            <a:pPr>
              <a:defRPr/>
            </a:pPr>
            <a:r>
              <a:rPr lang="en-US" sz="2600" b="1" dirty="0">
                <a:effectLst>
                  <a:outerShdw blurRad="38100" dist="38100" dir="2700000" algn="tl">
                    <a:srgbClr val="000000">
                      <a:alpha val="43137"/>
                    </a:srgbClr>
                  </a:outerShdw>
                </a:effectLst>
              </a:rPr>
              <a:t>What was this new Doctrine? What were the major beliefs of Luther and how did they differ from the Catholic Church at the time?  And when/why did his ideas become public?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243">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024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 calcmode="lin" valueType="num">
                                      <p:cBhvr>
                                        <p:cTn id="15" dur="5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024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0243">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0243">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0243">
                                            <p:txEl>
                                              <p:pRg st="2" end="2"/>
                                            </p:txEl>
                                          </p:spTgt>
                                        </p:tgtEl>
                                        <p:attrNameLst>
                                          <p:attrName>style.visibility</p:attrName>
                                        </p:attrNameLst>
                                      </p:cBhvr>
                                      <p:to>
                                        <p:strVal val="visible"/>
                                      </p:to>
                                    </p:set>
                                    <p:anim calcmode="lin" valueType="num">
                                      <p:cBhvr>
                                        <p:cTn id="23" dur="5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024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0243">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0243">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0243">
                                            <p:txEl>
                                              <p:pRg st="3" end="3"/>
                                            </p:txEl>
                                          </p:spTgt>
                                        </p:tgtEl>
                                        <p:attrNameLst>
                                          <p:attrName>style.visibility</p:attrName>
                                        </p:attrNameLst>
                                      </p:cBhvr>
                                      <p:to>
                                        <p:strVal val="visible"/>
                                      </p:to>
                                    </p:set>
                                    <p:anim calcmode="lin" valueType="num">
                                      <p:cBhvr>
                                        <p:cTn id="31" dur="5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024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0243">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0243">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0243">
                                            <p:txEl>
                                              <p:pRg st="4" end="4"/>
                                            </p:txEl>
                                          </p:spTgt>
                                        </p:tgtEl>
                                        <p:attrNameLst>
                                          <p:attrName>style.visibility</p:attrName>
                                        </p:attrNameLst>
                                      </p:cBhvr>
                                      <p:to>
                                        <p:strVal val="visible"/>
                                      </p:to>
                                    </p:set>
                                    <p:anim calcmode="lin" valueType="num">
                                      <p:cBhvr>
                                        <p:cTn id="39" dur="500" fill="hold"/>
                                        <p:tgtEl>
                                          <p:spTgt spid="1024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4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43">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0243">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10243">
                                            <p:txEl>
                                              <p:pRg st="5" end="5"/>
                                            </p:txEl>
                                          </p:spTgt>
                                        </p:tgtEl>
                                        <p:attrNameLst>
                                          <p:attrName>style.visibility</p:attrName>
                                        </p:attrNameLst>
                                      </p:cBhvr>
                                      <p:to>
                                        <p:strVal val="visible"/>
                                      </p:to>
                                    </p:set>
                                    <p:anim calcmode="lin" valueType="num">
                                      <p:cBhvr>
                                        <p:cTn id="47" dur="500" fill="hold"/>
                                        <p:tgtEl>
                                          <p:spTgt spid="1024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0243">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10243">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10243">
                                            <p:txEl>
                                              <p:pRg st="5" end="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09801" y="0"/>
            <a:ext cx="7772400" cy="1371600"/>
          </a:xfrm>
        </p:spPr>
        <p:txBody>
          <a:bodyPr/>
          <a:lstStyle/>
          <a:p>
            <a:r>
              <a:rPr lang="en-US" altLang="en-US" dirty="0" smtClean="0"/>
              <a:t>Indulgence Scandal </a:t>
            </a:r>
            <a:br>
              <a:rPr lang="en-US" altLang="en-US" dirty="0" smtClean="0"/>
            </a:br>
            <a:r>
              <a:rPr lang="en-US" altLang="en-US" dirty="0" smtClean="0"/>
              <a:t>(1514-1517)	</a:t>
            </a:r>
          </a:p>
        </p:txBody>
      </p:sp>
      <p:sp>
        <p:nvSpPr>
          <p:cNvPr id="17411" name="Rectangle 3"/>
          <p:cNvSpPr>
            <a:spLocks noGrp="1" noChangeArrowheads="1"/>
          </p:cNvSpPr>
          <p:nvPr>
            <p:ph sz="half" idx="1"/>
          </p:nvPr>
        </p:nvSpPr>
        <p:spPr>
          <a:xfrm>
            <a:off x="1905000" y="1371600"/>
            <a:ext cx="8686800" cy="5257800"/>
          </a:xfrm>
        </p:spPr>
        <p:txBody>
          <a:bodyPr/>
          <a:lstStyle/>
          <a:p>
            <a:pPr>
              <a:defRPr/>
            </a:pPr>
            <a:r>
              <a:rPr lang="en-US" sz="3600" b="1" dirty="0">
                <a:effectLst>
                  <a:outerShdw blurRad="38100" dist="38100" dir="2700000" algn="tl">
                    <a:srgbClr val="000000">
                      <a:alpha val="43137"/>
                    </a:srgbClr>
                  </a:outerShdw>
                </a:effectLst>
              </a:rPr>
              <a:t>Indulgences will help…  Archbishop of Mainz (AGAIN)</a:t>
            </a:r>
          </a:p>
          <a:p>
            <a:pPr>
              <a:defRPr/>
            </a:pPr>
            <a:r>
              <a:rPr lang="en-US" sz="3600" b="1" dirty="0">
                <a:effectLst>
                  <a:outerShdw blurRad="38100" dist="38100" dir="2700000" algn="tl">
                    <a:srgbClr val="000000">
                      <a:alpha val="43137"/>
                    </a:srgbClr>
                  </a:outerShdw>
                </a:effectLst>
              </a:rPr>
              <a:t>What is an Indulgence?  A brief history... </a:t>
            </a:r>
          </a:p>
          <a:p>
            <a:pPr>
              <a:defRPr/>
            </a:pPr>
            <a:r>
              <a:rPr lang="en-US" sz="3600" b="1" dirty="0">
                <a:effectLst>
                  <a:outerShdw blurRad="38100" dist="38100" dir="2700000" algn="tl">
                    <a:srgbClr val="000000">
                      <a:alpha val="43137"/>
                    </a:srgbClr>
                  </a:outerShdw>
                </a:effectLst>
              </a:rPr>
              <a:t>Leo X and St. Peter’s of Rome</a:t>
            </a:r>
          </a:p>
          <a:p>
            <a:pPr>
              <a:defRPr/>
            </a:pPr>
            <a:r>
              <a:rPr lang="en-US" sz="3600" b="1" dirty="0">
                <a:effectLst>
                  <a:outerShdw blurRad="38100" dist="38100" dir="2700000" algn="tl">
                    <a:srgbClr val="000000">
                      <a:alpha val="43137"/>
                    </a:srgbClr>
                  </a:outerShdw>
                </a:effectLst>
              </a:rPr>
              <a:t>Johann Tetzel - the Dominican with a gift</a:t>
            </a:r>
          </a:p>
          <a:p>
            <a:pPr>
              <a:defRPr/>
            </a:pPr>
            <a:r>
              <a:rPr lang="en-US" sz="3600" b="1" dirty="0">
                <a:effectLst>
                  <a:outerShdw blurRad="38100" dist="38100" dir="2700000" algn="tl">
                    <a:srgbClr val="000000">
                      <a:alpha val="43137"/>
                    </a:srgbClr>
                  </a:outerShdw>
                </a:effectLst>
              </a:rPr>
              <a:t>What does Luther think?</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1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7411">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7411">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 calcmode="lin" valueType="num">
                                      <p:cBhvr>
                                        <p:cTn id="15"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7411">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7411">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7411">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7411">
                                            <p:txEl>
                                              <p:pRg st="2" end="2"/>
                                            </p:txEl>
                                          </p:spTgt>
                                        </p:tgtEl>
                                        <p:attrNameLst>
                                          <p:attrName>style.visibility</p:attrName>
                                        </p:attrNameLst>
                                      </p:cBhvr>
                                      <p:to>
                                        <p:strVal val="visible"/>
                                      </p:to>
                                    </p:set>
                                    <p:anim calcmode="lin" valueType="num">
                                      <p:cBhvr>
                                        <p:cTn id="23"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7411">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7411">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7411">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7411">
                                            <p:txEl>
                                              <p:pRg st="3" end="3"/>
                                            </p:txEl>
                                          </p:spTgt>
                                        </p:tgtEl>
                                        <p:attrNameLst>
                                          <p:attrName>style.visibility</p:attrName>
                                        </p:attrNameLst>
                                      </p:cBhvr>
                                      <p:to>
                                        <p:strVal val="visible"/>
                                      </p:to>
                                    </p:set>
                                    <p:anim calcmode="lin" valueType="num">
                                      <p:cBhvr>
                                        <p:cTn id="31" dur="500" fill="hold"/>
                                        <p:tgtEl>
                                          <p:spTgt spid="1741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7411">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7411">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7411">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7411">
                                            <p:txEl>
                                              <p:pRg st="4" end="4"/>
                                            </p:txEl>
                                          </p:spTgt>
                                        </p:tgtEl>
                                        <p:attrNameLst>
                                          <p:attrName>style.visibility</p:attrName>
                                        </p:attrNameLst>
                                      </p:cBhvr>
                                      <p:to>
                                        <p:strVal val="visible"/>
                                      </p:to>
                                    </p:set>
                                    <p:anim calcmode="lin" valueType="num">
                                      <p:cBhvr>
                                        <p:cTn id="39" dur="500" fill="hold"/>
                                        <p:tgtEl>
                                          <p:spTgt spid="17411">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7411">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7411">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7411">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0" y="17417"/>
            <a:ext cx="7772400" cy="1371600"/>
          </a:xfrm>
        </p:spPr>
        <p:txBody>
          <a:bodyPr/>
          <a:lstStyle/>
          <a:p>
            <a:r>
              <a:rPr lang="en-US" altLang="en-US" dirty="0" smtClean="0">
                <a:solidFill>
                  <a:schemeClr val="tx1"/>
                </a:solidFill>
              </a:rPr>
              <a:t>And the gloves come off...	</a:t>
            </a:r>
            <a:endParaRPr lang="en-US" altLang="en-US" dirty="0" smtClean="0">
              <a:solidFill>
                <a:schemeClr val="bg2"/>
              </a:solidFill>
            </a:endParaRPr>
          </a:p>
        </p:txBody>
      </p:sp>
      <p:sp>
        <p:nvSpPr>
          <p:cNvPr id="18435" name="Rectangle 3"/>
          <p:cNvSpPr>
            <a:spLocks noGrp="1" noChangeArrowheads="1"/>
          </p:cNvSpPr>
          <p:nvPr>
            <p:ph sz="half" idx="1"/>
          </p:nvPr>
        </p:nvSpPr>
        <p:spPr>
          <a:xfrm>
            <a:off x="1752600" y="1371600"/>
            <a:ext cx="8839200" cy="5029200"/>
          </a:xfrm>
        </p:spPr>
        <p:txBody>
          <a:bodyPr/>
          <a:lstStyle/>
          <a:p>
            <a:pPr>
              <a:defRPr/>
            </a:pPr>
            <a:r>
              <a:rPr lang="en-US" sz="3200" b="1" dirty="0">
                <a:effectLst>
                  <a:outerShdw blurRad="38100" dist="38100" dir="2700000" algn="tl">
                    <a:srgbClr val="000000">
                      <a:alpha val="43137"/>
                    </a:srgbClr>
                  </a:outerShdw>
                </a:effectLst>
              </a:rPr>
              <a:t>In 1517 Leo X’s “Special Jubilee Indulgence”...</a:t>
            </a:r>
          </a:p>
          <a:p>
            <a:pPr>
              <a:defRPr/>
            </a:pPr>
            <a:r>
              <a:rPr lang="en-US" sz="3200" b="1" dirty="0">
                <a:effectLst>
                  <a:outerShdw blurRad="38100" dist="38100" dir="2700000" algn="tl">
                    <a:srgbClr val="000000">
                      <a:alpha val="43137"/>
                    </a:srgbClr>
                  </a:outerShdw>
                </a:effectLst>
              </a:rPr>
              <a:t>October 31, 1517 the </a:t>
            </a:r>
            <a:r>
              <a:rPr lang="en-US" sz="3200" b="1" i="1" dirty="0">
                <a:effectLst>
                  <a:outerShdw blurRad="38100" dist="38100" dir="2700000" algn="tl">
                    <a:srgbClr val="000000">
                      <a:alpha val="43137"/>
                    </a:srgbClr>
                  </a:outerShdw>
                </a:effectLst>
              </a:rPr>
              <a:t>Ninety-Five Theses</a:t>
            </a:r>
            <a:r>
              <a:rPr lang="en-US" sz="3200" b="1" dirty="0">
                <a:effectLst>
                  <a:outerShdw blurRad="38100" dist="38100" dir="2700000" algn="tl">
                    <a:srgbClr val="000000">
                      <a:alpha val="43137"/>
                    </a:srgbClr>
                  </a:outerShdw>
                </a:effectLst>
              </a:rPr>
              <a:t> was posted on the door of the Castle Church of Wittenberg </a:t>
            </a:r>
          </a:p>
          <a:p>
            <a:pPr>
              <a:defRPr/>
            </a:pPr>
            <a:r>
              <a:rPr lang="en-US" sz="3200" b="1" dirty="0" smtClean="0">
                <a:effectLst>
                  <a:outerShdw blurRad="38100" dist="38100" dir="2700000" algn="tl">
                    <a:srgbClr val="000000">
                      <a:alpha val="43137"/>
                    </a:srgbClr>
                  </a:outerShdw>
                </a:effectLst>
              </a:rPr>
              <a:t>What happens next?!?! Complete the timeline… why is Luther not killed?</a:t>
            </a:r>
            <a:endParaRPr lang="en-US" sz="3200" b="1" dirty="0">
              <a:effectLst>
                <a:outerShdw blurRad="38100" dist="38100" dir="2700000" algn="tl">
                  <a:srgbClr val="000000">
                    <a:alpha val="43137"/>
                  </a:srgbClr>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843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843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anim calcmode="lin" valueType="num">
                                      <p:cBhvr>
                                        <p:cTn id="15"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843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8435">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8435">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8435">
                                            <p:txEl>
                                              <p:pRg st="2" end="2"/>
                                            </p:txEl>
                                          </p:spTgt>
                                        </p:tgtEl>
                                        <p:attrNameLst>
                                          <p:attrName>style.visibility</p:attrName>
                                        </p:attrNameLst>
                                      </p:cBhvr>
                                      <p:to>
                                        <p:strVal val="visible"/>
                                      </p:to>
                                    </p:set>
                                    <p:anim calcmode="lin" valueType="num">
                                      <p:cBhvr>
                                        <p:cTn id="23" dur="5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8435">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8435">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8435">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0" y="0"/>
            <a:ext cx="7772400" cy="990600"/>
          </a:xfrm>
        </p:spPr>
        <p:txBody>
          <a:bodyPr/>
          <a:lstStyle/>
          <a:p>
            <a:r>
              <a:rPr lang="en-US" altLang="en-US" sz="4000" dirty="0">
                <a:solidFill>
                  <a:schemeClr val="tx1"/>
                </a:solidFill>
              </a:rPr>
              <a:t>Protestant Thought &amp; Conflict</a:t>
            </a:r>
            <a:endParaRPr lang="en-US" altLang="en-US" sz="4000" dirty="0"/>
          </a:p>
        </p:txBody>
      </p:sp>
      <p:sp>
        <p:nvSpPr>
          <p:cNvPr id="11267" name="Rectangle 3"/>
          <p:cNvSpPr>
            <a:spLocks noGrp="1" noChangeArrowheads="1"/>
          </p:cNvSpPr>
          <p:nvPr>
            <p:ph sz="half" idx="1"/>
          </p:nvPr>
        </p:nvSpPr>
        <p:spPr>
          <a:xfrm>
            <a:off x="1676401" y="914400"/>
            <a:ext cx="8839200" cy="5105400"/>
          </a:xfrm>
        </p:spPr>
        <p:txBody>
          <a:bodyPr/>
          <a:lstStyle/>
          <a:p>
            <a:pPr>
              <a:defRPr/>
            </a:pPr>
            <a:r>
              <a:rPr lang="en-US" sz="3600" b="1" u="sng" dirty="0">
                <a:effectLst>
                  <a:outerShdw blurRad="38100" dist="38100" dir="2700000" algn="tl">
                    <a:srgbClr val="000000">
                      <a:alpha val="43137"/>
                    </a:srgbClr>
                  </a:outerShdw>
                </a:effectLst>
              </a:rPr>
              <a:t>Differences of Luther and the Church</a:t>
            </a:r>
          </a:p>
          <a:p>
            <a:pPr>
              <a:buFont typeface="Wingdings" pitchFamily="2" charset="2"/>
              <a:buNone/>
              <a:defRPr/>
            </a:pPr>
            <a:endParaRPr lang="en-US" sz="1100" b="1" dirty="0">
              <a:effectLst>
                <a:outerShdw blurRad="38100" dist="38100" dir="2700000" algn="tl">
                  <a:srgbClr val="000000">
                    <a:alpha val="43137"/>
                  </a:srgbClr>
                </a:outerShdw>
              </a:effectLst>
            </a:endParaRPr>
          </a:p>
          <a:p>
            <a:pPr>
              <a:defRPr/>
            </a:pPr>
            <a:r>
              <a:rPr lang="en-US" sz="3200" b="1" dirty="0">
                <a:effectLst>
                  <a:outerShdw blurRad="38100" dist="38100" dir="2700000" algn="tl">
                    <a:srgbClr val="000000">
                      <a:alpha val="43137"/>
                    </a:srgbClr>
                  </a:outerShdw>
                </a:effectLst>
              </a:rPr>
              <a:t>Luther believes in faith Vs. Church’s belief in..?</a:t>
            </a:r>
          </a:p>
          <a:p>
            <a:pPr>
              <a:defRPr/>
            </a:pPr>
            <a:r>
              <a:rPr lang="en-US" sz="3200" b="1" dirty="0">
                <a:effectLst>
                  <a:outerShdw blurRad="38100" dist="38100" dir="2700000" algn="tl">
                    <a:srgbClr val="000000">
                      <a:alpha val="43137"/>
                    </a:srgbClr>
                  </a:outerShdw>
                </a:effectLst>
              </a:rPr>
              <a:t>Where does religious authority reside for Luther and then the church?</a:t>
            </a:r>
          </a:p>
          <a:p>
            <a:pPr>
              <a:defRPr/>
            </a:pPr>
            <a:r>
              <a:rPr lang="en-US" sz="3200" b="1" dirty="0">
                <a:effectLst>
                  <a:outerShdw blurRad="38100" dist="38100" dir="2700000" algn="tl">
                    <a:srgbClr val="000000">
                      <a:alpha val="43137"/>
                    </a:srgbClr>
                  </a:outerShdw>
                </a:effectLst>
              </a:rPr>
              <a:t>Church believes priests should interpret the bible Vs. Luther…?</a:t>
            </a:r>
          </a:p>
          <a:p>
            <a:pPr>
              <a:defRPr/>
            </a:pPr>
            <a:r>
              <a:rPr lang="en-US" sz="3200" b="1" dirty="0">
                <a:effectLst>
                  <a:outerShdw blurRad="38100" dist="38100" dir="2700000" algn="tl">
                    <a:srgbClr val="000000">
                      <a:alpha val="43137"/>
                    </a:srgbClr>
                  </a:outerShdw>
                </a:effectLst>
              </a:rPr>
              <a:t>What is the deal with the sacraments…?</a:t>
            </a:r>
            <a:endParaRPr lang="en-US" sz="3600" b="1" dirty="0">
              <a:effectLst>
                <a:outerShdw blurRad="38100" dist="38100" dir="2700000" algn="tl">
                  <a:srgbClr val="000000">
                    <a:alpha val="43137"/>
                  </a:srgbClr>
                </a:outerShdw>
              </a:effectLst>
            </a:endParaRPr>
          </a:p>
        </p:txBody>
      </p:sp>
      <p:sp>
        <p:nvSpPr>
          <p:cNvPr id="11268" name="Rectangle 4"/>
          <p:cNvSpPr>
            <a:spLocks noGrp="1" noChangeArrowheads="1"/>
          </p:cNvSpPr>
          <p:nvPr>
            <p:ph sz="half" idx="2"/>
          </p:nvPr>
        </p:nvSpPr>
        <p:spPr>
          <a:xfrm>
            <a:off x="10287000" y="6400800"/>
            <a:ext cx="76200" cy="228600"/>
          </a:xfrm>
        </p:spPr>
        <p:txBody>
          <a:bodyPr/>
          <a:lstStyle/>
          <a:p>
            <a:endParaRPr lang="en-US" altLang="en-US" sz="18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 calcmode="lin" valueType="num">
                                      <p:cBhvr additive="base">
                                        <p:cTn id="13"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 calcmode="lin" valueType="num">
                                      <p:cBhvr additive="base">
                                        <p:cTn id="19"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anim calcmode="lin" valueType="num">
                                      <p:cBhvr additive="base">
                                        <p:cTn id="25"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7">
                                            <p:txEl>
                                              <p:pRg st="5" end="5"/>
                                            </p:txEl>
                                          </p:spTgt>
                                        </p:tgtEl>
                                        <p:attrNameLst>
                                          <p:attrName>style.visibility</p:attrName>
                                        </p:attrNameLst>
                                      </p:cBhvr>
                                      <p:to>
                                        <p:strVal val="visible"/>
                                      </p:to>
                                    </p:set>
                                    <p:anim calcmode="lin" valueType="num">
                                      <p:cBhvr additive="base">
                                        <p:cTn id="31"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993" y="0"/>
            <a:ext cx="7770376" cy="990600"/>
          </a:xfrm>
        </p:spPr>
        <p:txBody>
          <a:bodyPr/>
          <a:lstStyle/>
          <a:p>
            <a:endParaRPr lang="en-US" altLang="en-US" sz="4000" dirty="0"/>
          </a:p>
        </p:txBody>
      </p:sp>
      <p:sp>
        <p:nvSpPr>
          <p:cNvPr id="11267" name="Rectangle 3"/>
          <p:cNvSpPr>
            <a:spLocks noGrp="1" noChangeArrowheads="1"/>
          </p:cNvSpPr>
          <p:nvPr>
            <p:ph sz="half" idx="1"/>
          </p:nvPr>
        </p:nvSpPr>
        <p:spPr>
          <a:xfrm>
            <a:off x="534850" y="914400"/>
            <a:ext cx="11274663" cy="5715000"/>
          </a:xfrm>
        </p:spPr>
        <p:txBody>
          <a:bodyPr/>
          <a:lstStyle/>
          <a:p>
            <a:pPr marL="0" indent="0" algn="ctr">
              <a:buNone/>
              <a:defRPr/>
            </a:pPr>
            <a:r>
              <a:rPr lang="en-US" sz="6800" b="1" dirty="0"/>
              <a:t>Timeline of Luther’s </a:t>
            </a:r>
            <a:r>
              <a:rPr lang="en-US" sz="6800" b="1" dirty="0" smtClean="0"/>
              <a:t>Reformation</a:t>
            </a:r>
          </a:p>
          <a:p>
            <a:pPr marL="0" indent="0" algn="ctr">
              <a:buNone/>
              <a:defRPr/>
            </a:pPr>
            <a:endParaRPr lang="en-US" sz="4000" b="1" dirty="0" smtClean="0">
              <a:effectLst>
                <a:outerShdw blurRad="38100" dist="38100" dir="2700000" algn="tl">
                  <a:srgbClr val="000000">
                    <a:alpha val="43137"/>
                  </a:srgbClr>
                </a:outerShdw>
              </a:effectLst>
            </a:endParaRPr>
          </a:p>
          <a:p>
            <a:pPr marL="0" indent="0" algn="ctr">
              <a:buNone/>
              <a:defRPr/>
            </a:pPr>
            <a:r>
              <a:rPr lang="en-US" sz="4000" b="1" dirty="0" smtClean="0">
                <a:effectLst>
                  <a:outerShdw blurRad="38100" dist="38100" dir="2700000" algn="tl">
                    <a:srgbClr val="000000">
                      <a:alpha val="43137"/>
                    </a:srgbClr>
                  </a:outerShdw>
                </a:effectLst>
              </a:rPr>
              <a:t>Start with nailing the </a:t>
            </a:r>
            <a:r>
              <a:rPr lang="en-US" sz="4000" b="1" i="1" dirty="0">
                <a:effectLst>
                  <a:outerShdw blurRad="38100" dist="38100" dir="2700000" algn="tl">
                    <a:srgbClr val="000000">
                      <a:alpha val="43137"/>
                    </a:srgbClr>
                  </a:outerShdw>
                </a:effectLst>
              </a:rPr>
              <a:t>Ninety-Five Theses</a:t>
            </a:r>
            <a:r>
              <a:rPr lang="en-US" sz="4000" b="1" dirty="0">
                <a:effectLst>
                  <a:outerShdw blurRad="38100" dist="38100" dir="2700000" algn="tl">
                    <a:srgbClr val="000000">
                      <a:alpha val="43137"/>
                    </a:srgbClr>
                  </a:outerShdw>
                </a:effectLst>
              </a:rPr>
              <a:t> </a:t>
            </a:r>
            <a:endParaRPr lang="en-US" sz="4000" b="1" dirty="0" smtClean="0">
              <a:effectLst>
                <a:outerShdw blurRad="38100" dist="38100" dir="2700000" algn="tl">
                  <a:srgbClr val="000000">
                    <a:alpha val="43137"/>
                  </a:srgbClr>
                </a:outerShdw>
              </a:effectLst>
            </a:endParaRPr>
          </a:p>
          <a:p>
            <a:pPr marL="0" indent="0" algn="ctr">
              <a:buNone/>
              <a:defRPr/>
            </a:pPr>
            <a:r>
              <a:rPr lang="en-US" sz="4000" b="1" dirty="0" smtClean="0">
                <a:effectLst>
                  <a:outerShdw blurRad="38100" dist="38100" dir="2700000" algn="tl">
                    <a:srgbClr val="000000">
                      <a:alpha val="43137"/>
                    </a:srgbClr>
                  </a:outerShdw>
                </a:effectLst>
              </a:rPr>
              <a:t>up to his death in 1546</a:t>
            </a:r>
            <a:endParaRPr lang="en-US" sz="4000" b="1" dirty="0">
              <a:effectLst>
                <a:outerShdw blurRad="38100" dist="38100" dir="2700000" algn="tl">
                  <a:srgbClr val="000000">
                    <a:alpha val="43137"/>
                  </a:srgbClr>
                </a:outerShdw>
              </a:effectLst>
            </a:endParaRPr>
          </a:p>
          <a:p>
            <a:pPr marL="0" indent="0" algn="ctr">
              <a:buNone/>
              <a:defRPr/>
            </a:pPr>
            <a:endParaRPr lang="en-US" sz="6800" b="1" dirty="0" smtClean="0">
              <a:effectLst>
                <a:outerShdw blurRad="38100" dist="38100" dir="2700000" algn="tl">
                  <a:srgbClr val="000000">
                    <a:alpha val="43137"/>
                  </a:srgbClr>
                </a:outerShdw>
              </a:effectLst>
            </a:endParaRPr>
          </a:p>
          <a:p>
            <a:pPr marL="0" indent="0" algn="ctr">
              <a:buNone/>
              <a:defRPr/>
            </a:pPr>
            <a:endParaRPr lang="en-US" sz="3800" b="1" dirty="0">
              <a:effectLst>
                <a:outerShdw blurRad="38100" dist="38100" dir="2700000" algn="tl">
                  <a:srgbClr val="000000">
                    <a:alpha val="43137"/>
                  </a:srgbClr>
                </a:outerShdw>
              </a:effectLst>
            </a:endParaRPr>
          </a:p>
          <a:p>
            <a:pPr>
              <a:defRPr/>
            </a:pPr>
            <a:endParaRPr lang="en-US" sz="3600" b="1" dirty="0">
              <a:effectLst>
                <a:outerShdw blurRad="38100" dist="38100" dir="2700000" algn="tl">
                  <a:srgbClr val="000000">
                    <a:alpha val="43137"/>
                  </a:srgbClr>
                </a:outerShdw>
              </a:effectLst>
            </a:endParaRPr>
          </a:p>
        </p:txBody>
      </p:sp>
      <p:sp>
        <p:nvSpPr>
          <p:cNvPr id="11268" name="Rectangle 4"/>
          <p:cNvSpPr>
            <a:spLocks noGrp="1" noChangeArrowheads="1"/>
          </p:cNvSpPr>
          <p:nvPr>
            <p:ph sz="half" idx="2"/>
          </p:nvPr>
        </p:nvSpPr>
        <p:spPr>
          <a:xfrm>
            <a:off x="10285909" y="6400800"/>
            <a:ext cx="76180" cy="228600"/>
          </a:xfrm>
        </p:spPr>
        <p:txBody>
          <a:bodyPr/>
          <a:lstStyle/>
          <a:p>
            <a:endParaRPr lang="en-US" altLang="en-US" sz="1800" dirty="0"/>
          </a:p>
        </p:txBody>
      </p:sp>
    </p:spTree>
    <p:extLst>
      <p:ext uri="{BB962C8B-B14F-4D97-AF65-F5344CB8AC3E}">
        <p14:creationId xmlns:p14="http://schemas.microsoft.com/office/powerpoint/2010/main" val="11766276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 calcmode="lin" valueType="num">
                                      <p:cBhvr additive="base">
                                        <p:cTn id="13"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 calcmode="lin" valueType="num">
                                      <p:cBhvr additive="base">
                                        <p:cTn id="19"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0" y="0"/>
            <a:ext cx="7772400" cy="990600"/>
          </a:xfrm>
        </p:spPr>
        <p:txBody>
          <a:bodyPr/>
          <a:lstStyle/>
          <a:p>
            <a:r>
              <a:rPr lang="en-US" altLang="en-US" sz="4000" dirty="0" smtClean="0">
                <a:solidFill>
                  <a:schemeClr val="tx1"/>
                </a:solidFill>
              </a:rPr>
              <a:t>Let’s talk about Luther</a:t>
            </a:r>
            <a:endParaRPr lang="en-US" altLang="en-US" sz="4000" dirty="0"/>
          </a:p>
        </p:txBody>
      </p:sp>
      <p:sp>
        <p:nvSpPr>
          <p:cNvPr id="11267" name="Rectangle 3"/>
          <p:cNvSpPr>
            <a:spLocks noGrp="1" noChangeArrowheads="1"/>
          </p:cNvSpPr>
          <p:nvPr>
            <p:ph sz="half" idx="1"/>
          </p:nvPr>
        </p:nvSpPr>
        <p:spPr>
          <a:xfrm>
            <a:off x="381000" y="838200"/>
            <a:ext cx="11430000" cy="5791200"/>
          </a:xfrm>
        </p:spPr>
        <p:txBody>
          <a:bodyPr/>
          <a:lstStyle/>
          <a:p>
            <a:pPr marL="742950" indent="-742950">
              <a:buFont typeface="+mj-lt"/>
              <a:buAutoNum type="arabicPeriod"/>
              <a:defRPr/>
            </a:pPr>
            <a:r>
              <a:rPr lang="en-US" sz="4400" b="1" dirty="0" smtClean="0">
                <a:effectLst>
                  <a:outerShdw blurRad="38100" dist="38100" dir="2700000" algn="tl">
                    <a:srgbClr val="000000">
                      <a:alpha val="43137"/>
                    </a:srgbClr>
                  </a:outerShdw>
                </a:effectLst>
              </a:rPr>
              <a:t>What are some amazing things that Martin Luther did to enact positive change?</a:t>
            </a:r>
          </a:p>
          <a:p>
            <a:pPr marL="742950" indent="-742950">
              <a:buFont typeface="+mj-lt"/>
              <a:buAutoNum type="arabicPeriod"/>
              <a:defRPr/>
            </a:pPr>
            <a:r>
              <a:rPr lang="en-US" sz="4400" b="1" dirty="0" smtClean="0">
                <a:effectLst>
                  <a:outerShdw blurRad="38100" dist="38100" dir="2700000" algn="tl">
                    <a:srgbClr val="000000">
                      <a:alpha val="43137"/>
                    </a:srgbClr>
                  </a:outerShdw>
                </a:effectLst>
              </a:rPr>
              <a:t>What are some amazing things that Luther did that do not “sit well” with most people today?</a:t>
            </a:r>
          </a:p>
          <a:p>
            <a:pPr lvl="1">
              <a:defRPr/>
            </a:pPr>
            <a:r>
              <a:rPr lang="en-US" sz="4000" b="1" dirty="0" smtClean="0">
                <a:effectLst>
                  <a:outerShdw blurRad="38100" dist="38100" dir="2700000" algn="tl">
                    <a:srgbClr val="000000">
                      <a:alpha val="43137"/>
                    </a:srgbClr>
                  </a:outerShdw>
                </a:effectLst>
              </a:rPr>
              <a:t>There are 3 I am thinking of… list them in your notes, give details</a:t>
            </a:r>
          </a:p>
        </p:txBody>
      </p:sp>
      <p:sp>
        <p:nvSpPr>
          <p:cNvPr id="11268" name="Rectangle 4"/>
          <p:cNvSpPr>
            <a:spLocks noGrp="1" noChangeArrowheads="1"/>
          </p:cNvSpPr>
          <p:nvPr>
            <p:ph sz="half" idx="2"/>
          </p:nvPr>
        </p:nvSpPr>
        <p:spPr>
          <a:xfrm>
            <a:off x="10287000" y="6400800"/>
            <a:ext cx="76200" cy="228600"/>
          </a:xfrm>
        </p:spPr>
        <p:txBody>
          <a:bodyPr/>
          <a:lstStyle/>
          <a:p>
            <a:endParaRPr lang="en-US" altLang="en-US" sz="1800"/>
          </a:p>
        </p:txBody>
      </p:sp>
    </p:spTree>
    <p:extLst>
      <p:ext uri="{BB962C8B-B14F-4D97-AF65-F5344CB8AC3E}">
        <p14:creationId xmlns:p14="http://schemas.microsoft.com/office/powerpoint/2010/main" val="24486208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0" y="0"/>
            <a:ext cx="7772400" cy="990600"/>
          </a:xfrm>
        </p:spPr>
        <p:txBody>
          <a:bodyPr/>
          <a:lstStyle/>
          <a:p>
            <a:r>
              <a:rPr lang="en-US" altLang="en-US" sz="4000" dirty="0" smtClean="0">
                <a:solidFill>
                  <a:schemeClr val="tx1"/>
                </a:solidFill>
              </a:rPr>
              <a:t>Let’s talk about Luther</a:t>
            </a:r>
            <a:endParaRPr lang="en-US" altLang="en-US" sz="4000" dirty="0"/>
          </a:p>
        </p:txBody>
      </p:sp>
      <p:sp>
        <p:nvSpPr>
          <p:cNvPr id="11267" name="Rectangle 3"/>
          <p:cNvSpPr>
            <a:spLocks noGrp="1" noChangeArrowheads="1"/>
          </p:cNvSpPr>
          <p:nvPr>
            <p:ph sz="half" idx="1"/>
          </p:nvPr>
        </p:nvSpPr>
        <p:spPr>
          <a:xfrm>
            <a:off x="533400" y="914400"/>
            <a:ext cx="11277600" cy="5715000"/>
          </a:xfrm>
        </p:spPr>
        <p:txBody>
          <a:bodyPr/>
          <a:lstStyle/>
          <a:p>
            <a:pPr>
              <a:defRPr/>
            </a:pPr>
            <a:r>
              <a:rPr lang="en-US" sz="3600" b="1" dirty="0" smtClean="0">
                <a:effectLst>
                  <a:outerShdw blurRad="38100" dist="38100" dir="2700000" algn="tl">
                    <a:srgbClr val="000000">
                      <a:alpha val="43137"/>
                    </a:srgbClr>
                  </a:outerShdw>
                </a:effectLst>
              </a:rPr>
              <a:t>Write for 5 minutes in your notes on the following prompt:</a:t>
            </a:r>
          </a:p>
          <a:p>
            <a:pPr marL="0" indent="0" algn="ctr">
              <a:buNone/>
              <a:defRPr/>
            </a:pPr>
            <a:r>
              <a:rPr lang="en-US" sz="7200" b="1" dirty="0"/>
              <a:t>Was Martin Luther an agent of positive social change?</a:t>
            </a:r>
            <a:endParaRPr lang="en-US" sz="7200" b="1" dirty="0" smtClean="0">
              <a:effectLst>
                <a:outerShdw blurRad="38100" dist="38100" dir="2700000" algn="tl">
                  <a:srgbClr val="000000">
                    <a:alpha val="43137"/>
                  </a:srgbClr>
                </a:outerShdw>
              </a:effectLst>
            </a:endParaRPr>
          </a:p>
          <a:p>
            <a:pPr>
              <a:defRPr/>
            </a:pPr>
            <a:endParaRPr lang="en-US" sz="3600" b="1" dirty="0">
              <a:effectLst>
                <a:outerShdw blurRad="38100" dist="38100" dir="2700000" algn="tl">
                  <a:srgbClr val="000000">
                    <a:alpha val="43137"/>
                  </a:srgbClr>
                </a:outerShdw>
              </a:effectLst>
            </a:endParaRPr>
          </a:p>
        </p:txBody>
      </p:sp>
      <p:sp>
        <p:nvSpPr>
          <p:cNvPr id="11268" name="Rectangle 4"/>
          <p:cNvSpPr>
            <a:spLocks noGrp="1" noChangeArrowheads="1"/>
          </p:cNvSpPr>
          <p:nvPr>
            <p:ph sz="half" idx="2"/>
          </p:nvPr>
        </p:nvSpPr>
        <p:spPr>
          <a:xfrm>
            <a:off x="10287000" y="6400800"/>
            <a:ext cx="76200" cy="228600"/>
          </a:xfrm>
        </p:spPr>
        <p:txBody>
          <a:bodyPr/>
          <a:lstStyle/>
          <a:p>
            <a:endParaRPr lang="en-US" altLang="en-US" sz="1800"/>
          </a:p>
        </p:txBody>
      </p:sp>
    </p:spTree>
    <p:extLst>
      <p:ext uri="{BB962C8B-B14F-4D97-AF65-F5344CB8AC3E}">
        <p14:creationId xmlns:p14="http://schemas.microsoft.com/office/powerpoint/2010/main" val="22067224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377" y="0"/>
            <a:ext cx="8229600" cy="1143000"/>
          </a:xfrm>
        </p:spPr>
        <p:txBody>
          <a:bodyPr/>
          <a:lstStyle/>
          <a:p>
            <a:pPr algn="ctr"/>
            <a:r>
              <a:rPr lang="en-US" b="1" dirty="0" smtClean="0">
                <a:solidFill>
                  <a:schemeClr val="bg2">
                    <a:lumMod val="10000"/>
                  </a:schemeClr>
                </a:solidFill>
              </a:rPr>
              <a:t>Life in the North</a:t>
            </a:r>
            <a:endParaRPr lang="en-US" b="1" dirty="0">
              <a:solidFill>
                <a:schemeClr val="bg2">
                  <a:lumMod val="10000"/>
                </a:schemeClr>
              </a:solidFill>
            </a:endParaRPr>
          </a:p>
        </p:txBody>
      </p:sp>
      <p:sp>
        <p:nvSpPr>
          <p:cNvPr id="3" name="Content Placeholder 2"/>
          <p:cNvSpPr>
            <a:spLocks noGrp="1"/>
          </p:cNvSpPr>
          <p:nvPr>
            <p:ph idx="1"/>
          </p:nvPr>
        </p:nvSpPr>
        <p:spPr>
          <a:xfrm>
            <a:off x="228600" y="1143000"/>
            <a:ext cx="11734800" cy="5410200"/>
          </a:xfrm>
        </p:spPr>
        <p:txBody>
          <a:bodyPr/>
          <a:lstStyle/>
          <a:p>
            <a:r>
              <a:rPr lang="en-US" sz="3200" b="1" dirty="0" smtClean="0">
                <a:solidFill>
                  <a:schemeClr val="accent1">
                    <a:lumMod val="50000"/>
                  </a:schemeClr>
                </a:solidFill>
              </a:rPr>
              <a:t>Politically Northern Europe had moved somewhat past the Middle Ages (into a weird sort of limbo); from a cultural standpoint it was a society in decline:</a:t>
            </a:r>
          </a:p>
          <a:p>
            <a:pPr marL="850900" lvl="1" indent="-457200">
              <a:buFont typeface="+mj-lt"/>
              <a:buAutoNum type="arabicPeriod"/>
            </a:pPr>
            <a:r>
              <a:rPr lang="en-US" sz="3000" b="1" dirty="0" smtClean="0">
                <a:solidFill>
                  <a:srgbClr val="054F53"/>
                </a:solidFill>
              </a:rPr>
              <a:t>Fake chivalry, bravery, and tournaments were still the norm </a:t>
            </a:r>
          </a:p>
          <a:p>
            <a:pPr marL="850900" lvl="1" indent="-457200">
              <a:buFont typeface="+mj-lt"/>
              <a:buAutoNum type="arabicPeriod"/>
            </a:pPr>
            <a:r>
              <a:rPr lang="en-US" sz="3000" b="1" dirty="0">
                <a:solidFill>
                  <a:srgbClr val="054F53"/>
                </a:solidFill>
              </a:rPr>
              <a:t>New fascination with relics and idolatry</a:t>
            </a:r>
          </a:p>
          <a:p>
            <a:pPr marL="850900" lvl="1" indent="-457200">
              <a:buFont typeface="+mj-lt"/>
              <a:buAutoNum type="arabicPeriod"/>
            </a:pPr>
            <a:r>
              <a:rPr lang="en-US" sz="3000" b="1" dirty="0" smtClean="0">
                <a:solidFill>
                  <a:srgbClr val="054F53"/>
                </a:solidFill>
              </a:rPr>
              <a:t>Increased interest in the macabre—</a:t>
            </a:r>
            <a:r>
              <a:rPr lang="en-US" sz="3000" b="1" i="1" dirty="0" err="1" smtClean="0">
                <a:solidFill>
                  <a:srgbClr val="054F53"/>
                </a:solidFill>
              </a:rPr>
              <a:t>danse</a:t>
            </a:r>
            <a:r>
              <a:rPr lang="en-US" sz="3000" b="1" i="1" dirty="0" smtClean="0">
                <a:solidFill>
                  <a:srgbClr val="054F53"/>
                </a:solidFill>
              </a:rPr>
              <a:t> macabre</a:t>
            </a:r>
            <a:r>
              <a:rPr lang="en-US" sz="3000" b="1" dirty="0" smtClean="0">
                <a:solidFill>
                  <a:srgbClr val="054F53"/>
                </a:solidFill>
              </a:rPr>
              <a:t> style—and fascination with occult communication and resurrection</a:t>
            </a:r>
            <a:endParaRPr lang="en-US" sz="3000" b="1" i="1" dirty="0" smtClean="0">
              <a:solidFill>
                <a:srgbClr val="054F53"/>
              </a:solidFill>
            </a:endParaRPr>
          </a:p>
          <a:p>
            <a:pPr marL="850900" lvl="1" indent="-457200">
              <a:buFont typeface="+mj-lt"/>
              <a:buAutoNum type="arabicPeriod"/>
            </a:pPr>
            <a:r>
              <a:rPr lang="en-US" sz="3000" b="1" dirty="0" smtClean="0">
                <a:solidFill>
                  <a:srgbClr val="054F53"/>
                </a:solidFill>
              </a:rPr>
              <a:t>Devils, witches, and increased superstition—</a:t>
            </a:r>
            <a:r>
              <a:rPr lang="en-US" sz="3000" b="1" i="1" dirty="0" smtClean="0">
                <a:solidFill>
                  <a:srgbClr val="054F53"/>
                </a:solidFill>
              </a:rPr>
              <a:t>Malleus </a:t>
            </a:r>
            <a:r>
              <a:rPr lang="en-US" sz="3000" b="1" i="1" dirty="0" err="1" smtClean="0">
                <a:solidFill>
                  <a:srgbClr val="054F53"/>
                </a:solidFill>
              </a:rPr>
              <a:t>Maleficarum</a:t>
            </a:r>
            <a:endParaRPr lang="en-US" sz="3000" b="1" dirty="0" smtClean="0">
              <a:solidFill>
                <a:srgbClr val="054F53"/>
              </a:solidFill>
            </a:endParaRPr>
          </a:p>
          <a:p>
            <a:endParaRPr lang="en-US" dirty="0"/>
          </a:p>
        </p:txBody>
      </p:sp>
    </p:spTree>
    <p:extLst>
      <p:ext uri="{BB962C8B-B14F-4D97-AF65-F5344CB8AC3E}">
        <p14:creationId xmlns:p14="http://schemas.microsoft.com/office/powerpoint/2010/main" val="424406079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0" y="762000"/>
            <a:ext cx="2448417"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7" t="2796" b="2736"/>
          <a:stretch/>
        </p:blipFill>
        <p:spPr bwMode="auto">
          <a:xfrm>
            <a:off x="6858000" y="3055944"/>
            <a:ext cx="3810000" cy="3462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5" name="Title 1"/>
          <p:cNvSpPr>
            <a:spLocks noGrp="1"/>
          </p:cNvSpPr>
          <p:nvPr>
            <p:ph type="title"/>
          </p:nvPr>
        </p:nvSpPr>
        <p:spPr>
          <a:xfrm>
            <a:off x="1981200" y="0"/>
            <a:ext cx="8229600" cy="1143000"/>
          </a:xfrm>
        </p:spPr>
        <p:txBody>
          <a:bodyPr/>
          <a:lstStyle/>
          <a:p>
            <a:pPr algn="ctr"/>
            <a:r>
              <a:rPr lang="en-US" b="1" dirty="0" smtClean="0">
                <a:solidFill>
                  <a:schemeClr val="bg2">
                    <a:lumMod val="10000"/>
                  </a:schemeClr>
                </a:solidFill>
              </a:rPr>
              <a:t>Economics in the North</a:t>
            </a:r>
          </a:p>
        </p:txBody>
      </p:sp>
      <p:sp>
        <p:nvSpPr>
          <p:cNvPr id="16386" name="Content Placeholder 2"/>
          <p:cNvSpPr>
            <a:spLocks noGrp="1"/>
          </p:cNvSpPr>
          <p:nvPr>
            <p:ph idx="1"/>
          </p:nvPr>
        </p:nvSpPr>
        <p:spPr>
          <a:xfrm>
            <a:off x="381000" y="1219200"/>
            <a:ext cx="6400800" cy="5303520"/>
          </a:xfrm>
        </p:spPr>
        <p:txBody>
          <a:bodyPr/>
          <a:lstStyle/>
          <a:p>
            <a:r>
              <a:rPr lang="en-US" b="1" dirty="0">
                <a:solidFill>
                  <a:schemeClr val="accent1">
                    <a:lumMod val="50000"/>
                  </a:schemeClr>
                </a:solidFill>
              </a:rPr>
              <a:t>G</a:t>
            </a:r>
            <a:r>
              <a:rPr lang="en-US" b="1" dirty="0" smtClean="0">
                <a:solidFill>
                  <a:schemeClr val="accent1">
                    <a:lumMod val="50000"/>
                  </a:schemeClr>
                </a:solidFill>
              </a:rPr>
              <a:t>rowth of cities &amp; merchants had monumental impact on the economy</a:t>
            </a:r>
          </a:p>
          <a:p>
            <a:r>
              <a:rPr lang="en-US" b="1" u="sng" dirty="0" smtClean="0">
                <a:solidFill>
                  <a:schemeClr val="accent3">
                    <a:lumMod val="50000"/>
                  </a:schemeClr>
                </a:solidFill>
              </a:rPr>
              <a:t>Commercial Revolution</a:t>
            </a:r>
            <a:r>
              <a:rPr lang="en-US" b="1" dirty="0" smtClean="0">
                <a:solidFill>
                  <a:schemeClr val="accent3">
                    <a:lumMod val="50000"/>
                  </a:schemeClr>
                </a:solidFill>
              </a:rPr>
              <a:t>: Money, guilds appear</a:t>
            </a:r>
          </a:p>
          <a:p>
            <a:pPr lvl="1"/>
            <a:r>
              <a:rPr lang="en-US" b="1" dirty="0">
                <a:solidFill>
                  <a:schemeClr val="accent3">
                    <a:lumMod val="50000"/>
                  </a:schemeClr>
                </a:solidFill>
              </a:rPr>
              <a:t>Entrepreneurship developed, economy now based on </a:t>
            </a:r>
            <a:r>
              <a:rPr lang="en-US" b="1" dirty="0" smtClean="0">
                <a:solidFill>
                  <a:schemeClr val="accent3">
                    <a:lumMod val="50000"/>
                  </a:schemeClr>
                </a:solidFill>
              </a:rPr>
              <a:t>money</a:t>
            </a:r>
          </a:p>
          <a:p>
            <a:r>
              <a:rPr lang="en-US" b="1" u="sng" dirty="0" smtClean="0">
                <a:solidFill>
                  <a:schemeClr val="accent3">
                    <a:lumMod val="50000"/>
                  </a:schemeClr>
                </a:solidFill>
              </a:rPr>
              <a:t>Cog</a:t>
            </a:r>
            <a:r>
              <a:rPr lang="en-US" b="1" dirty="0" smtClean="0">
                <a:solidFill>
                  <a:schemeClr val="accent3">
                    <a:lumMod val="50000"/>
                  </a:schemeClr>
                </a:solidFill>
              </a:rPr>
              <a:t> was invented in 1200s, equated  to modern invention of Jumbo Jet</a:t>
            </a:r>
          </a:p>
          <a:p>
            <a:r>
              <a:rPr lang="en-US" b="1" dirty="0" smtClean="0">
                <a:solidFill>
                  <a:schemeClr val="accent3">
                    <a:lumMod val="50000"/>
                  </a:schemeClr>
                </a:solidFill>
              </a:rPr>
              <a:t>Northern coastal cities set up </a:t>
            </a:r>
            <a:r>
              <a:rPr lang="en-US" b="1" u="sng" dirty="0" smtClean="0">
                <a:solidFill>
                  <a:schemeClr val="accent3">
                    <a:lumMod val="50000"/>
                  </a:schemeClr>
                </a:solidFill>
              </a:rPr>
              <a:t>Hanseatic League</a:t>
            </a:r>
            <a:r>
              <a:rPr lang="en-US" b="1" dirty="0" smtClean="0">
                <a:solidFill>
                  <a:schemeClr val="accent3">
                    <a:lumMod val="50000"/>
                  </a:schemeClr>
                </a:solidFill>
              </a:rPr>
              <a:t> of trade along the Baltic Sea</a:t>
            </a:r>
          </a:p>
          <a:p>
            <a:r>
              <a:rPr lang="en-US" b="1" dirty="0" smtClean="0">
                <a:solidFill>
                  <a:schemeClr val="accent3">
                    <a:lumMod val="50000"/>
                  </a:schemeClr>
                </a:solidFill>
              </a:rPr>
              <a:t>Salt, wool, amber, ale, etc. made up the trade market</a:t>
            </a:r>
          </a:p>
        </p:txBody>
      </p:sp>
    </p:spTree>
    <p:extLst>
      <p:ext uri="{BB962C8B-B14F-4D97-AF65-F5344CB8AC3E}">
        <p14:creationId xmlns:p14="http://schemas.microsoft.com/office/powerpoint/2010/main" val="231939898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additive="base">
                                        <p:cTn id="7"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6">
                                            <p:txEl>
                                              <p:pRg st="1" end="1"/>
                                            </p:txEl>
                                          </p:spTgt>
                                        </p:tgtEl>
                                        <p:attrNameLst>
                                          <p:attrName>style.visibility</p:attrName>
                                        </p:attrNameLst>
                                      </p:cBhvr>
                                      <p:to>
                                        <p:strVal val="visible"/>
                                      </p:to>
                                    </p:set>
                                    <p:anim calcmode="lin" valueType="num">
                                      <p:cBhvr additive="base">
                                        <p:cTn id="13" dur="5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386">
                                            <p:txEl>
                                              <p:pRg st="2" end="2"/>
                                            </p:txEl>
                                          </p:spTgt>
                                        </p:tgtEl>
                                        <p:attrNameLst>
                                          <p:attrName>style.visibility</p:attrName>
                                        </p:attrNameLst>
                                      </p:cBhvr>
                                      <p:to>
                                        <p:strVal val="visible"/>
                                      </p:to>
                                    </p:set>
                                    <p:anim calcmode="lin" valueType="num">
                                      <p:cBhvr additive="base">
                                        <p:cTn id="17" dur="5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386">
                                            <p:txEl>
                                              <p:pRg st="3" end="3"/>
                                            </p:txEl>
                                          </p:spTgt>
                                        </p:tgtEl>
                                        <p:attrNameLst>
                                          <p:attrName>style.visibility</p:attrName>
                                        </p:attrNameLst>
                                      </p:cBhvr>
                                      <p:to>
                                        <p:strVal val="visible"/>
                                      </p:to>
                                    </p:set>
                                    <p:anim calcmode="lin" valueType="num">
                                      <p:cBhvr additive="base">
                                        <p:cTn id="23" dur="5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386">
                                            <p:txEl>
                                              <p:pRg st="4" end="4"/>
                                            </p:txEl>
                                          </p:spTgt>
                                        </p:tgtEl>
                                        <p:attrNameLst>
                                          <p:attrName>style.visibility</p:attrName>
                                        </p:attrNameLst>
                                      </p:cBhvr>
                                      <p:to>
                                        <p:strVal val="visible"/>
                                      </p:to>
                                    </p:set>
                                    <p:anim calcmode="lin" valueType="num">
                                      <p:cBhvr additive="base">
                                        <p:cTn id="29" dur="5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3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386">
                                            <p:txEl>
                                              <p:pRg st="5" end="5"/>
                                            </p:txEl>
                                          </p:spTgt>
                                        </p:tgtEl>
                                        <p:attrNameLst>
                                          <p:attrName>style.visibility</p:attrName>
                                        </p:attrNameLst>
                                      </p:cBhvr>
                                      <p:to>
                                        <p:strVal val="visible"/>
                                      </p:to>
                                    </p:set>
                                    <p:anim calcmode="lin" valueType="num">
                                      <p:cBhvr additive="base">
                                        <p:cTn id="35" dur="5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38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286000" y="3280954"/>
            <a:ext cx="7772400" cy="3581400"/>
          </a:xfrm>
        </p:spPr>
        <p:txBody>
          <a:bodyPr/>
          <a:lstStyle/>
          <a:p>
            <a:r>
              <a:rPr lang="en-US" altLang="en-US" sz="6600" dirty="0" smtClean="0">
                <a:effectLst>
                  <a:outerShdw blurRad="38100" dist="38100" dir="2700000" algn="tl">
                    <a:srgbClr val="000000">
                      <a:alpha val="43137"/>
                    </a:srgbClr>
                  </a:outerShdw>
                </a:effectLst>
              </a:rPr>
              <a:t>THE CHURCH IN THE NORTH…</a:t>
            </a:r>
          </a:p>
        </p:txBody>
      </p:sp>
    </p:spTree>
    <p:extLst>
      <p:ext uri="{BB962C8B-B14F-4D97-AF65-F5344CB8AC3E}">
        <p14:creationId xmlns:p14="http://schemas.microsoft.com/office/powerpoint/2010/main" val="3212461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209801" y="152400"/>
            <a:ext cx="7772400" cy="381000"/>
          </a:xfrm>
        </p:spPr>
        <p:txBody>
          <a:bodyPr/>
          <a:lstStyle/>
          <a:p>
            <a:endParaRPr lang="en-US" altLang="en-US" smtClean="0"/>
          </a:p>
        </p:txBody>
      </p:sp>
      <p:sp>
        <p:nvSpPr>
          <p:cNvPr id="3" name="Content Placeholder 2"/>
          <p:cNvSpPr>
            <a:spLocks noGrp="1"/>
          </p:cNvSpPr>
          <p:nvPr>
            <p:ph idx="1"/>
          </p:nvPr>
        </p:nvSpPr>
        <p:spPr>
          <a:xfrm>
            <a:off x="1676400" y="152400"/>
            <a:ext cx="8915400" cy="6400800"/>
          </a:xfrm>
        </p:spPr>
        <p:txBody>
          <a:bodyPr/>
          <a:lstStyle/>
          <a:p>
            <a:pPr>
              <a:defRPr/>
            </a:pPr>
            <a:r>
              <a:rPr lang="en-US" b="1" dirty="0">
                <a:effectLst>
                  <a:outerShdw blurRad="38100" dist="38100" dir="2700000" algn="tl">
                    <a:srgbClr val="000000">
                      <a:alpha val="43137"/>
                    </a:srgbClr>
                  </a:outerShdw>
                </a:effectLst>
              </a:rPr>
              <a:t>“Among them are some who make a great thing out of their squalor and beggary, who stand at the door bawling out their demands for bread […] depriving other beggars of no small share of their income.  And in this manner these most [dis]agreeable fellows, with their filth, ignorance, coarseness, impudence, [are supposed to] recreate for us, as they say, an image of the apostles</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mtClean="0"/>
              <a:t>Reform in the Church</a:t>
            </a:r>
          </a:p>
        </p:txBody>
      </p:sp>
      <p:sp>
        <p:nvSpPr>
          <p:cNvPr id="2051" name="Rectangle 3"/>
          <p:cNvSpPr>
            <a:spLocks noGrp="1" noChangeArrowheads="1"/>
          </p:cNvSpPr>
          <p:nvPr>
            <p:ph idx="1"/>
          </p:nvPr>
        </p:nvSpPr>
        <p:spPr>
          <a:xfrm>
            <a:off x="1524001" y="914400"/>
            <a:ext cx="9144000" cy="5943600"/>
          </a:xfrm>
        </p:spPr>
        <p:txBody>
          <a:bodyPr/>
          <a:lstStyle/>
          <a:p>
            <a:pPr>
              <a:defRPr/>
            </a:pPr>
            <a:r>
              <a:rPr lang="en-US" sz="2600" b="1" dirty="0">
                <a:effectLst>
                  <a:outerShdw blurRad="38100" dist="38100" dir="2700000" algn="tl">
                    <a:srgbClr val="000000">
                      <a:alpha val="43137"/>
                    </a:srgbClr>
                  </a:outerShdw>
                </a:effectLst>
              </a:rPr>
              <a:t>[After the selection of the new Pope, Pope Leo X] Walking home through the dark and deserted streets, Michelangelo recalled Leo’s line to [a friend] immediately after his coronation:  “Since God has seen fit to give me the papacy, I mean to enjoy it.”  Leo was going to need money, millions upon millions of ducats, and even more incredible than any pope had need for war.  When he begged the cardinal in charge of raising money for the church to be sure that nothing was done to bring to dishonor on the church, the cardinal shrugged and said: “Holy Father you have assigned me the task of financing this world wide business.  My first obligation is to keep it [afloat].”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dissolve">
                                      <p:cBhvr>
                                        <p:cTn id="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09801" y="0"/>
            <a:ext cx="7772400" cy="990600"/>
          </a:xfrm>
        </p:spPr>
        <p:txBody>
          <a:bodyPr/>
          <a:lstStyle/>
          <a:p>
            <a:r>
              <a:rPr lang="en-US" altLang="en-US" dirty="0" smtClean="0">
                <a:solidFill>
                  <a:schemeClr val="bg1"/>
                </a:solidFill>
              </a:rPr>
              <a:t>Criticism of the Church</a:t>
            </a:r>
            <a:endParaRPr lang="en-US" altLang="en-US" dirty="0" smtClean="0"/>
          </a:p>
        </p:txBody>
      </p:sp>
      <p:sp>
        <p:nvSpPr>
          <p:cNvPr id="5123" name="Rectangle 3"/>
          <p:cNvSpPr>
            <a:spLocks noGrp="1" noChangeArrowheads="1"/>
          </p:cNvSpPr>
          <p:nvPr>
            <p:ph idx="1"/>
          </p:nvPr>
        </p:nvSpPr>
        <p:spPr>
          <a:xfrm>
            <a:off x="2057400" y="1143000"/>
            <a:ext cx="8153400" cy="5486400"/>
          </a:xfrm>
        </p:spPr>
        <p:txBody>
          <a:bodyPr/>
          <a:lstStyle/>
          <a:p>
            <a:pPr>
              <a:defRPr/>
            </a:pPr>
            <a:r>
              <a:rPr lang="en-US" sz="4000" b="1" dirty="0">
                <a:effectLst>
                  <a:outerShdw blurRad="38100" dist="38100" dir="2700000" algn="tl">
                    <a:srgbClr val="000000">
                      <a:alpha val="43137"/>
                    </a:srgbClr>
                  </a:outerShdw>
                </a:effectLst>
              </a:rPr>
              <a:t>A.  What recent ideas laid the foundation for criticism of the Catholic Church and how?</a:t>
            </a:r>
          </a:p>
          <a:p>
            <a:pPr>
              <a:defRPr/>
            </a:pPr>
            <a:r>
              <a:rPr lang="en-US" b="1" dirty="0">
                <a:effectLst>
                  <a:outerShdw blurRad="38100" dist="38100" dir="2700000" algn="tl">
                    <a:srgbClr val="000000">
                      <a:alpha val="43137"/>
                    </a:srgbClr>
                  </a:outerShdw>
                </a:effectLst>
              </a:rPr>
              <a:t>Individualism</a:t>
            </a:r>
          </a:p>
          <a:p>
            <a:pPr>
              <a:defRPr/>
            </a:pPr>
            <a:r>
              <a:rPr lang="en-US" b="1" dirty="0">
                <a:effectLst>
                  <a:outerShdw blurRad="38100" dist="38100" dir="2700000" algn="tl">
                    <a:srgbClr val="000000">
                      <a:alpha val="43137"/>
                    </a:srgbClr>
                  </a:outerShdw>
                </a:effectLst>
              </a:rPr>
              <a:t>Humanism</a:t>
            </a:r>
          </a:p>
          <a:p>
            <a:pPr>
              <a:defRPr/>
            </a:pPr>
            <a:r>
              <a:rPr lang="en-US" b="1" dirty="0">
                <a:effectLst>
                  <a:outerShdw blurRad="38100" dist="38100" dir="2700000" algn="tl">
                    <a:srgbClr val="000000">
                      <a:alpha val="43137"/>
                    </a:srgbClr>
                  </a:outerShdw>
                </a:effectLst>
              </a:rPr>
              <a:t>Education</a:t>
            </a:r>
          </a:p>
          <a:p>
            <a:pPr>
              <a:defRPr/>
            </a:pPr>
            <a:r>
              <a:rPr lang="en-US" b="1" dirty="0" smtClean="0">
                <a:effectLst>
                  <a:outerShdw blurRad="38100" dist="38100" dir="2700000" algn="tl">
                    <a:srgbClr val="000000">
                      <a:alpha val="43137"/>
                    </a:srgbClr>
                  </a:outerShdw>
                </a:effectLst>
              </a:rPr>
              <a:t>Secularism</a:t>
            </a:r>
            <a:endParaRPr lang="en-US" sz="4000" b="1" dirty="0">
              <a:effectLst>
                <a:outerShdw blurRad="38100" dist="38100" dir="2700000" algn="tl">
                  <a:srgbClr val="000000">
                    <a:alpha val="43137"/>
                  </a:srgbClr>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09801" y="0"/>
            <a:ext cx="7772400" cy="990600"/>
          </a:xfrm>
        </p:spPr>
        <p:txBody>
          <a:bodyPr/>
          <a:lstStyle/>
          <a:p>
            <a:r>
              <a:rPr lang="en-US" altLang="en-US" dirty="0" smtClean="0">
                <a:solidFill>
                  <a:schemeClr val="bg1"/>
                </a:solidFill>
              </a:rPr>
              <a:t>Criticism of the Church</a:t>
            </a:r>
            <a:endParaRPr lang="en-US" altLang="en-US" dirty="0" smtClean="0"/>
          </a:p>
        </p:txBody>
      </p:sp>
      <p:sp>
        <p:nvSpPr>
          <p:cNvPr id="5123" name="Rectangle 3"/>
          <p:cNvSpPr>
            <a:spLocks noGrp="1" noChangeArrowheads="1"/>
          </p:cNvSpPr>
          <p:nvPr>
            <p:ph idx="1"/>
          </p:nvPr>
        </p:nvSpPr>
        <p:spPr>
          <a:xfrm>
            <a:off x="1828800" y="914400"/>
            <a:ext cx="8839200" cy="5715000"/>
          </a:xfrm>
        </p:spPr>
        <p:txBody>
          <a:bodyPr/>
          <a:lstStyle/>
          <a:p>
            <a:pPr>
              <a:defRPr/>
            </a:pPr>
            <a:r>
              <a:rPr lang="en-US" b="1" dirty="0" smtClean="0">
                <a:effectLst>
                  <a:outerShdw blurRad="38100" dist="38100" dir="2700000" algn="tl">
                    <a:srgbClr val="000000">
                      <a:alpha val="43137"/>
                    </a:srgbClr>
                  </a:outerShdw>
                </a:effectLst>
              </a:rPr>
              <a:t>B</a:t>
            </a:r>
            <a:r>
              <a:rPr lang="en-US" b="1" dirty="0">
                <a:effectLst>
                  <a:outerShdw blurRad="38100" dist="38100" dir="2700000" algn="tl">
                    <a:srgbClr val="000000">
                      <a:alpha val="43137"/>
                    </a:srgbClr>
                  </a:outerShdw>
                </a:effectLst>
              </a:rPr>
              <a:t>.  What specific examples show the decline in the Church’s political and spiritual power?</a:t>
            </a:r>
          </a:p>
          <a:p>
            <a:pPr>
              <a:defRPr/>
            </a:pPr>
            <a:r>
              <a:rPr lang="en-US" sz="3200" b="1" i="1" u="sng" dirty="0" err="1">
                <a:effectLst>
                  <a:outerShdw blurRad="38100" dist="38100" dir="2700000" algn="tl">
                    <a:srgbClr val="000000">
                      <a:alpha val="43137"/>
                    </a:srgbClr>
                  </a:outerShdw>
                </a:effectLst>
              </a:rPr>
              <a:t>Unam</a:t>
            </a:r>
            <a:r>
              <a:rPr lang="en-US" sz="3200" b="1" i="1" u="sng" dirty="0">
                <a:effectLst>
                  <a:outerShdw blurRad="38100" dist="38100" dir="2700000" algn="tl">
                    <a:srgbClr val="000000">
                      <a:alpha val="43137"/>
                    </a:srgbClr>
                  </a:outerShdw>
                </a:effectLst>
              </a:rPr>
              <a:t> </a:t>
            </a:r>
            <a:r>
              <a:rPr lang="en-US" sz="3200" b="1" i="1" u="sng" dirty="0" err="1">
                <a:effectLst>
                  <a:outerShdw blurRad="38100" dist="38100" dir="2700000" algn="tl">
                    <a:srgbClr val="000000">
                      <a:alpha val="43137"/>
                    </a:srgbClr>
                  </a:outerShdw>
                </a:effectLst>
              </a:rPr>
              <a:t>Sanctam</a:t>
            </a:r>
            <a:r>
              <a:rPr lang="en-US" sz="3200" b="1" i="1" dirty="0">
                <a:effectLst>
                  <a:outerShdw blurRad="38100" dist="38100" dir="2700000" algn="tl">
                    <a:srgbClr val="000000">
                      <a:alpha val="43137"/>
                    </a:srgbClr>
                  </a:outerShdw>
                </a:effectLst>
              </a:rPr>
              <a:t> - </a:t>
            </a:r>
            <a:r>
              <a:rPr lang="en-US" sz="3200" b="1" dirty="0">
                <a:effectLst>
                  <a:outerShdw blurRad="38100" dist="38100" dir="2700000" algn="tl">
                    <a:srgbClr val="000000">
                      <a:alpha val="43137"/>
                    </a:srgbClr>
                  </a:outerShdw>
                </a:effectLst>
              </a:rPr>
              <a:t>1302</a:t>
            </a:r>
          </a:p>
          <a:p>
            <a:pPr>
              <a:defRPr/>
            </a:pPr>
            <a:r>
              <a:rPr lang="en-US" sz="3200" b="1" u="sng" dirty="0">
                <a:effectLst>
                  <a:outerShdw blurRad="38100" dist="38100" dir="2700000" algn="tl">
                    <a:srgbClr val="000000">
                      <a:alpha val="43137"/>
                    </a:srgbClr>
                  </a:outerShdw>
                </a:effectLst>
              </a:rPr>
              <a:t>The Babylonian Captivity</a:t>
            </a:r>
            <a:r>
              <a:rPr lang="en-US" sz="3200" b="1" dirty="0">
                <a:effectLst>
                  <a:outerShdw blurRad="38100" dist="38100" dir="2700000" algn="tl">
                    <a:srgbClr val="000000">
                      <a:alpha val="43137"/>
                    </a:srgbClr>
                  </a:outerShdw>
                </a:effectLst>
              </a:rPr>
              <a:t> - 1304 to 1378</a:t>
            </a:r>
          </a:p>
          <a:p>
            <a:pPr>
              <a:defRPr/>
            </a:pPr>
            <a:r>
              <a:rPr lang="en-US" sz="3200" b="1" u="sng" dirty="0">
                <a:effectLst>
                  <a:outerShdw blurRad="38100" dist="38100" dir="2700000" algn="tl">
                    <a:srgbClr val="000000">
                      <a:alpha val="43137"/>
                    </a:srgbClr>
                  </a:outerShdw>
                </a:effectLst>
              </a:rPr>
              <a:t>Great Schism</a:t>
            </a:r>
            <a:r>
              <a:rPr lang="en-US" sz="3200" b="1" dirty="0">
                <a:effectLst>
                  <a:outerShdw blurRad="38100" dist="38100" dir="2700000" algn="tl">
                    <a:srgbClr val="000000">
                      <a:alpha val="43137"/>
                    </a:srgbClr>
                  </a:outerShdw>
                </a:effectLst>
              </a:rPr>
              <a:t> - 1378 to 1415</a:t>
            </a:r>
          </a:p>
          <a:p>
            <a:pPr>
              <a:defRPr/>
            </a:pPr>
            <a:r>
              <a:rPr lang="en-US" sz="3200" b="1" dirty="0">
                <a:effectLst>
                  <a:outerShdw blurRad="38100" dist="38100" dir="2700000" algn="tl">
                    <a:srgbClr val="000000">
                      <a:alpha val="43137"/>
                    </a:srgbClr>
                  </a:outerShdw>
                </a:effectLst>
              </a:rPr>
              <a:t>John Wycliffe - 1320-1384</a:t>
            </a:r>
          </a:p>
          <a:p>
            <a:pPr>
              <a:defRPr/>
            </a:pPr>
            <a:r>
              <a:rPr lang="en-US" sz="3200" b="1" dirty="0">
                <a:effectLst>
                  <a:outerShdw blurRad="38100" dist="38100" dir="2700000" algn="tl">
                    <a:srgbClr val="000000">
                      <a:alpha val="43137"/>
                    </a:srgbClr>
                  </a:outerShdw>
                </a:effectLst>
              </a:rPr>
              <a:t>Jan Hus - 1373-1415</a:t>
            </a:r>
          </a:p>
          <a:p>
            <a:pPr>
              <a:defRPr/>
            </a:pPr>
            <a:r>
              <a:rPr lang="en-US" sz="3200" b="1" dirty="0">
                <a:effectLst>
                  <a:outerShdw blurRad="38100" dist="38100" dir="2700000" algn="tl">
                    <a:srgbClr val="000000">
                      <a:alpha val="43137"/>
                    </a:srgbClr>
                  </a:outerShdw>
                </a:effectLst>
              </a:rPr>
              <a:t>The CHRISTIAN HUMANISTS</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791284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2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02920" indent="-457200">
              <a:buFont typeface="+mj-lt"/>
              <a:buAutoNum type="arabicPeriod"/>
            </a:pPr>
            <a:r>
              <a:rPr lang="en-US" sz="4400" b="1" dirty="0" smtClean="0"/>
              <a:t> What problems does Erasmus have with the church?</a:t>
            </a:r>
          </a:p>
          <a:p>
            <a:pPr marL="502920" indent="-457200">
              <a:buFont typeface="+mj-lt"/>
              <a:buAutoNum type="arabicPeriod"/>
            </a:pPr>
            <a:r>
              <a:rPr lang="en-US" sz="4400" b="1" dirty="0" smtClean="0"/>
              <a:t> What are Wycliffe's problems with the church?</a:t>
            </a:r>
          </a:p>
          <a:p>
            <a:pPr marL="502920" indent="-457200">
              <a:buFont typeface="+mj-lt"/>
              <a:buAutoNum type="arabicPeriod"/>
            </a:pPr>
            <a:r>
              <a:rPr lang="en-US" sz="4400" b="1" dirty="0" smtClean="0"/>
              <a:t> What are the links to Dante?</a:t>
            </a:r>
            <a:endParaRPr lang="en-US" sz="4400" b="1" dirty="0"/>
          </a:p>
        </p:txBody>
      </p:sp>
      <p:sp>
        <p:nvSpPr>
          <p:cNvPr id="3" name="Title 2"/>
          <p:cNvSpPr>
            <a:spLocks noGrp="1"/>
          </p:cNvSpPr>
          <p:nvPr>
            <p:ph type="title"/>
          </p:nvPr>
        </p:nvSpPr>
        <p:spPr/>
        <p:txBody>
          <a:bodyPr/>
          <a:lstStyle/>
          <a:p>
            <a:r>
              <a:rPr lang="en-US" sz="4400" b="1" dirty="0" smtClean="0"/>
              <a:t>Actively Learn Homework</a:t>
            </a:r>
            <a:endParaRPr lang="en-US" sz="4400" b="1" dirty="0"/>
          </a:p>
        </p:txBody>
      </p:sp>
    </p:spTree>
    <p:extLst>
      <p:ext uri="{BB962C8B-B14F-4D97-AF65-F5344CB8AC3E}">
        <p14:creationId xmlns:p14="http://schemas.microsoft.com/office/powerpoint/2010/main" val="2056442382"/>
      </p:ext>
    </p:extLst>
  </p:cSld>
  <p:clrMapOvr>
    <a:masterClrMapping/>
  </p:clrMapOvr>
  <p:transition>
    <p:split orient="vert"/>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luther presentation">
  <a:themeElements>
    <a:clrScheme name="">
      <a:dk1>
        <a:srgbClr val="FFFFFF"/>
      </a:dk1>
      <a:lt1>
        <a:srgbClr val="FFFFFF"/>
      </a:lt1>
      <a:dk2>
        <a:srgbClr val="FFFFFF"/>
      </a:dk2>
      <a:lt2>
        <a:srgbClr val="00000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luther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lnDef>
  </a:objectDefaults>
  <a:extraClrSchemeLst>
    <a:extraClrScheme>
      <a:clrScheme name="luther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uther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uther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uther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uther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uther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uther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luther presentation">
  <a:themeElements>
    <a:clrScheme name="">
      <a:dk1>
        <a:srgbClr val="FFFFFF"/>
      </a:dk1>
      <a:lt1>
        <a:srgbClr val="FFFFFF"/>
      </a:lt1>
      <a:dk2>
        <a:srgbClr val="FFFFFF"/>
      </a:dk2>
      <a:lt2>
        <a:srgbClr val="00000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luther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lnDef>
  </a:objectDefaults>
  <a:extraClrSchemeLst>
    <a:extraClrScheme>
      <a:clrScheme name="luther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uther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uther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uther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uther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uther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uther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1996</TotalTime>
  <Words>1048</Words>
  <Application>Microsoft Office PowerPoint</Application>
  <PresentationFormat>Widescreen</PresentationFormat>
  <Paragraphs>97</Paragraphs>
  <Slides>18</Slides>
  <Notes>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18</vt:i4>
      </vt:variant>
    </vt:vector>
  </HeadingPairs>
  <TitlesOfParts>
    <vt:vector size="32" baseType="lpstr">
      <vt:lpstr>ＭＳ Ｐゴシック</vt:lpstr>
      <vt:lpstr>Arial</vt:lpstr>
      <vt:lpstr>Calibri</vt:lpstr>
      <vt:lpstr>Constantia</vt:lpstr>
      <vt:lpstr>Franklin Gothic Medium</vt:lpstr>
      <vt:lpstr>Monotype Sorts</vt:lpstr>
      <vt:lpstr>MT Extra</vt:lpstr>
      <vt:lpstr>Times New Roman</vt:lpstr>
      <vt:lpstr>Wingdings</vt:lpstr>
      <vt:lpstr>Wingdings 2</vt:lpstr>
      <vt:lpstr>luther presentation</vt:lpstr>
      <vt:lpstr>Grid</vt:lpstr>
      <vt:lpstr>Flow</vt:lpstr>
      <vt:lpstr>2_luther presentation</vt:lpstr>
      <vt:lpstr>Northern Renaissance Beginnings</vt:lpstr>
      <vt:lpstr>Life in the North</vt:lpstr>
      <vt:lpstr>Economics in the North</vt:lpstr>
      <vt:lpstr>THE CHURCH IN THE NORTH…</vt:lpstr>
      <vt:lpstr>PowerPoint Presentation</vt:lpstr>
      <vt:lpstr>Reform in the Church</vt:lpstr>
      <vt:lpstr>Criticism of the Church</vt:lpstr>
      <vt:lpstr>Criticism of the Church</vt:lpstr>
      <vt:lpstr>Actively Learn Homework</vt:lpstr>
      <vt:lpstr>Criticism of the Church</vt:lpstr>
      <vt:lpstr>Luther’s Early Years</vt:lpstr>
      <vt:lpstr>Luther’s “Revelation”</vt:lpstr>
      <vt:lpstr>Indulgence Scandal  (1514-1517) </vt:lpstr>
      <vt:lpstr>And the gloves come off... </vt:lpstr>
      <vt:lpstr>Protestant Thought &amp; Conflict</vt:lpstr>
      <vt:lpstr>PowerPoint Presentation</vt:lpstr>
      <vt:lpstr>Let’s talk about Luther</vt:lpstr>
      <vt:lpstr>Let’s talk about Luther</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 in the Church</dc:title>
  <dc:creator>_02test</dc:creator>
  <cp:lastModifiedBy>Maners, Allison SHS Staff</cp:lastModifiedBy>
  <cp:revision>84</cp:revision>
  <cp:lastPrinted>2016-10-03T17:19:32Z</cp:lastPrinted>
  <dcterms:created xsi:type="dcterms:W3CDTF">2001-10-10T17:21:56Z</dcterms:created>
  <dcterms:modified xsi:type="dcterms:W3CDTF">2018-10-04T22:54:46Z</dcterms:modified>
</cp:coreProperties>
</file>