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14"/>
  </p:notesMasterIdLst>
  <p:handoutMasterIdLst>
    <p:handoutMasterId r:id="rId15"/>
  </p:handoutMasterIdLst>
  <p:sldIdLst>
    <p:sldId id="334" r:id="rId3"/>
    <p:sldId id="335" r:id="rId4"/>
    <p:sldId id="336" r:id="rId5"/>
    <p:sldId id="289" r:id="rId6"/>
    <p:sldId id="302" r:id="rId7"/>
    <p:sldId id="295" r:id="rId8"/>
    <p:sldId id="298" r:id="rId9"/>
    <p:sldId id="337" r:id="rId10"/>
    <p:sldId id="340" r:id="rId11"/>
    <p:sldId id="338" r:id="rId12"/>
    <p:sldId id="339" r:id="rId1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7" autoAdjust="0"/>
    <p:restoredTop sz="94660"/>
  </p:normalViewPr>
  <p:slideViewPr>
    <p:cSldViewPr>
      <p:cViewPr varScale="1">
        <p:scale>
          <a:sx n="116" d="100"/>
          <a:sy n="116" d="100"/>
        </p:scale>
        <p:origin x="130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D041B387-B083-4C17-A48C-43358A4D5B7E}" type="datetimeFigureOut">
              <a:rPr lang="en-US" smtClean="0"/>
              <a:pPr/>
              <a:t>9/17/2018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31037B0C-3E02-4A9B-A598-B8F5383DDDC3}" type="slidenum">
              <a:rPr lang="en-US" smtClean="0"/>
              <a:pPr/>
              <a:t>‹#›</a:t>
            </a:fld>
            <a:endParaRPr lang="en-US"/>
          </a:p>
        </p:txBody>
      </p:sp>
    </p:spTree>
    <p:extLst>
      <p:ext uri="{BB962C8B-B14F-4D97-AF65-F5344CB8AC3E}">
        <p14:creationId xmlns:p14="http://schemas.microsoft.com/office/powerpoint/2010/main" val="1728565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F2ECFDD-3EB1-485A-85A6-DC9569656D04}" type="datetimeFigureOut">
              <a:rPr lang="en-US" smtClean="0"/>
              <a:pPr/>
              <a:t>9/17/2018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22A9D26-E1C6-4C44-B169-4137BA51B23B}" type="slidenum">
              <a:rPr lang="en-US" smtClean="0"/>
              <a:pPr/>
              <a:t>‹#›</a:t>
            </a:fld>
            <a:endParaRPr lang="en-US"/>
          </a:p>
        </p:txBody>
      </p:sp>
    </p:spTree>
    <p:extLst>
      <p:ext uri="{BB962C8B-B14F-4D97-AF65-F5344CB8AC3E}">
        <p14:creationId xmlns:p14="http://schemas.microsoft.com/office/powerpoint/2010/main" val="187655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Shape 28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76" tIns="92476" rIns="92476" bIns="92476" numCol="1" anchor="ctr" anchorCtr="0" compatLnSpc="1">
            <a:prstTxWarp prst="textNoShape">
              <a:avLst/>
            </a:prstTxWarp>
          </a:bodyPr>
          <a:lstStyle/>
          <a:p>
            <a:pPr eaLnBrk="1" hangingPunct="1">
              <a:spcBef>
                <a:spcPct val="0"/>
              </a:spcBef>
            </a:pPr>
            <a:endParaRPr lang="en-US" altLang="en-US" dirty="0" smtClean="0"/>
          </a:p>
        </p:txBody>
      </p:sp>
      <p:sp>
        <p:nvSpPr>
          <p:cNvPr id="106499" name="Shape 288"/>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6379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-Vikings raid Europe,</a:t>
            </a:r>
            <a:r>
              <a:rPr lang="en-US" baseline="0" dirty="0" smtClean="0"/>
              <a:t> which eventually leads to Feudalism because the Vikings are paid off and given land for their support (military) and conversion to Christianity</a:t>
            </a:r>
          </a:p>
          <a:p>
            <a:r>
              <a:rPr lang="en-US" baseline="0" dirty="0" smtClean="0"/>
              <a:t>-William of Normandy (William the conqueror) leads to King Henry II and common law which in turn leads to King John (the lame) losing the Duchy of Normandy and is forced to sign the Magna </a:t>
            </a:r>
            <a:r>
              <a:rPr lang="en-US" baseline="0" dirty="0" err="1" smtClean="0"/>
              <a:t>Carta</a:t>
            </a:r>
            <a:r>
              <a:rPr lang="en-US" baseline="0" dirty="0" smtClean="0"/>
              <a:t> to appease his lords and Vassals creating strength in fiefs </a:t>
            </a:r>
          </a:p>
          <a:p>
            <a:r>
              <a:rPr lang="en-US" baseline="0" dirty="0" smtClean="0"/>
              <a:t>-Parliament is then instilled because King Edward (</a:t>
            </a:r>
            <a:r>
              <a:rPr lang="en-US" baseline="0" dirty="0" err="1" smtClean="0"/>
              <a:t>Longshanks</a:t>
            </a:r>
            <a:r>
              <a:rPr lang="en-US" baseline="0" dirty="0" smtClean="0"/>
              <a:t>, Brave Heart) needs taxes to continue to fight wars and in the spirit of the Magna </a:t>
            </a:r>
            <a:r>
              <a:rPr lang="en-US" baseline="0" dirty="0" err="1" smtClean="0"/>
              <a:t>Carta</a:t>
            </a:r>
            <a:r>
              <a:rPr lang="en-US" baseline="0" dirty="0" smtClean="0"/>
              <a:t> looks to a body of people to pass laws requiring more taxes solidifying the connection between the Kings and his lords</a:t>
            </a:r>
          </a:p>
          <a:p>
            <a:r>
              <a:rPr lang="en-US" baseline="0" dirty="0" smtClean="0"/>
              <a:t>-The strength of the government and the ability to grow more food leads to a population increase, but does eventually does not have enough food to support the influx in people leading to a famine weakening the overall health of the population making people susceptible to diseases brought back from trading in the East killing massive amount of the population, forcing people to develop technology inspiring new growth and thoughts in science, and the arts </a:t>
            </a:r>
            <a:endParaRPr lang="en-US" dirty="0"/>
          </a:p>
        </p:txBody>
      </p:sp>
      <p:sp>
        <p:nvSpPr>
          <p:cNvPr id="4" name="Slide Number Placeholder 3"/>
          <p:cNvSpPr>
            <a:spLocks noGrp="1"/>
          </p:cNvSpPr>
          <p:nvPr>
            <p:ph type="sldNum" sz="quarter" idx="10"/>
          </p:nvPr>
        </p:nvSpPr>
        <p:spPr/>
        <p:txBody>
          <a:bodyPr/>
          <a:lstStyle/>
          <a:p>
            <a:fld id="{4163E3F0-896A-4D4A-A587-F28EAC9595F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17861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4BD1AB1-A209-4458-AA38-9286AF8BEF96}" type="datetimeFigureOut">
              <a:rPr lang="en-US" smtClean="0"/>
              <a:pPr/>
              <a:t>9/17/2018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E63689C-BD42-4B41-BC7A-404ABB668D35}" type="slidenum">
              <a:rPr lang="en-US" smtClean="0"/>
              <a:pPr/>
              <a:t>‹#›</a:t>
            </a:fld>
            <a:endParaRPr lang="en-US"/>
          </a:p>
        </p:txBody>
      </p:sp>
    </p:spTree>
  </p:cSld>
  <p:clrMapOvr>
    <a:masterClrMapping/>
  </p:clrMapOvr>
  <p:transition spd="med">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BD1AB1-A209-4458-AA38-9286AF8BEF96}" type="datetimeFigureOut">
              <a:rPr lang="en-US" smtClean="0"/>
              <a:pPr/>
              <a:t>9/17/2018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E63689C-BD42-4B41-BC7A-404ABB668D35}" type="slidenum">
              <a:rPr lang="en-US" smtClean="0"/>
              <a:pPr/>
              <a:t>‹#›</a:t>
            </a:fld>
            <a:endParaRPr lang="en-US"/>
          </a:p>
        </p:txBody>
      </p:sp>
    </p:spTree>
  </p:cSld>
  <p:clrMapOvr>
    <a:masterClrMapping/>
  </p:clrMapOvr>
  <p:transition spd="med">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BD1AB1-A209-4458-AA38-9286AF8BEF96}" type="datetimeFigureOut">
              <a:rPr lang="en-US" smtClean="0"/>
              <a:pPr/>
              <a:t>9/17/2018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E63689C-BD42-4B41-BC7A-404ABB668D35}" type="slidenum">
              <a:rPr lang="en-US" smtClean="0"/>
              <a:pPr/>
              <a:t>‹#›</a:t>
            </a:fld>
            <a:endParaRPr lang="en-US"/>
          </a:p>
        </p:txBody>
      </p:sp>
    </p:spTree>
  </p:cSld>
  <p:clrMapOvr>
    <a:masterClrMapping/>
  </p:clrMapOvr>
  <p:transition spd="med">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pPr>
            <a:endParaRPr lang="en-US" sz="320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A701CB8-2D00-4745-B044-0E35244DD7C7}" type="datetimeFigureOut">
              <a:rPr lang="en-US" smtClean="0">
                <a:solidFill>
                  <a:srgbClr val="696464"/>
                </a:solidFill>
              </a:rPr>
              <a:pPr/>
              <a:t>9/17/2018</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B8670C2-588A-4802-8DC0-B88BFDAA5EA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3200">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3200">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3200">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155915329"/>
      </p:ext>
    </p:extLst>
  </p:cSld>
  <p:clrMapOvr>
    <a:overrideClrMapping bg1="lt1" tx1="dk1" bg2="lt2" tx2="dk2" accent1="accent1" accent2="accent2" accent3="accent3" accent4="accent4" accent5="accent5" accent6="accent6" hlink="hlink" folHlink="folHlink"/>
  </p:clrMapOvr>
  <p:transition spd="med">
    <p:wheel spokes="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A701CB8-2D00-4745-B044-0E35244DD7C7}" type="datetimeFigureOut">
              <a:rPr lang="en-US" smtClean="0">
                <a:solidFill>
                  <a:srgbClr val="696464"/>
                </a:solidFill>
              </a:rPr>
              <a:pPr/>
              <a:t>9/17/2018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DB8670C2-588A-4802-8DC0-B88BFDAA5EA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38279040"/>
      </p:ext>
    </p:extLst>
  </p:cSld>
  <p:clrMapOvr>
    <a:masterClrMapping/>
  </p:clrMapOvr>
  <p:transition spd="med">
    <p:wheel spokes="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base">
              <a:spcBef>
                <a:spcPct val="0"/>
              </a:spcBef>
              <a:spcAft>
                <a:spcPct val="0"/>
              </a:spcAft>
            </a:pPr>
            <a:endParaRPr lang="en-US" sz="3200">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A701CB8-2D00-4745-B044-0E35244DD7C7}" type="datetimeFigureOut">
              <a:rPr lang="en-US" smtClean="0">
                <a:solidFill>
                  <a:srgbClr val="696464"/>
                </a:solidFill>
              </a:rPr>
              <a:pPr/>
              <a:t>9/17/2018</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3200">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3200">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3200">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DB8670C2-588A-4802-8DC0-B88BFDAA5EAC}" type="slidenum">
              <a:rPr lang="en-US" smtClean="0"/>
              <a:pPr/>
              <a:t>‹#›</a:t>
            </a:fld>
            <a:endParaRPr lang="en-US"/>
          </a:p>
        </p:txBody>
      </p:sp>
    </p:spTree>
    <p:extLst>
      <p:ext uri="{BB962C8B-B14F-4D97-AF65-F5344CB8AC3E}">
        <p14:creationId xmlns:p14="http://schemas.microsoft.com/office/powerpoint/2010/main" val="3973509573"/>
      </p:ext>
    </p:extLst>
  </p:cSld>
  <p:clrMapOvr>
    <a:overrideClrMapping bg1="lt1" tx1="dk1" bg2="lt2" tx2="dk2" accent1="accent1" accent2="accent2" accent3="accent3" accent4="accent4" accent5="accent5" accent6="accent6" hlink="hlink" folHlink="folHlink"/>
  </p:clrMapOvr>
  <p:transition spd="med">
    <p:wheel spokes="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701CB8-2D00-4745-B044-0E35244DD7C7}" type="datetimeFigureOut">
              <a:rPr lang="en-US" smtClean="0">
                <a:solidFill>
                  <a:srgbClr val="696464"/>
                </a:solidFill>
              </a:rPr>
              <a:pPr/>
              <a:t>9/17/2018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DB8670C2-588A-4802-8DC0-B88BFDAA5EA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5288439"/>
      </p:ext>
    </p:extLst>
  </p:cSld>
  <p:clrMapOvr>
    <a:masterClrMapping/>
  </p:clrMapOvr>
  <p:transition spd="med">
    <p:wheel spokes="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A701CB8-2D00-4745-B044-0E35244DD7C7}" type="datetimeFigureOut">
              <a:rPr lang="en-US" smtClean="0">
                <a:solidFill>
                  <a:srgbClr val="696464"/>
                </a:solidFill>
              </a:rPr>
              <a:pPr/>
              <a:t>9/17/2018</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DB8670C2-588A-4802-8DC0-B88BFDAA5EA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22198138"/>
      </p:ext>
    </p:extLst>
  </p:cSld>
  <p:clrMapOvr>
    <a:masterClrMapping/>
  </p:clrMapOvr>
  <p:transition spd="med">
    <p:wheel spokes="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701CB8-2D00-4745-B044-0E35244DD7C7}" type="datetimeFigureOut">
              <a:rPr lang="en-US" smtClean="0">
                <a:solidFill>
                  <a:srgbClr val="696464"/>
                </a:solidFill>
              </a:rPr>
              <a:pPr/>
              <a:t>9/17/2018</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DB8670C2-588A-4802-8DC0-B88BFDAA5EAC}" type="slidenum">
              <a:rPr lang="en-US" smtClean="0"/>
              <a:pPr/>
              <a:t>‹#›</a:t>
            </a:fld>
            <a:endParaRPr lang="en-US"/>
          </a:p>
        </p:txBody>
      </p:sp>
    </p:spTree>
    <p:extLst>
      <p:ext uri="{BB962C8B-B14F-4D97-AF65-F5344CB8AC3E}">
        <p14:creationId xmlns:p14="http://schemas.microsoft.com/office/powerpoint/2010/main" val="3314146754"/>
      </p:ext>
    </p:extLst>
  </p:cSld>
  <p:clrMapOvr>
    <a:masterClrMapping/>
  </p:clrMapOvr>
  <p:transition spd="med">
    <p:wheel spokes="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01CB8-2D00-4745-B044-0E35244DD7C7}" type="datetimeFigureOut">
              <a:rPr lang="en-US" smtClean="0">
                <a:solidFill>
                  <a:srgbClr val="696464"/>
                </a:solidFill>
              </a:rPr>
              <a:pPr/>
              <a:t>9/17/2018</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DB8670C2-588A-4802-8DC0-B88BFDAA5EAC}" type="slidenum">
              <a:rPr lang="en-US" smtClean="0"/>
              <a:pPr/>
              <a:t>‹#›</a:t>
            </a:fld>
            <a:endParaRPr lang="en-US"/>
          </a:p>
        </p:txBody>
      </p:sp>
    </p:spTree>
    <p:extLst>
      <p:ext uri="{BB962C8B-B14F-4D97-AF65-F5344CB8AC3E}">
        <p14:creationId xmlns:p14="http://schemas.microsoft.com/office/powerpoint/2010/main" val="629998173"/>
      </p:ext>
    </p:extLst>
  </p:cSld>
  <p:clrMapOvr>
    <a:masterClrMapping/>
  </p:clrMapOvr>
  <p:transition spd="med">
    <p:wheel spokes="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3200">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pPr>
            <a:endParaRPr lang="en-US" sz="3200">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701CB8-2D00-4745-B044-0E35244DD7C7}" type="datetimeFigureOut">
              <a:rPr lang="en-US" smtClean="0">
                <a:solidFill>
                  <a:srgbClr val="696464"/>
                </a:solidFill>
              </a:rPr>
              <a:pPr/>
              <a:t>9/17/2018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434342"/>
              </a:solidFill>
            </a:endParaRPr>
          </a:p>
        </p:txBody>
      </p:sp>
      <p:sp>
        <p:nvSpPr>
          <p:cNvPr id="7" name="Slide Number Placeholder 6"/>
          <p:cNvSpPr>
            <a:spLocks noGrp="1"/>
          </p:cNvSpPr>
          <p:nvPr>
            <p:ph type="sldNum" sz="quarter" idx="12"/>
          </p:nvPr>
        </p:nvSpPr>
        <p:spPr/>
        <p:txBody>
          <a:bodyPr/>
          <a:lstStyle/>
          <a:p>
            <a:fld id="{DB8670C2-588A-4802-8DC0-B88BFDAA5EAC}" type="slidenum">
              <a:rPr lang="en-US" smtClean="0">
                <a:solidFill>
                  <a:srgbClr val="434342"/>
                </a:solidFill>
              </a:rPr>
              <a:pPr/>
              <a:t>‹#›</a:t>
            </a:fld>
            <a:endParaRPr lang="en-US">
              <a:solidFill>
                <a:srgbClr val="434342"/>
              </a:solidFill>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66578790"/>
      </p:ext>
    </p:extLst>
  </p:cSld>
  <p:clrMapOvr>
    <a:masterClrMapping/>
  </p:clrMapOvr>
  <p:transition spd="med">
    <p:wheel spokes="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BD1AB1-A209-4458-AA38-9286AF8BEF96}" type="datetimeFigureOut">
              <a:rPr lang="en-US" smtClean="0"/>
              <a:pPr/>
              <a:t>9/17/2018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E63689C-BD42-4B41-BC7A-404ABB668D3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wheel spokes="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701CB8-2D00-4745-B044-0E35244DD7C7}" type="datetimeFigureOut">
              <a:rPr lang="en-US" smtClean="0">
                <a:solidFill>
                  <a:srgbClr val="696464"/>
                </a:solidFill>
              </a:rPr>
              <a:pPr/>
              <a:t>9/17/2018</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DB8670C2-588A-4802-8DC0-B88BFDAA5EA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3200">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3200">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3200">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352840749"/>
      </p:ext>
    </p:extLst>
  </p:cSld>
  <p:clrMapOvr>
    <a:masterClrMapping/>
  </p:clrMapOvr>
  <p:transition spd="med">
    <p:wheel spokes="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701CB8-2D00-4745-B044-0E35244DD7C7}" type="datetimeFigureOut">
              <a:rPr lang="en-US" smtClean="0">
                <a:solidFill>
                  <a:srgbClr val="696464"/>
                </a:solidFill>
              </a:rPr>
              <a:pPr/>
              <a:t>9/17/2018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DB8670C2-588A-4802-8DC0-B88BFDAA5EAC}" type="slidenum">
              <a:rPr lang="en-US" smtClean="0"/>
              <a:pPr/>
              <a:t>‹#›</a:t>
            </a:fld>
            <a:endParaRPr lang="en-US"/>
          </a:p>
        </p:txBody>
      </p:sp>
    </p:spTree>
    <p:extLst>
      <p:ext uri="{BB962C8B-B14F-4D97-AF65-F5344CB8AC3E}">
        <p14:creationId xmlns:p14="http://schemas.microsoft.com/office/powerpoint/2010/main" val="272627921"/>
      </p:ext>
    </p:extLst>
  </p:cSld>
  <p:clrMapOvr>
    <a:masterClrMapping/>
  </p:clrMapOvr>
  <p:transition spd="med">
    <p:wheel spokes="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701CB8-2D00-4745-B044-0E35244DD7C7}" type="datetimeFigureOut">
              <a:rPr lang="en-US" smtClean="0">
                <a:solidFill>
                  <a:srgbClr val="696464"/>
                </a:solidFill>
              </a:rPr>
              <a:pPr/>
              <a:t>9/17/2018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DB8670C2-588A-4802-8DC0-B88BFDAA5EAC}" type="slidenum">
              <a:rPr lang="en-US" smtClean="0"/>
              <a:pPr/>
              <a:t>‹#›</a:t>
            </a:fld>
            <a:endParaRPr lang="en-US"/>
          </a:p>
        </p:txBody>
      </p:sp>
    </p:spTree>
    <p:extLst>
      <p:ext uri="{BB962C8B-B14F-4D97-AF65-F5344CB8AC3E}">
        <p14:creationId xmlns:p14="http://schemas.microsoft.com/office/powerpoint/2010/main" val="3939159876"/>
      </p:ext>
    </p:extLst>
  </p:cSld>
  <p:clrMapOvr>
    <a:masterClrMapping/>
  </p:clrMapOvr>
  <p:transition spd="med">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4BD1AB1-A209-4458-AA38-9286AF8BEF96}" type="datetimeFigureOut">
              <a:rPr lang="en-US" smtClean="0"/>
              <a:pPr/>
              <a:t>9/17/2018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E63689C-BD42-4B41-BC7A-404ABB668D3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BD1AB1-A209-4458-AA38-9286AF8BEF96}" type="datetimeFigureOut">
              <a:rPr lang="en-US" smtClean="0"/>
              <a:pPr/>
              <a:t>9/17/2018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E63689C-BD42-4B41-BC7A-404ABB668D3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4BD1AB1-A209-4458-AA38-9286AF8BEF96}" type="datetimeFigureOut">
              <a:rPr lang="en-US" smtClean="0"/>
              <a:pPr/>
              <a:t>9/17/2018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E63689C-BD42-4B41-BC7A-404ABB668D3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4BD1AB1-A209-4458-AA38-9286AF8BEF96}" type="datetimeFigureOut">
              <a:rPr lang="en-US" smtClean="0"/>
              <a:pPr/>
              <a:t>9/17/2018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E63689C-BD42-4B41-BC7A-404ABB668D3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4BD1AB1-A209-4458-AA38-9286AF8BEF96}" type="datetimeFigureOut">
              <a:rPr lang="en-US" smtClean="0"/>
              <a:pPr/>
              <a:t>9/17/2018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E63689C-BD42-4B41-BC7A-404ABB668D35}" type="slidenum">
              <a:rPr lang="en-US" smtClean="0"/>
              <a:pPr/>
              <a:t>‹#›</a:t>
            </a:fld>
            <a:endParaRPr lang="en-US"/>
          </a:p>
        </p:txBody>
      </p:sp>
    </p:spTree>
  </p:cSld>
  <p:clrMapOvr>
    <a:masterClrMapping/>
  </p:clrMapOvr>
  <p:transition spd="med">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4BD1AB1-A209-4458-AA38-9286AF8BEF96}" type="datetimeFigureOut">
              <a:rPr lang="en-US" smtClean="0"/>
              <a:pPr/>
              <a:t>9/17/2018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E63689C-BD42-4B41-BC7A-404ABB668D3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4BD1AB1-A209-4458-AA38-9286AF8BEF96}" type="datetimeFigureOut">
              <a:rPr lang="en-US" smtClean="0"/>
              <a:pPr/>
              <a:t>9/17/2018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E63689C-BD42-4B41-BC7A-404ABB668D3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4BD1AB1-A209-4458-AA38-9286AF8BEF96}" type="datetimeFigureOut">
              <a:rPr lang="en-US" smtClean="0"/>
              <a:pPr/>
              <a:t>9/17/2018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E63689C-BD42-4B41-BC7A-404ABB668D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wheel spokes="1"/>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pPr>
            <a:endParaRPr lang="en-US" sz="3200">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Arial" charset="0"/>
              <a:ea typeface="ＭＳ Ｐゴシック" charset="-128"/>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Arial" charset="0"/>
              <a:ea typeface="ＭＳ Ｐゴシック" charset="-128"/>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base">
              <a:spcBef>
                <a:spcPct val="0"/>
              </a:spcBef>
              <a:spcAft>
                <a:spcPct val="0"/>
              </a:spcAft>
              <a:defRPr/>
            </a:pPr>
            <a:fld id="{770D527B-A447-46FD-8320-F40289E079D7}"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6267058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wheel spokes="1"/>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282"/>
          <p:cNvSpPr txBox="1">
            <a:spLocks noGrp="1"/>
          </p:cNvSpPr>
          <p:nvPr>
            <p:ph type="title"/>
          </p:nvPr>
        </p:nvSpPr>
        <p:spPr>
          <a:xfrm>
            <a:off x="304800" y="152400"/>
            <a:ext cx="8534400" cy="758825"/>
          </a:xfrm>
        </p:spPr>
        <p:txBody>
          <a:bodyPr tIns="45700" bIns="45700"/>
          <a:lstStyle/>
          <a:p>
            <a:pPr eaLnBrk="1" hangingPunct="1">
              <a:spcBef>
                <a:spcPct val="0"/>
              </a:spcBef>
              <a:buClr>
                <a:srgbClr val="7B9899"/>
              </a:buClr>
              <a:buSzPct val="25000"/>
              <a:buFont typeface="Georgia" panose="02040502050405020303" pitchFamily="18" charset="0"/>
              <a:buNone/>
            </a:pPr>
            <a:r>
              <a:rPr lang="en-US" altLang="en-US" sz="3600" b="1" dirty="0" smtClean="0">
                <a:solidFill>
                  <a:schemeClr val="accent1">
                    <a:lumMod val="75000"/>
                  </a:schemeClr>
                </a:solidFill>
                <a:latin typeface="Georgia" panose="02040502050405020303" pitchFamily="18" charset="0"/>
                <a:cs typeface="Arial" panose="020B0604020202020204" pitchFamily="34" charset="0"/>
                <a:sym typeface="Georgia" panose="02040502050405020303" pitchFamily="18" charset="0"/>
              </a:rPr>
              <a:t>September 17, 2018</a:t>
            </a:r>
          </a:p>
        </p:txBody>
      </p:sp>
      <p:sp>
        <p:nvSpPr>
          <p:cNvPr id="283" name="Shape 283"/>
          <p:cNvSpPr txBox="1"/>
          <p:nvPr/>
        </p:nvSpPr>
        <p:spPr>
          <a:xfrm>
            <a:off x="152400" y="911225"/>
            <a:ext cx="4419600" cy="5794375"/>
          </a:xfrm>
          <a:prstGeom prst="rect">
            <a:avLst/>
          </a:prstGeom>
          <a:noFill/>
          <a:ln>
            <a:noFill/>
          </a:ln>
        </p:spPr>
        <p:txBody>
          <a:bodyPr lIns="91425" tIns="91425" rIns="91425" bIns="91425"/>
          <a:lstStyle/>
          <a:p>
            <a:pPr>
              <a:defRPr/>
            </a:pPr>
            <a:r>
              <a:rPr lang="en" sz="2400" b="1" u="sng" kern="0" dirty="0" smtClean="0">
                <a:solidFill>
                  <a:srgbClr val="9B2D1F">
                    <a:lumMod val="75000"/>
                  </a:srgbClr>
                </a:solidFill>
                <a:latin typeface="Georgia"/>
                <a:ea typeface="Georgia"/>
                <a:cs typeface="Georgia"/>
                <a:sym typeface="Georgia"/>
              </a:rPr>
              <a:t>Turn </a:t>
            </a:r>
            <a:r>
              <a:rPr lang="en" sz="2400" b="1" u="sng" kern="0" dirty="0">
                <a:solidFill>
                  <a:srgbClr val="9B2D1F">
                    <a:lumMod val="75000"/>
                  </a:srgbClr>
                </a:solidFill>
                <a:latin typeface="Georgia"/>
                <a:ea typeface="Georgia"/>
                <a:cs typeface="Georgia"/>
                <a:sym typeface="Georgia"/>
              </a:rPr>
              <a:t>in:</a:t>
            </a:r>
            <a:r>
              <a:rPr lang="en" sz="2400" b="1" kern="0" dirty="0">
                <a:solidFill>
                  <a:srgbClr val="9B2D1F">
                    <a:lumMod val="75000"/>
                  </a:srgbClr>
                </a:solidFill>
                <a:latin typeface="Georgia"/>
                <a:ea typeface="Georgia"/>
                <a:cs typeface="Georgia"/>
                <a:sym typeface="Georgia"/>
              </a:rPr>
              <a:t> </a:t>
            </a:r>
            <a:endParaRPr lang="en" sz="2400" b="1" kern="0" dirty="0" smtClean="0">
              <a:solidFill>
                <a:srgbClr val="9B2D1F">
                  <a:lumMod val="75000"/>
                </a:srgbClr>
              </a:solidFill>
              <a:latin typeface="Georgia"/>
              <a:ea typeface="Georgia"/>
              <a:cs typeface="Georgia"/>
              <a:sym typeface="Georgia"/>
            </a:endParaRPr>
          </a:p>
          <a:p>
            <a:pPr marL="342900" indent="-342900">
              <a:buFont typeface="Arial" panose="020B0604020202020204" pitchFamily="34" charset="0"/>
              <a:buChar char="•"/>
              <a:defRPr/>
            </a:pPr>
            <a:r>
              <a:rPr lang="en-US" sz="2400" b="1" kern="0" dirty="0" smtClean="0">
                <a:solidFill>
                  <a:srgbClr val="9B2D1F">
                    <a:lumMod val="75000"/>
                  </a:srgbClr>
                </a:solidFill>
                <a:latin typeface="Georgia"/>
                <a:ea typeface="Georgia"/>
                <a:cs typeface="Georgia"/>
                <a:sym typeface="Georgia"/>
              </a:rPr>
              <a:t>None</a:t>
            </a:r>
            <a:endParaRPr lang="en" sz="2400" b="1" kern="0" dirty="0">
              <a:solidFill>
                <a:srgbClr val="9B2D1F">
                  <a:lumMod val="75000"/>
                </a:srgbClr>
              </a:solidFill>
              <a:latin typeface="Georgia"/>
              <a:ea typeface="Georgia"/>
              <a:cs typeface="Georgia"/>
              <a:sym typeface="Georgia"/>
            </a:endParaRPr>
          </a:p>
          <a:p>
            <a:pPr>
              <a:defRPr/>
            </a:pPr>
            <a:endParaRPr sz="1200" b="1" kern="0" dirty="0">
              <a:solidFill>
                <a:srgbClr val="000000"/>
              </a:solidFill>
              <a:latin typeface="Georgia"/>
              <a:ea typeface="Georgia"/>
              <a:cs typeface="Georgia"/>
              <a:sym typeface="Georgia"/>
            </a:endParaRPr>
          </a:p>
          <a:p>
            <a:pPr>
              <a:defRPr/>
            </a:pPr>
            <a:r>
              <a:rPr lang="en" sz="2400" b="1" u="sng" kern="0" dirty="0">
                <a:solidFill>
                  <a:srgbClr val="9B2D1F">
                    <a:lumMod val="50000"/>
                  </a:srgbClr>
                </a:solidFill>
                <a:latin typeface="Georgia"/>
                <a:ea typeface="Georgia"/>
                <a:cs typeface="Georgia"/>
                <a:sym typeface="Georgia"/>
              </a:rPr>
              <a:t>Take out:</a:t>
            </a:r>
            <a:r>
              <a:rPr lang="en" sz="2400" b="1" kern="0" dirty="0">
                <a:solidFill>
                  <a:srgbClr val="9B2D1F">
                    <a:lumMod val="50000"/>
                  </a:srgbClr>
                </a:solidFill>
                <a:latin typeface="Georgia"/>
                <a:ea typeface="Georgia"/>
                <a:cs typeface="Georgia"/>
                <a:sym typeface="Georgia"/>
              </a:rPr>
              <a:t> </a:t>
            </a:r>
            <a:endParaRPr lang="en" sz="2400" b="1" kern="0" dirty="0" smtClean="0">
              <a:solidFill>
                <a:srgbClr val="9B2D1F">
                  <a:lumMod val="50000"/>
                </a:srgbClr>
              </a:solidFill>
              <a:latin typeface="Georgia"/>
              <a:ea typeface="Georgia"/>
              <a:cs typeface="Georgia"/>
              <a:sym typeface="Georgia"/>
            </a:endParaRPr>
          </a:p>
          <a:p>
            <a:pPr marL="342900" indent="-342900">
              <a:buFont typeface="Arial" panose="020B0604020202020204" pitchFamily="34" charset="0"/>
              <a:buChar char="•"/>
              <a:defRPr/>
            </a:pPr>
            <a:r>
              <a:rPr lang="en" sz="2400" b="1" kern="0" dirty="0" smtClean="0">
                <a:solidFill>
                  <a:srgbClr val="9B2D1F">
                    <a:lumMod val="50000"/>
                  </a:srgbClr>
                </a:solidFill>
                <a:latin typeface="Georgia"/>
                <a:ea typeface="Georgia"/>
                <a:cs typeface="Georgia"/>
                <a:sym typeface="Georgia"/>
              </a:rPr>
              <a:t>Mee Article</a:t>
            </a:r>
          </a:p>
          <a:p>
            <a:pPr marL="342900" indent="-342900">
              <a:buFont typeface="Arial" panose="020B0604020202020204" pitchFamily="34" charset="0"/>
              <a:buChar char="•"/>
              <a:defRPr/>
            </a:pPr>
            <a:r>
              <a:rPr lang="en" sz="2400" b="1" kern="0" dirty="0" smtClean="0">
                <a:solidFill>
                  <a:srgbClr val="9B2D1F">
                    <a:lumMod val="50000"/>
                  </a:srgbClr>
                </a:solidFill>
                <a:latin typeface="Georgia"/>
                <a:ea typeface="Georgia"/>
                <a:cs typeface="Georgia"/>
                <a:sym typeface="Georgia"/>
              </a:rPr>
              <a:t>Place to take discussion notes</a:t>
            </a:r>
          </a:p>
          <a:p>
            <a:pPr marL="342900" indent="-342900">
              <a:buFont typeface="Arial" panose="020B0604020202020204" pitchFamily="34" charset="0"/>
              <a:buChar char="•"/>
              <a:defRPr/>
            </a:pPr>
            <a:r>
              <a:rPr lang="en" sz="2400" b="1" kern="0" dirty="0" smtClean="0">
                <a:solidFill>
                  <a:srgbClr val="9B2D1F">
                    <a:lumMod val="50000"/>
                  </a:srgbClr>
                </a:solidFill>
                <a:latin typeface="Georgia"/>
                <a:ea typeface="Georgia"/>
                <a:cs typeface="Georgia"/>
                <a:sym typeface="Georgia"/>
              </a:rPr>
              <a:t>Name tags</a:t>
            </a:r>
          </a:p>
          <a:p>
            <a:pPr>
              <a:defRPr/>
            </a:pPr>
            <a:endParaRPr sz="1100" b="1" kern="0" dirty="0">
              <a:solidFill>
                <a:srgbClr val="000000"/>
              </a:solidFill>
              <a:latin typeface="Georgia"/>
              <a:ea typeface="Georgia"/>
              <a:cs typeface="Georgia"/>
              <a:sym typeface="Georgia"/>
            </a:endParaRPr>
          </a:p>
          <a:p>
            <a:pPr>
              <a:defRPr/>
            </a:pPr>
            <a:r>
              <a:rPr lang="en" sz="2400" b="1" u="sng" kern="0" dirty="0">
                <a:solidFill>
                  <a:srgbClr val="E9E5DC">
                    <a:lumMod val="25000"/>
                  </a:srgbClr>
                </a:solidFill>
                <a:latin typeface="Georgia"/>
                <a:ea typeface="Georgia"/>
                <a:cs typeface="Georgia"/>
                <a:sym typeface="Georgia"/>
              </a:rPr>
              <a:t>Agenda</a:t>
            </a:r>
            <a:r>
              <a:rPr lang="en" sz="2400" b="1" u="sng" kern="0" dirty="0" smtClean="0">
                <a:solidFill>
                  <a:srgbClr val="E9E5DC">
                    <a:lumMod val="25000"/>
                  </a:srgbClr>
                </a:solidFill>
                <a:latin typeface="Georgia"/>
                <a:ea typeface="Georgia"/>
                <a:cs typeface="Georgia"/>
                <a:sym typeface="Georgia"/>
              </a:rPr>
              <a:t>:</a:t>
            </a:r>
            <a:endParaRPr lang="en" sz="2400" b="1" kern="0" dirty="0" smtClean="0">
              <a:solidFill>
                <a:srgbClr val="E9E5DC">
                  <a:lumMod val="25000"/>
                </a:srgbClr>
              </a:solidFill>
              <a:latin typeface="Georgia"/>
              <a:ea typeface="Georgia"/>
              <a:cs typeface="Georgia"/>
              <a:sym typeface="Georgia"/>
            </a:endParaRPr>
          </a:p>
          <a:p>
            <a:pPr marL="342900" indent="-342900">
              <a:buFont typeface="Arial" panose="020B0604020202020204" pitchFamily="34" charset="0"/>
              <a:buChar char="•"/>
              <a:defRPr/>
            </a:pPr>
            <a:r>
              <a:rPr lang="en" sz="2400" b="1" kern="0" dirty="0" smtClean="0">
                <a:solidFill>
                  <a:srgbClr val="E9E5DC">
                    <a:lumMod val="25000"/>
                  </a:srgbClr>
                </a:solidFill>
                <a:latin typeface="Georgia"/>
                <a:ea typeface="Georgia"/>
                <a:cs typeface="Georgia"/>
                <a:sym typeface="Georgia"/>
              </a:rPr>
              <a:t>Fall of the Middle Ages</a:t>
            </a:r>
          </a:p>
          <a:p>
            <a:pPr marL="342900" indent="-342900">
              <a:buFont typeface="Arial" panose="020B0604020202020204" pitchFamily="34" charset="0"/>
              <a:buChar char="•"/>
              <a:defRPr/>
            </a:pPr>
            <a:r>
              <a:rPr lang="en" sz="2400" b="1" kern="0" dirty="0" smtClean="0">
                <a:solidFill>
                  <a:srgbClr val="E9E5DC">
                    <a:lumMod val="25000"/>
                  </a:srgbClr>
                </a:solidFill>
                <a:latin typeface="Georgia"/>
                <a:ea typeface="Georgia"/>
                <a:cs typeface="Georgia"/>
                <a:sym typeface="Georgia"/>
              </a:rPr>
              <a:t>Black Death</a:t>
            </a:r>
          </a:p>
          <a:p>
            <a:pPr marL="342900" indent="-342900">
              <a:buFont typeface="Arial" panose="020B0604020202020204" pitchFamily="34" charset="0"/>
              <a:buChar char="•"/>
              <a:defRPr/>
            </a:pPr>
            <a:r>
              <a:rPr lang="en" sz="2400" b="1" kern="0" dirty="0" smtClean="0">
                <a:solidFill>
                  <a:srgbClr val="E9E5DC">
                    <a:lumMod val="25000"/>
                  </a:srgbClr>
                </a:solidFill>
                <a:latin typeface="Georgia"/>
                <a:ea typeface="Georgia"/>
                <a:cs typeface="Georgia"/>
                <a:sym typeface="Georgia"/>
              </a:rPr>
              <a:t>Feudalism Visual – any clarification needed?</a:t>
            </a:r>
            <a:endParaRPr lang="en" sz="2400" b="1" kern="0" dirty="0">
              <a:solidFill>
                <a:srgbClr val="E9E5DC">
                  <a:lumMod val="25000"/>
                </a:srgbClr>
              </a:solidFill>
              <a:latin typeface="Georgia"/>
              <a:ea typeface="Georgia"/>
              <a:cs typeface="Georgia"/>
              <a:sym typeface="Georgia"/>
            </a:endParaRPr>
          </a:p>
          <a:p>
            <a:pPr>
              <a:defRPr/>
            </a:pPr>
            <a:endParaRPr lang="en" sz="2400" kern="0" dirty="0">
              <a:solidFill>
                <a:srgbClr val="000000"/>
              </a:solidFill>
              <a:latin typeface="Georgia"/>
              <a:ea typeface="Georgia"/>
              <a:cs typeface="Georgia"/>
              <a:sym typeface="Georgia"/>
            </a:endParaRPr>
          </a:p>
          <a:p>
            <a:pPr>
              <a:defRPr/>
            </a:pPr>
            <a:endParaRPr lang="en" sz="2400" kern="0" dirty="0">
              <a:solidFill>
                <a:srgbClr val="000000"/>
              </a:solidFill>
              <a:latin typeface="Georgia"/>
              <a:ea typeface="Georgia"/>
              <a:cs typeface="Georgia"/>
              <a:sym typeface="Georgia"/>
            </a:endParaRPr>
          </a:p>
        </p:txBody>
      </p:sp>
      <p:sp>
        <p:nvSpPr>
          <p:cNvPr id="284" name="Shape 284"/>
          <p:cNvSpPr txBox="1"/>
          <p:nvPr/>
        </p:nvSpPr>
        <p:spPr>
          <a:xfrm>
            <a:off x="4724400" y="838200"/>
            <a:ext cx="4267200" cy="5867400"/>
          </a:xfrm>
          <a:prstGeom prst="rect">
            <a:avLst/>
          </a:prstGeom>
          <a:noFill/>
          <a:ln>
            <a:noFill/>
          </a:ln>
        </p:spPr>
        <p:txBody>
          <a:bodyPr lIns="91425" tIns="91425" rIns="91425" bIns="91425"/>
          <a:lstStyle/>
          <a:p>
            <a:pPr>
              <a:defRPr/>
            </a:pPr>
            <a:r>
              <a:rPr lang="en" sz="2200" b="1" u="sng" kern="0" dirty="0">
                <a:solidFill>
                  <a:srgbClr val="9B2D1F">
                    <a:lumMod val="75000"/>
                  </a:srgbClr>
                </a:solidFill>
                <a:latin typeface="Georgia"/>
                <a:ea typeface="Georgia"/>
                <a:cs typeface="Georgia"/>
                <a:sym typeface="Georgia"/>
              </a:rPr>
              <a:t>Objectives:</a:t>
            </a:r>
          </a:p>
          <a:p>
            <a:pPr>
              <a:defRPr/>
            </a:pPr>
            <a:r>
              <a:rPr lang="en" sz="2200" b="1" kern="0" dirty="0">
                <a:solidFill>
                  <a:srgbClr val="9B2D1F">
                    <a:lumMod val="75000"/>
                  </a:srgbClr>
                </a:solidFill>
                <a:latin typeface="Georgia"/>
                <a:ea typeface="Georgia"/>
                <a:cs typeface="Georgia"/>
                <a:sym typeface="Georgia"/>
              </a:rPr>
              <a:t>*Identify how the Middle Ages helped to create the foundation of modern Europe.</a:t>
            </a:r>
          </a:p>
          <a:p>
            <a:pPr>
              <a:defRPr/>
            </a:pPr>
            <a:r>
              <a:rPr lang="en" sz="2200" b="1" kern="0" dirty="0">
                <a:solidFill>
                  <a:srgbClr val="9B2D1F">
                    <a:lumMod val="75000"/>
                  </a:srgbClr>
                </a:solidFill>
                <a:latin typeface="Georgia"/>
                <a:ea typeface="Georgia"/>
                <a:cs typeface="Georgia"/>
                <a:sym typeface="Georgia"/>
              </a:rPr>
              <a:t>*Understand how &amp; why the Renaissance developed the way it did.</a:t>
            </a:r>
          </a:p>
          <a:p>
            <a:pPr>
              <a:defRPr/>
            </a:pPr>
            <a:endParaRPr lang="en" sz="700" kern="0" dirty="0">
              <a:solidFill>
                <a:srgbClr val="000000"/>
              </a:solidFill>
              <a:latin typeface="Georgia"/>
              <a:ea typeface="Georgia"/>
              <a:cs typeface="Georgia"/>
              <a:sym typeface="Georgia"/>
            </a:endParaRPr>
          </a:p>
          <a:p>
            <a:pPr>
              <a:defRPr/>
            </a:pPr>
            <a:r>
              <a:rPr lang="en" sz="2000" b="1" u="sng" kern="0" dirty="0">
                <a:solidFill>
                  <a:srgbClr val="918485">
                    <a:lumMod val="50000"/>
                  </a:srgbClr>
                </a:solidFill>
                <a:latin typeface="Georgia"/>
                <a:ea typeface="Georgia"/>
                <a:cs typeface="Georgia"/>
                <a:sym typeface="Georgia"/>
              </a:rPr>
              <a:t>Homework:</a:t>
            </a:r>
            <a:r>
              <a:rPr lang="en" sz="2000" b="1" kern="0" dirty="0">
                <a:solidFill>
                  <a:srgbClr val="918485">
                    <a:lumMod val="50000"/>
                  </a:srgbClr>
                </a:solidFill>
                <a:latin typeface="Georgia"/>
                <a:ea typeface="Georgia"/>
                <a:cs typeface="Georgia"/>
                <a:sym typeface="Georgia"/>
              </a:rPr>
              <a:t> </a:t>
            </a:r>
          </a:p>
          <a:p>
            <a:pPr>
              <a:buFont typeface="Arial" pitchFamily="34" charset="0"/>
              <a:buChar char="•"/>
              <a:defRPr/>
            </a:pPr>
            <a:r>
              <a:rPr lang="en-US" sz="2000" b="1" kern="0" dirty="0" smtClean="0">
                <a:solidFill>
                  <a:srgbClr val="918485">
                    <a:lumMod val="50000"/>
                  </a:srgbClr>
                </a:solidFill>
                <a:latin typeface="Georgia"/>
                <a:ea typeface="Georgia"/>
                <a:cs typeface="Georgia"/>
                <a:sym typeface="Georgia"/>
              </a:rPr>
              <a:t>9/18</a:t>
            </a:r>
            <a:r>
              <a:rPr lang="en-US" sz="2000" b="1" kern="0" dirty="0">
                <a:solidFill>
                  <a:srgbClr val="918485">
                    <a:lumMod val="50000"/>
                  </a:srgbClr>
                </a:solidFill>
                <a:latin typeface="Georgia"/>
                <a:ea typeface="Georgia"/>
                <a:cs typeface="Georgia"/>
                <a:sym typeface="Georgia"/>
              </a:rPr>
              <a:t>: </a:t>
            </a:r>
            <a:r>
              <a:rPr lang="en-US" sz="2000" b="1" kern="0" dirty="0" smtClean="0">
                <a:solidFill>
                  <a:srgbClr val="918485">
                    <a:lumMod val="50000"/>
                  </a:srgbClr>
                </a:solidFill>
                <a:latin typeface="Georgia"/>
                <a:ea typeface="Georgia"/>
                <a:cs typeface="Georgia"/>
                <a:sym typeface="Georgia"/>
              </a:rPr>
              <a:t>308-312 &amp; Feudalism Visual</a:t>
            </a:r>
            <a:endParaRPr lang="en-US" sz="2000" b="1" kern="0" dirty="0">
              <a:solidFill>
                <a:srgbClr val="918485">
                  <a:lumMod val="50000"/>
                </a:srgbClr>
              </a:solidFill>
              <a:latin typeface="Georgia"/>
              <a:ea typeface="Georgia"/>
              <a:cs typeface="Georgia"/>
              <a:sym typeface="Georgia"/>
            </a:endParaRPr>
          </a:p>
          <a:p>
            <a:pPr>
              <a:buFont typeface="Arial" pitchFamily="34" charset="0"/>
              <a:buChar char="•"/>
              <a:defRPr/>
            </a:pPr>
            <a:r>
              <a:rPr lang="en-US" sz="2000" b="1" kern="0" dirty="0">
                <a:solidFill>
                  <a:srgbClr val="918485">
                    <a:lumMod val="50000"/>
                  </a:srgbClr>
                </a:solidFill>
                <a:latin typeface="Georgia"/>
                <a:ea typeface="Georgia"/>
                <a:cs typeface="Georgia"/>
                <a:sym typeface="Georgia"/>
              </a:rPr>
              <a:t>9/20: 334-337 </a:t>
            </a:r>
            <a:r>
              <a:rPr lang="en-US" b="1" kern="0" dirty="0">
                <a:solidFill>
                  <a:srgbClr val="D34817">
                    <a:lumMod val="75000"/>
                  </a:srgbClr>
                </a:solidFill>
                <a:latin typeface="Georgia"/>
                <a:ea typeface="Georgia"/>
                <a:cs typeface="Georgia"/>
                <a:sym typeface="Georgia"/>
              </a:rPr>
              <a:t>(stop after "Slavery in the Renaissance") </a:t>
            </a:r>
            <a:r>
              <a:rPr lang="en-US" sz="2000" b="1" kern="0" dirty="0">
                <a:solidFill>
                  <a:srgbClr val="918485">
                    <a:lumMod val="50000"/>
                  </a:srgbClr>
                </a:solidFill>
                <a:latin typeface="Georgia"/>
                <a:ea typeface="Georgia"/>
                <a:cs typeface="Georgia"/>
                <a:sym typeface="Georgia"/>
              </a:rPr>
              <a:t>&amp; 340-342 </a:t>
            </a:r>
            <a:r>
              <a:rPr lang="en-US" b="1" kern="0" dirty="0">
                <a:solidFill>
                  <a:srgbClr val="D34817">
                    <a:lumMod val="75000"/>
                  </a:srgbClr>
                </a:solidFill>
                <a:latin typeface="Georgia"/>
                <a:ea typeface="Georgia"/>
                <a:cs typeface="Georgia"/>
                <a:sym typeface="Georgia"/>
              </a:rPr>
              <a:t>(stop at "Warfare in Italy</a:t>
            </a:r>
            <a:r>
              <a:rPr lang="en-US" b="1" kern="0" dirty="0" smtClean="0">
                <a:solidFill>
                  <a:srgbClr val="D34817">
                    <a:lumMod val="75000"/>
                  </a:srgbClr>
                </a:solidFill>
                <a:latin typeface="Georgia"/>
                <a:ea typeface="Georgia"/>
                <a:cs typeface="Georgia"/>
                <a:sym typeface="Georgia"/>
              </a:rPr>
              <a:t>")</a:t>
            </a:r>
          </a:p>
          <a:p>
            <a:pPr>
              <a:buFont typeface="Arial" pitchFamily="34" charset="0"/>
              <a:buChar char="•"/>
              <a:defRPr/>
            </a:pPr>
            <a:r>
              <a:rPr lang="en-US" sz="2000" b="1" kern="0" dirty="0">
                <a:solidFill>
                  <a:schemeClr val="tx2">
                    <a:lumMod val="75000"/>
                  </a:schemeClr>
                </a:solidFill>
                <a:latin typeface="Georgia"/>
                <a:ea typeface="Georgia"/>
                <a:cs typeface="Georgia"/>
                <a:sym typeface="Georgia"/>
              </a:rPr>
              <a:t>9/21: Humanism Article </a:t>
            </a:r>
            <a:r>
              <a:rPr lang="en-US" b="1" kern="0" dirty="0">
                <a:solidFill>
                  <a:srgbClr val="D34817">
                    <a:lumMod val="75000"/>
                  </a:srgbClr>
                </a:solidFill>
                <a:latin typeface="Georgia"/>
                <a:ea typeface="Georgia"/>
                <a:cs typeface="Georgia"/>
                <a:sym typeface="Georgia"/>
              </a:rPr>
              <a:t>(will assign in class a few days prior</a:t>
            </a:r>
            <a:r>
              <a:rPr lang="en-US" b="1" kern="0" dirty="0" smtClean="0">
                <a:solidFill>
                  <a:srgbClr val="D34817">
                    <a:lumMod val="75000"/>
                  </a:srgbClr>
                </a:solidFill>
                <a:latin typeface="Georgia"/>
                <a:ea typeface="Georgia"/>
                <a:cs typeface="Georgia"/>
                <a:sym typeface="Georgia"/>
              </a:rPr>
              <a:t>)</a:t>
            </a:r>
            <a:endParaRPr lang="en-US" b="1" kern="0" dirty="0">
              <a:solidFill>
                <a:srgbClr val="D34817">
                  <a:lumMod val="75000"/>
                </a:srgbClr>
              </a:solidFill>
              <a:latin typeface="Georgia"/>
              <a:ea typeface="Georgia"/>
              <a:cs typeface="Georgia"/>
              <a:sym typeface="Georgia"/>
            </a:endParaRPr>
          </a:p>
        </p:txBody>
      </p:sp>
    </p:spTree>
    <p:extLst>
      <p:ext uri="{BB962C8B-B14F-4D97-AF65-F5344CB8AC3E}">
        <p14:creationId xmlns:p14="http://schemas.microsoft.com/office/powerpoint/2010/main" val="3173783401"/>
      </p:ext>
    </p:extLst>
  </p:cSld>
  <p:clrMapOvr>
    <a:masterClrMapping/>
  </p:clrMapOvr>
  <p:transition spd="med">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88436"/>
            <a:ext cx="6629400" cy="6595472"/>
          </a:xfrm>
          <a:prstGeom prst="rect">
            <a:avLst/>
          </a:prstGeom>
        </p:spPr>
      </p:pic>
      <p:sp>
        <p:nvSpPr>
          <p:cNvPr id="5" name="Multiply 4"/>
          <p:cNvSpPr/>
          <p:nvPr/>
        </p:nvSpPr>
        <p:spPr>
          <a:xfrm>
            <a:off x="5715000" y="3581400"/>
            <a:ext cx="2514600" cy="1295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019800" y="4891216"/>
            <a:ext cx="1905000" cy="1354810"/>
          </a:xfrm>
          <a:prstGeom prst="rect">
            <a:avLst/>
          </a:prstGeom>
        </p:spPr>
      </p:pic>
    </p:spTree>
    <p:extLst>
      <p:ext uri="{BB962C8B-B14F-4D97-AF65-F5344CB8AC3E}">
        <p14:creationId xmlns:p14="http://schemas.microsoft.com/office/powerpoint/2010/main" val="630676771"/>
      </p:ext>
    </p:extLst>
  </p:cSld>
  <p:clrMapOvr>
    <a:masterClrMapping/>
  </p:clrMapOvr>
  <p:transition spd="med">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600200" y="-60076"/>
            <a:ext cx="6248400" cy="6841876"/>
          </a:xfrm>
          <a:prstGeom prst="rect">
            <a:avLst/>
          </a:prstGeom>
        </p:spPr>
      </p:pic>
    </p:spTree>
    <p:extLst>
      <p:ext uri="{BB962C8B-B14F-4D97-AF65-F5344CB8AC3E}">
        <p14:creationId xmlns:p14="http://schemas.microsoft.com/office/powerpoint/2010/main" val="2242114593"/>
      </p:ext>
    </p:extLst>
  </p:cSld>
  <p:clrMapOvr>
    <a:masterClrMapping/>
  </p:clrMapOvr>
  <p:transition spd="med">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 Middle Ages                     Renaissance</a:t>
            </a:r>
            <a:endParaRPr lang="en-US" dirty="0"/>
          </a:p>
        </p:txBody>
      </p:sp>
      <p:sp>
        <p:nvSpPr>
          <p:cNvPr id="3" name="Content Placeholder 2"/>
          <p:cNvSpPr>
            <a:spLocks noGrp="1"/>
          </p:cNvSpPr>
          <p:nvPr>
            <p:ph idx="1"/>
          </p:nvPr>
        </p:nvSpPr>
        <p:spPr>
          <a:xfrm>
            <a:off x="228600" y="914400"/>
            <a:ext cx="8915400" cy="5943600"/>
          </a:xfrm>
        </p:spPr>
        <p:txBody>
          <a:bodyPr>
            <a:normAutofit/>
          </a:bodyPr>
          <a:lstStyle/>
          <a:p>
            <a:r>
              <a:rPr lang="en-US" sz="3600" b="1" dirty="0" smtClean="0">
                <a:latin typeface="Calibri" panose="020F0502020204030204" pitchFamily="34" charset="0"/>
              </a:rPr>
              <a:t>Where are we going next…</a:t>
            </a:r>
          </a:p>
          <a:p>
            <a:r>
              <a:rPr lang="en-US" sz="3600" b="1" dirty="0" smtClean="0">
                <a:latin typeface="Calibri" panose="020F0502020204030204" pitchFamily="34" charset="0"/>
              </a:rPr>
              <a:t>Predict in how/why the following events will cause the Middle Ages end &amp; the Renaissance to begin:</a:t>
            </a:r>
          </a:p>
          <a:p>
            <a:pPr marL="907542" lvl="1" indent="-514350">
              <a:buFont typeface="+mj-lt"/>
              <a:buAutoNum type="arabicPeriod"/>
            </a:pPr>
            <a:r>
              <a:rPr lang="en-US" sz="3600" b="1" dirty="0" smtClean="0">
                <a:solidFill>
                  <a:srgbClr val="FF0000"/>
                </a:solidFill>
                <a:latin typeface="Calibri" panose="020F0502020204030204" pitchFamily="34" charset="0"/>
              </a:rPr>
              <a:t>100 Years War</a:t>
            </a:r>
          </a:p>
          <a:p>
            <a:pPr marL="907542" lvl="1" indent="-514350">
              <a:buFont typeface="+mj-lt"/>
              <a:buAutoNum type="arabicPeriod"/>
            </a:pPr>
            <a:r>
              <a:rPr lang="en-US" sz="3600" b="1" dirty="0" smtClean="0">
                <a:solidFill>
                  <a:srgbClr val="FF0000"/>
                </a:solidFill>
                <a:latin typeface="Calibri" panose="020F0502020204030204" pitchFamily="34" charset="0"/>
              </a:rPr>
              <a:t>Role of the church (Avignon–“</a:t>
            </a:r>
            <a:r>
              <a:rPr lang="en-US" sz="3600" b="1" dirty="0">
                <a:solidFill>
                  <a:srgbClr val="FF0000"/>
                </a:solidFill>
                <a:latin typeface="Calibri" panose="020F0502020204030204" pitchFamily="34" charset="0"/>
              </a:rPr>
              <a:t>Great” </a:t>
            </a:r>
            <a:r>
              <a:rPr lang="en-US" sz="3600" b="1" dirty="0" smtClean="0">
                <a:solidFill>
                  <a:srgbClr val="FF0000"/>
                </a:solidFill>
                <a:latin typeface="Calibri" panose="020F0502020204030204" pitchFamily="34" charset="0"/>
              </a:rPr>
              <a:t>Schism)</a:t>
            </a:r>
          </a:p>
          <a:p>
            <a:pPr marL="907542" lvl="1" indent="-514350">
              <a:buFont typeface="+mj-lt"/>
              <a:buAutoNum type="arabicPeriod"/>
            </a:pPr>
            <a:r>
              <a:rPr lang="en-US" sz="3600" b="1" dirty="0" smtClean="0">
                <a:solidFill>
                  <a:srgbClr val="FF0000"/>
                </a:solidFill>
                <a:latin typeface="Calibri" panose="020F0502020204030204" pitchFamily="34" charset="0"/>
              </a:rPr>
              <a:t>The Black Death</a:t>
            </a:r>
            <a:endParaRPr lang="en-US" sz="4400" dirty="0" smtClean="0">
              <a:latin typeface="Calibri" panose="020F0502020204030204" pitchFamily="34" charset="0"/>
            </a:endParaRPr>
          </a:p>
          <a:p>
            <a:pPr lvl="1"/>
            <a:endParaRPr lang="en-US" sz="3600" dirty="0">
              <a:latin typeface="Calibri" panose="020F0502020204030204" pitchFamily="34" charset="0"/>
            </a:endParaRPr>
          </a:p>
        </p:txBody>
      </p:sp>
      <p:sp>
        <p:nvSpPr>
          <p:cNvPr id="4" name="Right Arrow 3"/>
          <p:cNvSpPr/>
          <p:nvPr/>
        </p:nvSpPr>
        <p:spPr>
          <a:xfrm>
            <a:off x="3600450" y="361950"/>
            <a:ext cx="2171700" cy="419100"/>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5410447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838200"/>
            <a:ext cx="7772400" cy="1476375"/>
          </a:xfrm>
        </p:spPr>
        <p:txBody>
          <a:bodyPr>
            <a:normAutofit fontScale="90000"/>
          </a:bodyPr>
          <a:lstStyle/>
          <a:p>
            <a:pPr algn="ctr"/>
            <a:r>
              <a:rPr lang="en-US" sz="6700" b="1" dirty="0" err="1" smtClean="0">
                <a:solidFill>
                  <a:schemeClr val="accent1">
                    <a:lumMod val="50000"/>
                  </a:schemeClr>
                </a:solidFill>
              </a:rPr>
              <a:t>Mee</a:t>
            </a:r>
            <a:r>
              <a:rPr lang="en-US" sz="6700" b="1" dirty="0" smtClean="0">
                <a:solidFill>
                  <a:schemeClr val="accent1">
                    <a:lumMod val="50000"/>
                  </a:schemeClr>
                </a:solidFill>
              </a:rPr>
              <a:t> Questions</a:t>
            </a:r>
            <a:r>
              <a:rPr lang="en-US" sz="6000" b="1" dirty="0" smtClean="0">
                <a:solidFill>
                  <a:schemeClr val="accent1">
                    <a:lumMod val="50000"/>
                  </a:schemeClr>
                </a:solidFill>
              </a:rPr>
              <a:t/>
            </a:r>
            <a:br>
              <a:rPr lang="en-US" sz="6000" b="1" dirty="0" smtClean="0">
                <a:solidFill>
                  <a:schemeClr val="accent1">
                    <a:lumMod val="50000"/>
                  </a:schemeClr>
                </a:solidFill>
              </a:rPr>
            </a:br>
            <a:r>
              <a:rPr lang="en-US" sz="3100" b="1" dirty="0">
                <a:solidFill>
                  <a:schemeClr val="tx1"/>
                </a:solidFill>
              </a:rPr>
              <a:t>AFTER YOU FINISH – Don’t answer as you go</a:t>
            </a:r>
            <a:r>
              <a:rPr lang="en-US" sz="3100" b="1" dirty="0" smtClean="0">
                <a:solidFill>
                  <a:schemeClr val="tx1"/>
                </a:solidFill>
              </a:rPr>
              <a:t>…</a:t>
            </a:r>
            <a:endParaRPr lang="en-US" sz="3100" b="1" dirty="0">
              <a:solidFill>
                <a:schemeClr val="tx1"/>
              </a:solidFill>
            </a:endParaRPr>
          </a:p>
        </p:txBody>
      </p:sp>
      <p:sp>
        <p:nvSpPr>
          <p:cNvPr id="3" name="Text Placeholder 2"/>
          <p:cNvSpPr>
            <a:spLocks noGrp="1"/>
          </p:cNvSpPr>
          <p:nvPr>
            <p:ph type="body" idx="1"/>
          </p:nvPr>
        </p:nvSpPr>
        <p:spPr>
          <a:xfrm>
            <a:off x="152400" y="2547938"/>
            <a:ext cx="8839200" cy="4081462"/>
          </a:xfrm>
        </p:spPr>
        <p:txBody>
          <a:bodyPr>
            <a:noAutofit/>
          </a:bodyPr>
          <a:lstStyle/>
          <a:p>
            <a:r>
              <a:rPr lang="en-US" sz="2800" b="1" dirty="0" smtClean="0">
                <a:solidFill>
                  <a:schemeClr val="tx1"/>
                </a:solidFill>
                <a:latin typeface="+mj-lt"/>
              </a:rPr>
              <a:t>1</a:t>
            </a:r>
            <a:r>
              <a:rPr lang="en-US" sz="2800" b="1" dirty="0">
                <a:solidFill>
                  <a:schemeClr val="tx1"/>
                </a:solidFill>
                <a:latin typeface="+mj-lt"/>
              </a:rPr>
              <a:t>. How was the plague passed through Europe?</a:t>
            </a:r>
          </a:p>
          <a:p>
            <a:r>
              <a:rPr lang="en-US" sz="2800" b="1" dirty="0">
                <a:solidFill>
                  <a:schemeClr val="tx1"/>
                </a:solidFill>
                <a:latin typeface="+mj-lt"/>
              </a:rPr>
              <a:t>2. What were some of the reactions to fight the plague? Which was the most interesting to you and why?</a:t>
            </a:r>
          </a:p>
          <a:p>
            <a:r>
              <a:rPr lang="en-US" sz="2800" b="1" dirty="0">
                <a:solidFill>
                  <a:schemeClr val="tx1"/>
                </a:solidFill>
                <a:latin typeface="+mj-lt"/>
              </a:rPr>
              <a:t>3. How did the coming of the plague affect the church and its believers?</a:t>
            </a:r>
          </a:p>
          <a:p>
            <a:r>
              <a:rPr lang="en-US" sz="2800" b="1" dirty="0">
                <a:solidFill>
                  <a:schemeClr val="tx1"/>
                </a:solidFill>
                <a:latin typeface="+mj-lt"/>
              </a:rPr>
              <a:t>4. What are some of the </a:t>
            </a:r>
            <a:r>
              <a:rPr lang="en-US" sz="2800" b="1" dirty="0" smtClean="0">
                <a:solidFill>
                  <a:schemeClr val="tx1"/>
                </a:solidFill>
                <a:latin typeface="+mj-lt"/>
              </a:rPr>
              <a:t>most significant impacts </a:t>
            </a:r>
            <a:r>
              <a:rPr lang="en-US" sz="2800" b="1" dirty="0">
                <a:solidFill>
                  <a:schemeClr val="tx1"/>
                </a:solidFill>
                <a:latin typeface="+mj-lt"/>
              </a:rPr>
              <a:t>of the plague talked about in the reading </a:t>
            </a:r>
            <a:r>
              <a:rPr lang="en-US" b="1" dirty="0">
                <a:solidFill>
                  <a:schemeClr val="tx1"/>
                </a:solidFill>
                <a:latin typeface="+mj-lt"/>
              </a:rPr>
              <a:t>(other than the church – which you already answered in #3</a:t>
            </a:r>
            <a:r>
              <a:rPr lang="en-US" b="1" dirty="0" smtClean="0">
                <a:solidFill>
                  <a:schemeClr val="tx1"/>
                </a:solidFill>
                <a:latin typeface="+mj-lt"/>
              </a:rPr>
              <a:t>)</a:t>
            </a:r>
            <a:r>
              <a:rPr lang="en-US" sz="2800" b="1" dirty="0" smtClean="0">
                <a:solidFill>
                  <a:schemeClr val="tx1"/>
                </a:solidFill>
                <a:latin typeface="+mj-lt"/>
              </a:rPr>
              <a:t>?</a:t>
            </a:r>
            <a:endParaRPr lang="en-US" sz="2800" b="1" dirty="0">
              <a:solidFill>
                <a:schemeClr val="tx1"/>
              </a:solidFill>
              <a:latin typeface="+mj-lt"/>
            </a:endParaRPr>
          </a:p>
        </p:txBody>
      </p:sp>
    </p:spTree>
    <p:extLst>
      <p:ext uri="{BB962C8B-B14F-4D97-AF65-F5344CB8AC3E}">
        <p14:creationId xmlns:p14="http://schemas.microsoft.com/office/powerpoint/2010/main" val="3705670554"/>
      </p:ext>
    </p:extLst>
  </p:cSld>
  <p:clrMapOvr>
    <a:masterClrMapping/>
  </p:clrMapOvr>
  <p:transition spd="med">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305800" cy="4572000"/>
          </a:xfrm>
        </p:spPr>
        <p:txBody>
          <a:bodyPr>
            <a:normAutofit/>
          </a:bodyPr>
          <a:lstStyle/>
          <a:p>
            <a:r>
              <a:rPr lang="en-US" sz="3600" dirty="0" smtClean="0"/>
              <a:t>The Black Death – what is it?</a:t>
            </a:r>
          </a:p>
          <a:p>
            <a:pPr marL="0" indent="0">
              <a:buNone/>
            </a:pPr>
            <a:endParaRPr lang="en-US" sz="36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665296"/>
            <a:ext cx="3893036" cy="2213432"/>
          </a:xfrm>
          <a:prstGeom prst="rect">
            <a:avLst/>
          </a:prstGeom>
          <a:ln/>
        </p:spPr>
        <p:style>
          <a:lnRef idx="2">
            <a:schemeClr val="dk1"/>
          </a:lnRef>
          <a:fillRef idx="1">
            <a:schemeClr val="lt1"/>
          </a:fillRef>
          <a:effectRef idx="0">
            <a:schemeClr val="dk1"/>
          </a:effectRef>
          <a:fontRef idx="minor">
            <a:schemeClr val="dk1"/>
          </a:fontRef>
        </p:style>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368" y="3817154"/>
            <a:ext cx="3429000" cy="2036860"/>
          </a:xfrm>
          <a:prstGeom prst="rect">
            <a:avLst/>
          </a:prstGeom>
          <a:ln/>
        </p:spPr>
        <p:style>
          <a:lnRef idx="2">
            <a:schemeClr val="dk1"/>
          </a:lnRef>
          <a:fillRef idx="1">
            <a:schemeClr val="lt1"/>
          </a:fillRef>
          <a:effectRef idx="0">
            <a:schemeClr val="dk1"/>
          </a:effectRef>
          <a:fontRef idx="minor">
            <a:schemeClr val="dk1"/>
          </a:fontRef>
        </p:style>
      </p:pic>
      <p:sp>
        <p:nvSpPr>
          <p:cNvPr id="4" name="Title 3"/>
          <p:cNvSpPr>
            <a:spLocks noGrp="1"/>
          </p:cNvSpPr>
          <p:nvPr>
            <p:ph type="title"/>
          </p:nvPr>
        </p:nvSpPr>
        <p:spPr>
          <a:xfrm>
            <a:off x="457200" y="0"/>
            <a:ext cx="8229600" cy="1143000"/>
          </a:xfrm>
        </p:spPr>
        <p:txBody>
          <a:bodyPr>
            <a:noAutofit/>
          </a:bodyPr>
          <a:lstStyle/>
          <a:p>
            <a:r>
              <a:rPr lang="en-US" sz="4800" u="sng" dirty="0"/>
              <a:t>Black Death</a:t>
            </a:r>
            <a:r>
              <a:rPr lang="en-US" sz="3600" u="sng" dirty="0"/>
              <a:t> </a:t>
            </a:r>
            <a:r>
              <a:rPr lang="en-US" sz="2400" dirty="0"/>
              <a:t>(the final nail in the coffin)</a:t>
            </a:r>
          </a:p>
        </p:txBody>
      </p:sp>
    </p:spTree>
    <p:extLst>
      <p:ext uri="{BB962C8B-B14F-4D97-AF65-F5344CB8AC3E}">
        <p14:creationId xmlns:p14="http://schemas.microsoft.com/office/powerpoint/2010/main" val="7090778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458200" cy="5016691"/>
          </a:xfrm>
        </p:spPr>
        <p:txBody>
          <a:bodyPr>
            <a:normAutofit/>
          </a:bodyPr>
          <a:lstStyle/>
          <a:p>
            <a:pPr marL="624078" indent="-514350">
              <a:buFont typeface="+mj-lt"/>
              <a:buAutoNum type="arabicPeriod"/>
            </a:pPr>
            <a:r>
              <a:rPr lang="en-US" sz="3200" b="1" dirty="0"/>
              <a:t>How does </a:t>
            </a:r>
            <a:r>
              <a:rPr lang="en-US" sz="3200" b="1" dirty="0" smtClean="0"/>
              <a:t>the </a:t>
            </a:r>
            <a:r>
              <a:rPr lang="en-US" sz="3200" b="1" i="1" dirty="0">
                <a:solidFill>
                  <a:srgbClr val="36446C"/>
                </a:solidFill>
              </a:rPr>
              <a:t>plague </a:t>
            </a:r>
            <a:r>
              <a:rPr lang="en-US" sz="3200" b="1" i="1" dirty="0" smtClean="0">
                <a:solidFill>
                  <a:srgbClr val="36446C"/>
                </a:solidFill>
              </a:rPr>
              <a:t>come </a:t>
            </a:r>
            <a:r>
              <a:rPr lang="en-US" sz="3200" b="1" i="1" dirty="0">
                <a:solidFill>
                  <a:srgbClr val="36446C"/>
                </a:solidFill>
              </a:rPr>
              <a:t>to Europe</a:t>
            </a:r>
            <a:r>
              <a:rPr lang="en-US" sz="3200" b="1" dirty="0"/>
              <a:t>?</a:t>
            </a:r>
          </a:p>
          <a:p>
            <a:pPr marL="624078" indent="-514350">
              <a:buFont typeface="+mj-lt"/>
              <a:buAutoNum type="arabicPeriod"/>
            </a:pPr>
            <a:r>
              <a:rPr lang="en-US" sz="3200" b="1" dirty="0"/>
              <a:t>How </a:t>
            </a:r>
            <a:r>
              <a:rPr lang="en-US" sz="3200" b="1" i="1" dirty="0">
                <a:solidFill>
                  <a:schemeClr val="accent3">
                    <a:lumMod val="50000"/>
                  </a:schemeClr>
                </a:solidFill>
              </a:rPr>
              <a:t>fast</a:t>
            </a:r>
            <a:r>
              <a:rPr lang="en-US" sz="3200" b="1" dirty="0"/>
              <a:t> did the plague spread throughout Europe once it </a:t>
            </a:r>
            <a:r>
              <a:rPr lang="en-US" sz="3200" b="1" dirty="0" smtClean="0"/>
              <a:t>arrived?</a:t>
            </a:r>
          </a:p>
          <a:p>
            <a:pPr marL="624078" indent="-514350">
              <a:buFont typeface="+mj-lt"/>
              <a:buAutoNum type="arabicPeriod"/>
            </a:pPr>
            <a:r>
              <a:rPr lang="en-US" sz="3200" b="1" dirty="0"/>
              <a:t>How </a:t>
            </a:r>
            <a:r>
              <a:rPr lang="en-US" sz="3200" b="1" dirty="0">
                <a:solidFill>
                  <a:schemeClr val="accent3">
                    <a:lumMod val="50000"/>
                  </a:schemeClr>
                </a:solidFill>
              </a:rPr>
              <a:t>did people live during the plague</a:t>
            </a:r>
            <a:r>
              <a:rPr lang="en-US" sz="3200" b="1" dirty="0"/>
              <a:t>, what </a:t>
            </a:r>
            <a:r>
              <a:rPr lang="en-US" sz="3200" b="1" dirty="0" smtClean="0">
                <a:solidFill>
                  <a:schemeClr val="accent3">
                    <a:lumMod val="50000"/>
                  </a:schemeClr>
                </a:solidFill>
              </a:rPr>
              <a:t>examples</a:t>
            </a:r>
            <a:r>
              <a:rPr lang="en-US" sz="3200" b="1" dirty="0" smtClean="0"/>
              <a:t> </a:t>
            </a:r>
            <a:r>
              <a:rPr lang="en-US" sz="3200" b="1" dirty="0"/>
              <a:t>does </a:t>
            </a:r>
            <a:r>
              <a:rPr lang="en-US" sz="3200" b="1" dirty="0" smtClean="0"/>
              <a:t>Mee give? How does Mee explain this behavior?</a:t>
            </a:r>
            <a:endParaRPr lang="en-US" sz="3200" b="1" dirty="0"/>
          </a:p>
          <a:p>
            <a:endParaRPr lang="en-US" sz="3200" b="1" dirty="0" smtClean="0"/>
          </a:p>
          <a:p>
            <a:endParaRPr lang="en-US" sz="2800" dirty="0"/>
          </a:p>
          <a:p>
            <a:endParaRPr lang="en-US" dirty="0"/>
          </a:p>
        </p:txBody>
      </p:sp>
      <p:sp>
        <p:nvSpPr>
          <p:cNvPr id="3" name="Title 2"/>
          <p:cNvSpPr>
            <a:spLocks noGrp="1"/>
          </p:cNvSpPr>
          <p:nvPr>
            <p:ph type="title"/>
          </p:nvPr>
        </p:nvSpPr>
        <p:spPr>
          <a:xfrm>
            <a:off x="228600" y="20595"/>
            <a:ext cx="8763000" cy="970005"/>
          </a:xfrm>
        </p:spPr>
        <p:txBody>
          <a:bodyPr/>
          <a:lstStyle/>
          <a:p>
            <a:r>
              <a:rPr lang="en-US" sz="4400" u="sng" dirty="0"/>
              <a:t>Black Death - Details</a:t>
            </a:r>
            <a:endParaRPr lang="en-US" dirty="0"/>
          </a:p>
        </p:txBody>
      </p:sp>
    </p:spTree>
    <p:extLst>
      <p:ext uri="{BB962C8B-B14F-4D97-AF65-F5344CB8AC3E}">
        <p14:creationId xmlns:p14="http://schemas.microsoft.com/office/powerpoint/2010/main" val="225463905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4572000" cy="4711891"/>
          </a:xfrm>
        </p:spPr>
        <p:txBody>
          <a:bodyPr>
            <a:normAutofit/>
          </a:bodyPr>
          <a:lstStyle/>
          <a:p>
            <a:r>
              <a:rPr lang="en-US" sz="4800" b="1" i="1" dirty="0" smtClean="0">
                <a:solidFill>
                  <a:schemeClr val="accent3">
                    <a:lumMod val="50000"/>
                  </a:schemeClr>
                </a:solidFill>
              </a:rPr>
              <a:t>Flagellants</a:t>
            </a:r>
          </a:p>
          <a:p>
            <a:pPr lvl="1"/>
            <a:r>
              <a:rPr lang="en-US" sz="4400" b="1" i="1" dirty="0" smtClean="0">
                <a:solidFill>
                  <a:schemeClr val="accent5">
                    <a:lumMod val="50000"/>
                  </a:schemeClr>
                </a:solidFill>
              </a:rPr>
              <a:t>What is it?</a:t>
            </a:r>
          </a:p>
          <a:p>
            <a:pPr lvl="1"/>
            <a:r>
              <a:rPr lang="en-US" sz="4400" b="1" i="1" dirty="0" smtClean="0">
                <a:solidFill>
                  <a:schemeClr val="accent5">
                    <a:lumMod val="50000"/>
                  </a:schemeClr>
                </a:solidFill>
              </a:rPr>
              <a:t>How did people react </a:t>
            </a:r>
            <a:r>
              <a:rPr lang="en-US" sz="4400" dirty="0" smtClean="0"/>
              <a:t>to the Flagellants? </a:t>
            </a:r>
            <a:endParaRPr lang="en-US" sz="4400" dirty="0"/>
          </a:p>
        </p:txBody>
      </p:sp>
      <p:sp>
        <p:nvSpPr>
          <p:cNvPr id="2" name="Title 1"/>
          <p:cNvSpPr>
            <a:spLocks noGrp="1"/>
          </p:cNvSpPr>
          <p:nvPr>
            <p:ph type="title"/>
          </p:nvPr>
        </p:nvSpPr>
        <p:spPr>
          <a:xfrm>
            <a:off x="533400" y="0"/>
            <a:ext cx="8229600" cy="1143000"/>
          </a:xfrm>
        </p:spPr>
        <p:txBody>
          <a:bodyPr/>
          <a:lstStyle/>
          <a:p>
            <a:r>
              <a:rPr lang="en-US" sz="4400" u="sng" dirty="0"/>
              <a:t>Black </a:t>
            </a:r>
            <a:r>
              <a:rPr lang="en-US" sz="4400" u="sng" dirty="0" smtClean="0"/>
              <a:t>Death</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4847968" y="1524000"/>
            <a:ext cx="4181475" cy="3295650"/>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80963553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Impact of Plague</a:t>
            </a:r>
            <a:endParaRPr lang="en-US" dirty="0"/>
          </a:p>
        </p:txBody>
      </p:sp>
      <p:sp>
        <p:nvSpPr>
          <p:cNvPr id="3" name="Content Placeholder 2"/>
          <p:cNvSpPr>
            <a:spLocks noGrp="1"/>
          </p:cNvSpPr>
          <p:nvPr>
            <p:ph idx="1"/>
          </p:nvPr>
        </p:nvSpPr>
        <p:spPr>
          <a:xfrm>
            <a:off x="304800" y="1143000"/>
            <a:ext cx="8534400" cy="4983163"/>
          </a:xfrm>
        </p:spPr>
        <p:txBody>
          <a:bodyPr>
            <a:normAutofit fontScale="92500"/>
          </a:bodyPr>
          <a:lstStyle/>
          <a:p>
            <a:r>
              <a:rPr lang="en-US" sz="3600" b="1" dirty="0" err="1" smtClean="0"/>
              <a:t>Spielvogel</a:t>
            </a:r>
            <a:r>
              <a:rPr lang="en-US" sz="3600" b="1" dirty="0" smtClean="0"/>
              <a:t>, on pg. 301 states, </a:t>
            </a:r>
            <a:r>
              <a:rPr lang="en-US" sz="3600" b="1" dirty="0" smtClean="0">
                <a:solidFill>
                  <a:schemeClr val="tx2">
                    <a:lumMod val="50000"/>
                  </a:schemeClr>
                </a:solidFill>
              </a:rPr>
              <a:t>“The Black Death of the mid-14</a:t>
            </a:r>
            <a:r>
              <a:rPr lang="en-US" sz="3600" b="1" baseline="30000" dirty="0" smtClean="0">
                <a:solidFill>
                  <a:schemeClr val="tx2">
                    <a:lumMod val="50000"/>
                  </a:schemeClr>
                </a:solidFill>
              </a:rPr>
              <a:t>th</a:t>
            </a:r>
            <a:r>
              <a:rPr lang="en-US" sz="3600" b="1" dirty="0" smtClean="0">
                <a:solidFill>
                  <a:schemeClr val="tx2">
                    <a:lumMod val="50000"/>
                  </a:schemeClr>
                </a:solidFill>
              </a:rPr>
              <a:t> century was the most devastating natural disaster in European history, ravaging Europe’s population and causing economic, social, political and cultural upheaval.”</a:t>
            </a:r>
          </a:p>
          <a:p>
            <a:r>
              <a:rPr lang="en-US" sz="3600" b="1" dirty="0" smtClean="0">
                <a:solidFill>
                  <a:srgbClr val="36446C"/>
                </a:solidFill>
              </a:rPr>
              <a:t>What evidence from Mee could you give to prove this statement?</a:t>
            </a:r>
          </a:p>
          <a:p>
            <a:endParaRPr lang="en-US" dirty="0"/>
          </a:p>
        </p:txBody>
      </p:sp>
    </p:spTree>
    <p:extLst>
      <p:ext uri="{BB962C8B-B14F-4D97-AF65-F5344CB8AC3E}">
        <p14:creationId xmlns:p14="http://schemas.microsoft.com/office/powerpoint/2010/main" val="179213017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956735" y="0"/>
            <a:ext cx="5230530" cy="6858000"/>
          </a:xfrm>
          <a:prstGeom prst="rect">
            <a:avLst/>
          </a:prstGeom>
        </p:spPr>
      </p:pic>
    </p:spTree>
    <p:extLst>
      <p:ext uri="{BB962C8B-B14F-4D97-AF65-F5344CB8AC3E}">
        <p14:creationId xmlns:p14="http://schemas.microsoft.com/office/powerpoint/2010/main" val="4079000283"/>
      </p:ext>
    </p:extLst>
  </p:cSld>
  <p:clrMapOvr>
    <a:masterClrMapping/>
  </p:clrMapOvr>
  <p:transition spd="med">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52450" y="152400"/>
            <a:ext cx="8039100" cy="6096000"/>
          </a:xfrm>
          <a:prstGeom prst="rect">
            <a:avLst/>
          </a:prstGeom>
        </p:spPr>
      </p:pic>
    </p:spTree>
    <p:extLst>
      <p:ext uri="{BB962C8B-B14F-4D97-AF65-F5344CB8AC3E}">
        <p14:creationId xmlns:p14="http://schemas.microsoft.com/office/powerpoint/2010/main" val="4194215697"/>
      </p:ext>
    </p:extLst>
  </p:cSld>
  <p:clrMapOvr>
    <a:masterClrMapping/>
  </p:clrMapOvr>
  <p:transition spd="med">
    <p:wheel spokes="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1610</TotalTime>
  <Words>581</Words>
  <Application>Microsoft Office PowerPoint</Application>
  <PresentationFormat>On-screen Show (4:3)</PresentationFormat>
  <Paragraphs>51</Paragraphs>
  <Slides>11</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ＭＳ Ｐゴシック</vt:lpstr>
      <vt:lpstr>Arial</vt:lpstr>
      <vt:lpstr>Calibri</vt:lpstr>
      <vt:lpstr>Franklin Gothic Book</vt:lpstr>
      <vt:lpstr>Georgia</vt:lpstr>
      <vt:lpstr>Lucida Sans Unicode</vt:lpstr>
      <vt:lpstr>Perpetua</vt:lpstr>
      <vt:lpstr>Verdana</vt:lpstr>
      <vt:lpstr>Wingdings 2</vt:lpstr>
      <vt:lpstr>Wingdings 3</vt:lpstr>
      <vt:lpstr>Concourse</vt:lpstr>
      <vt:lpstr>1_Equity</vt:lpstr>
      <vt:lpstr>September 17, 2018</vt:lpstr>
      <vt:lpstr> Middle Ages                     Renaissance</vt:lpstr>
      <vt:lpstr>Mee Questions AFTER YOU FINISH – Don’t answer as you go…</vt:lpstr>
      <vt:lpstr>Black Death (the final nail in the coffin)</vt:lpstr>
      <vt:lpstr>Black Death - Details</vt:lpstr>
      <vt:lpstr>Black Death</vt:lpstr>
      <vt:lpstr>Impact of Plague</vt:lpstr>
      <vt:lpstr>PowerPoint Presentation</vt:lpstr>
      <vt:lpstr>PowerPoint Presentation</vt:lpstr>
      <vt:lpstr>PowerPoint Presentation</vt:lpstr>
      <vt:lpstr>PowerPoint Presentation</vt:lpstr>
    </vt:vector>
  </TitlesOfParts>
  <Company>Issaquah School District 411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9/15/15</dc:title>
  <dc:creator>Windows User</dc:creator>
  <cp:lastModifiedBy>Maners, Allison SHS Staff</cp:lastModifiedBy>
  <cp:revision>96</cp:revision>
  <cp:lastPrinted>2016-09-19T17:03:32Z</cp:lastPrinted>
  <dcterms:created xsi:type="dcterms:W3CDTF">2015-09-14T14:52:20Z</dcterms:created>
  <dcterms:modified xsi:type="dcterms:W3CDTF">2018-09-17T18:36:38Z</dcterms:modified>
</cp:coreProperties>
</file>