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22" r:id="rId2"/>
    <p:sldMasterId id="2147483746" r:id="rId3"/>
    <p:sldMasterId id="2147483758" r:id="rId4"/>
    <p:sldMasterId id="2147483770" r:id="rId5"/>
  </p:sldMasterIdLst>
  <p:notesMasterIdLst>
    <p:notesMasterId r:id="rId21"/>
  </p:notesMasterIdLst>
  <p:handoutMasterIdLst>
    <p:handoutMasterId r:id="rId22"/>
  </p:handoutMasterIdLst>
  <p:sldIdLst>
    <p:sldId id="301" r:id="rId6"/>
    <p:sldId id="302" r:id="rId7"/>
    <p:sldId id="269" r:id="rId8"/>
    <p:sldId id="270" r:id="rId9"/>
    <p:sldId id="271" r:id="rId10"/>
    <p:sldId id="272" r:id="rId11"/>
    <p:sldId id="273" r:id="rId12"/>
    <p:sldId id="274" r:id="rId13"/>
    <p:sldId id="275" r:id="rId14"/>
    <p:sldId id="276" r:id="rId15"/>
    <p:sldId id="292" r:id="rId16"/>
    <p:sldId id="294" r:id="rId17"/>
    <p:sldId id="295" r:id="rId18"/>
    <p:sldId id="299" r:id="rId19"/>
    <p:sldId id="300"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66"/>
    <a:srgbClr val="659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00A3E9A-CD95-47BF-A101-2BAFEBADF1CB}" type="datetimeFigureOut">
              <a:rPr lang="en-US" smtClean="0"/>
              <a:t>10/26/2018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2E54D15-27AB-4975-8698-4C0C07F65CB9}" type="slidenum">
              <a:rPr lang="en-US" smtClean="0"/>
              <a:t>‹#›</a:t>
            </a:fld>
            <a:endParaRPr lang="en-US" dirty="0"/>
          </a:p>
        </p:txBody>
      </p:sp>
    </p:spTree>
    <p:extLst>
      <p:ext uri="{BB962C8B-B14F-4D97-AF65-F5344CB8AC3E}">
        <p14:creationId xmlns:p14="http://schemas.microsoft.com/office/powerpoint/2010/main" val="3634636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2BA8C98-DC3A-4BA2-8B92-5A122642C74B}" type="datetimeFigureOut">
              <a:rPr lang="en-US" smtClean="0"/>
              <a:t>10/26/2018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7A6D9B2-7F0A-4CC7-AD35-818C42921FD7}" type="slidenum">
              <a:rPr lang="en-US" smtClean="0"/>
              <a:t>‹#›</a:t>
            </a:fld>
            <a:endParaRPr lang="en-US" dirty="0"/>
          </a:p>
        </p:txBody>
      </p:sp>
    </p:spTree>
    <p:extLst>
      <p:ext uri="{BB962C8B-B14F-4D97-AF65-F5344CB8AC3E}">
        <p14:creationId xmlns:p14="http://schemas.microsoft.com/office/powerpoint/2010/main" val="155265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defRPr/>
              </a:pPr>
              <a:endParaRPr lang="en-US" dirty="0"/>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p>
          </p:txBody>
        </p:sp>
      </p:grpSp>
      <p:sp>
        <p:nvSpPr>
          <p:cNvPr id="1741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1742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pPr>
              <a:defRPr/>
            </a:pPr>
            <a:endParaRPr lang="en-US" dirty="0"/>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pPr>
              <a:defRPr/>
            </a:pPr>
            <a:fld id="{37A301A5-7A9F-4C64-B0BA-4A43F727A0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4E6461FF-8B0A-4D2F-A3EC-8B3D6E69F9C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3B7E301-350F-4E43-90C9-C256D070796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white">
                    <a:tint val="95000"/>
                  </a:prstClr>
                </a:solidFill>
              </a:rPr>
              <a:pPr/>
              <a:t>10/26/2018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9635369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245880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white">
                    <a:tint val="95000"/>
                  </a:prstClr>
                </a:solidFill>
              </a:rPr>
              <a:pPr/>
              <a:t>10/26/2018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23289388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4699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31472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1726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86483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73629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F476331-3C04-4C3C-9646-5326E5821E1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solidFill>
                  <a:prstClr val="black">
                    <a:tint val="95000"/>
                  </a:prstClr>
                </a:solidFill>
              </a:rPr>
              <a:pPr/>
              <a:t>10/26/2018</a:t>
            </a:fld>
            <a:endParaRPr lang="en-US" dirty="0">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611448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658559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04183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white">
                    <a:tint val="95000"/>
                  </a:prstClr>
                </a:solidFill>
              </a:rPr>
              <a:pPr/>
              <a:t>10/26/2018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46564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12842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white">
                    <a:tint val="95000"/>
                  </a:prstClr>
                </a:solidFill>
              </a:rPr>
              <a:pPr/>
              <a:t>10/26/2018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27910851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12612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29172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273659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6590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597CE00-858F-41FF-8F2F-8D9BDAB9AB4A}"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65439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solidFill>
                  <a:prstClr val="black">
                    <a:tint val="95000"/>
                  </a:prstClr>
                </a:solidFill>
              </a:rPr>
              <a:pPr/>
              <a:t>10/26/2018</a:t>
            </a:fld>
            <a:endParaRPr lang="en-US" dirty="0">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3482479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21445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10/26/2018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73310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9686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41720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7289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11424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703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490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C3521C7-8C40-4A64-BA42-41673E0B2823}"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76766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74085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85242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5828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11EC2-6DAB-43F0-A1CC-5B5E47558D6F}" type="datetimeFigureOut">
              <a:rPr lang="en-US" smtClean="0">
                <a:solidFill>
                  <a:prstClr val="black">
                    <a:tint val="75000"/>
                  </a:prstClr>
                </a:solidFill>
              </a:rPr>
              <a:pPr/>
              <a:t>10/26/2018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BE3AED-750B-49BA-B094-647E8350A4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88282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802299"/>
            <a:ext cx="6477805" cy="2541431"/>
          </a:xfrm>
        </p:spPr>
        <p:txBody>
          <a:bodyPr bIns="0" anchor="b">
            <a:normAutofit/>
          </a:bodyPr>
          <a:lstStyle>
            <a:lvl1pPr algn="l">
              <a:defRPr sz="4950"/>
            </a:lvl1pPr>
          </a:lstStyle>
          <a:p>
            <a:r>
              <a:rPr lang="en-US" smtClean="0"/>
              <a:t>Click to edit Master title style</a:t>
            </a:r>
            <a:endParaRPr lang="en-US" dirty="0"/>
          </a:p>
        </p:txBody>
      </p:sp>
      <p:sp>
        <p:nvSpPr>
          <p:cNvPr id="3" name="Subtitle 2"/>
          <p:cNvSpPr>
            <a:spLocks noGrp="1"/>
          </p:cNvSpPr>
          <p:nvPr>
            <p:ph type="subTitle" idx="1"/>
          </p:nvPr>
        </p:nvSpPr>
        <p:spPr>
          <a:xfrm>
            <a:off x="1813335" y="3531205"/>
            <a:ext cx="6477804" cy="977621"/>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5" name="Footer Placeholder 4"/>
          <p:cNvSpPr>
            <a:spLocks noGrp="1"/>
          </p:cNvSpPr>
          <p:nvPr>
            <p:ph type="ftr" sz="quarter" idx="11"/>
          </p:nvPr>
        </p:nvSpPr>
        <p:spPr>
          <a:xfrm>
            <a:off x="1812376" y="329308"/>
            <a:ext cx="3730436" cy="309201"/>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078249" y="798973"/>
            <a:ext cx="608264" cy="503578"/>
          </a:xfrm>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15" name="Straight Connector 14"/>
          <p:cNvCxnSpPr/>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71228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33" name="Straight Connector 32"/>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0854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756130"/>
            <a:ext cx="6482366" cy="1887950"/>
          </a:xfrm>
        </p:spPr>
        <p:txBody>
          <a:bodyPr anchor="b">
            <a:normAutofit/>
          </a:bodyPr>
          <a:lstStyle>
            <a:lvl1pPr algn="l">
              <a:defRPr sz="2700"/>
            </a:lvl1pPr>
          </a:lstStyle>
          <a:p>
            <a:r>
              <a:rPr lang="en-US" smtClean="0"/>
              <a:t>Click to edit Master title style</a:t>
            </a:r>
            <a:endParaRPr lang="en-US" dirty="0"/>
          </a:p>
        </p:txBody>
      </p:sp>
      <p:sp>
        <p:nvSpPr>
          <p:cNvPr id="3" name="Text Placeholder 2"/>
          <p:cNvSpPr>
            <a:spLocks noGrp="1"/>
          </p:cNvSpPr>
          <p:nvPr>
            <p:ph type="body" idx="1"/>
          </p:nvPr>
        </p:nvSpPr>
        <p:spPr>
          <a:xfrm>
            <a:off x="1090679" y="3806196"/>
            <a:ext cx="6472835" cy="1012929"/>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15" name="Straight Connector 14"/>
          <p:cNvCxnSpPr/>
          <p:nvPr/>
        </p:nvCxnSpPr>
        <p:spPr>
          <a:xfrm>
            <a:off x="1090679" y="3804985"/>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36092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804890"/>
            <a:ext cx="7204226"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85498" y="2010879"/>
            <a:ext cx="3483864"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10328" y="2017343"/>
            <a:ext cx="3483864"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35" name="Straight Connector 3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84061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804164"/>
            <a:ext cx="7205746"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85393" y="2019550"/>
            <a:ext cx="3483864" cy="801943"/>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085393" y="2824270"/>
            <a:ext cx="3483864"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9272" y="2023004"/>
            <a:ext cx="3483864" cy="80223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09272" y="2821491"/>
            <a:ext cx="3483864"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29" name="Straight Connector 28"/>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549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A9D7DBA5-CF92-4C78-94BF-A99AB7BD51A5}"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25" name="Straight Connector 2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96614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spTree>
    <p:extLst>
      <p:ext uri="{BB962C8B-B14F-4D97-AF65-F5344CB8AC3E}">
        <p14:creationId xmlns:p14="http://schemas.microsoft.com/office/powerpoint/2010/main" val="20512261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798973"/>
            <a:ext cx="2454824" cy="2247117"/>
          </a:xfrm>
        </p:spPr>
        <p:txBody>
          <a:bodyPr anchor="b">
            <a:normAutofit/>
          </a:bodyPr>
          <a:lstStyle>
            <a:lvl1pPr algn="l">
              <a:defRPr sz="1800"/>
            </a:lvl1pPr>
          </a:lstStyle>
          <a:p>
            <a:r>
              <a:rPr lang="en-US" smtClean="0"/>
              <a:t>Click to edit Master title style</a:t>
            </a:r>
            <a:endParaRPr lang="en-US" dirty="0"/>
          </a:p>
        </p:txBody>
      </p:sp>
      <p:sp>
        <p:nvSpPr>
          <p:cNvPr id="3" name="Content Placeholder 2"/>
          <p:cNvSpPr>
            <a:spLocks noGrp="1"/>
          </p:cNvSpPr>
          <p:nvPr>
            <p:ph idx="1"/>
          </p:nvPr>
        </p:nvSpPr>
        <p:spPr>
          <a:xfrm>
            <a:off x="3782785" y="798974"/>
            <a:ext cx="4509353"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83504" y="3205492"/>
            <a:ext cx="2456260" cy="2248181"/>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17" name="Straight Connector 16"/>
          <p:cNvCxnSpPr/>
          <p:nvPr/>
        </p:nvCxnSpPr>
        <p:spPr>
          <a:xfrm>
            <a:off x="1086210" y="3205491"/>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12472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82171"/>
            <a:ext cx="3055900"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1129513"/>
            <a:ext cx="4149246" cy="1830584"/>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3292" y="1122543"/>
            <a:ext cx="209337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087747" y="3145992"/>
            <a:ext cx="4143303" cy="2003742"/>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085537" y="5469857"/>
            <a:ext cx="4145513" cy="320123"/>
          </a:xfrm>
        </p:spPr>
        <p:txBody>
          <a:bodyPr/>
          <a:lstStyle>
            <a:lvl1pPr algn="l">
              <a:defRPr/>
            </a:lvl1p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6" name="Footer Placeholder 5"/>
          <p:cNvSpPr>
            <a:spLocks noGrp="1"/>
          </p:cNvSpPr>
          <p:nvPr>
            <p:ph type="ftr" sz="quarter" idx="11"/>
          </p:nvPr>
        </p:nvSpPr>
        <p:spPr>
          <a:xfrm>
            <a:off x="1085537" y="318641"/>
            <a:ext cx="4155753" cy="320931"/>
          </a:xfr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31" name="Straight Connector 30"/>
          <p:cNvCxnSpPr/>
          <p:nvPr/>
        </p:nvCxnSpPr>
        <p:spPr>
          <a:xfrm>
            <a:off x="1085537" y="3143605"/>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190798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26" name="Straight Connector 25"/>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26763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98974"/>
            <a:ext cx="121180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83504" y="798974"/>
            <a:ext cx="5871623"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tint val="75000"/>
                  </a:prstClr>
                </a:solidFill>
              </a:rPr>
              <a:pPr/>
              <a:t>10/26/2018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srgbClr val="B71E42"/>
                </a:solidFill>
              </a:rPr>
              <a:pPr/>
              <a:t>‹#›</a:t>
            </a:fld>
            <a:endParaRPr lang="en-US" dirty="0">
              <a:solidFill>
                <a:srgbClr val="B71E42"/>
              </a:solidFill>
            </a:endParaRPr>
          </a:p>
        </p:txBody>
      </p:sp>
      <p:cxnSp>
        <p:nvCxnSpPr>
          <p:cNvPr id="15" name="Straight Connector 14"/>
          <p:cNvCxnSpPr/>
          <p:nvPr/>
        </p:nvCxnSpPr>
        <p:spPr>
          <a:xfrm>
            <a:off x="707933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6514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6088FFB6-B48B-4AB8-B15E-C96A29D906A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6E9FE585-69ED-401F-BED1-6A159F61BFF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E84F83-CCB2-4BA3-B3B3-A330254B95C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DC09C77F-A38C-4FDE-889D-07F3B054040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1638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dirty="0"/>
          </a:p>
        </p:txBody>
      </p:sp>
      <p:sp>
        <p:nvSpPr>
          <p:cNvPr id="1639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dirty="0"/>
          </a:p>
        </p:txBody>
      </p:sp>
      <p:sp>
        <p:nvSpPr>
          <p:cNvPr id="16392"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8D929BDB-EF44-41FF-9D82-BDF349E633A9}" type="slidenum">
              <a:rPr lang="en-US"/>
              <a:pPr>
                <a:defRPr/>
              </a:pPr>
              <a:t>‹#›</a:t>
            </a:fld>
            <a:endParaRPr lang="en-US" dirty="0"/>
          </a:p>
        </p:txBody>
      </p:sp>
      <p:sp>
        <p:nvSpPr>
          <p:cNvPr id="16393"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p>
        </p:txBody>
      </p:sp>
      <p:sp>
        <p:nvSpPr>
          <p:cNvPr id="16394"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auto">
              <a:spcBef>
                <a:spcPts val="0"/>
              </a:spcBef>
              <a:spcAft>
                <a:spcPts val="0"/>
              </a:spcAft>
            </a:pPr>
            <a:fld id="{D7C3A134-F1C3-464B-BF47-54DC2DE08F52}" type="datetimeFigureOut">
              <a:rPr lang="en-US" smtClean="0">
                <a:solidFill>
                  <a:prstClr val="black">
                    <a:tint val="95000"/>
                  </a:prstClr>
                </a:solidFill>
                <a:latin typeface="Corbel"/>
                <a:ea typeface="ＭＳ Ｐゴシック" panose="020B0600070205080204" pitchFamily="34" charset="-128"/>
              </a:rPr>
              <a:pPr fontAlgn="auto">
                <a:spcBef>
                  <a:spcPts val="0"/>
                </a:spcBef>
                <a:spcAft>
                  <a:spcPts val="0"/>
                </a:spcAft>
              </a:pPr>
              <a:t>10/26/2018</a:t>
            </a:fld>
            <a:endParaRPr lang="en-US" dirty="0">
              <a:solidFill>
                <a:prstClr val="black">
                  <a:tint val="95000"/>
                </a:prstClr>
              </a:solidFill>
              <a:latin typeface="Corbel"/>
              <a:ea typeface="ＭＳ Ｐゴシック" panose="020B0600070205080204" pitchFamily="34" charset="-128"/>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auto">
              <a:spcBef>
                <a:spcPts val="0"/>
              </a:spcBef>
              <a:spcAft>
                <a:spcPts val="0"/>
              </a:spcAft>
            </a:pPr>
            <a:endParaRPr lang="en-US" dirty="0">
              <a:solidFill>
                <a:prstClr val="black">
                  <a:tint val="95000"/>
                </a:prstClr>
              </a:solidFill>
              <a:latin typeface="Corbel"/>
              <a:ea typeface="ＭＳ Ｐゴシック" panose="020B0600070205080204" pitchFamily="34" charset="-128"/>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auto">
              <a:spcBef>
                <a:spcPts val="0"/>
              </a:spcBef>
              <a:spcAft>
                <a:spcPts val="0"/>
              </a:spcAft>
            </a:pPr>
            <a:fld id="{9648F39E-9C37-485F-AC97-16BB4BDF9F49}" type="slidenum">
              <a:rPr lang="en-US" smtClean="0">
                <a:solidFill>
                  <a:prstClr val="black">
                    <a:tint val="95000"/>
                  </a:prstClr>
                </a:solidFill>
                <a:latin typeface="Corbel"/>
                <a:ea typeface="ＭＳ Ｐゴシック" panose="020B0600070205080204" pitchFamily="34" charset="-128"/>
              </a:rPr>
              <a:pPr fontAlgn="auto">
                <a:spcBef>
                  <a:spcPts val="0"/>
                </a:spcBef>
                <a:spcAft>
                  <a:spcPts val="0"/>
                </a:spcAft>
              </a:pPr>
              <a:t>‹#›</a:t>
            </a:fld>
            <a:endParaRPr lang="en-US" dirty="0">
              <a:solidFill>
                <a:prstClr val="black">
                  <a:tint val="95000"/>
                </a:prstClr>
              </a:solidFill>
              <a:latin typeface="Corbel"/>
              <a:ea typeface="ＭＳ Ｐゴシック" panose="020B0600070205080204" pitchFamily="34" charset="-128"/>
            </a:endParaRPr>
          </a:p>
        </p:txBody>
      </p:sp>
    </p:spTree>
    <p:extLst>
      <p:ext uri="{BB962C8B-B14F-4D97-AF65-F5344CB8AC3E}">
        <p14:creationId xmlns:p14="http://schemas.microsoft.com/office/powerpoint/2010/main" val="171920498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auto">
              <a:spcBef>
                <a:spcPts val="0"/>
              </a:spcBef>
              <a:spcAft>
                <a:spcPts val="0"/>
              </a:spcAft>
            </a:pPr>
            <a:fld id="{D7C3A134-F1C3-464B-BF47-54DC2DE08F52}" type="datetimeFigureOut">
              <a:rPr lang="en-US" smtClean="0">
                <a:solidFill>
                  <a:prstClr val="black">
                    <a:tint val="95000"/>
                  </a:prstClr>
                </a:solidFill>
                <a:latin typeface="Corbel"/>
                <a:ea typeface="ＭＳ Ｐゴシック" panose="020B0600070205080204" pitchFamily="34" charset="-128"/>
              </a:rPr>
              <a:pPr fontAlgn="auto">
                <a:spcBef>
                  <a:spcPts val="0"/>
                </a:spcBef>
                <a:spcAft>
                  <a:spcPts val="0"/>
                </a:spcAft>
              </a:pPr>
              <a:t>10/26/2018</a:t>
            </a:fld>
            <a:endParaRPr lang="en-US" dirty="0">
              <a:solidFill>
                <a:prstClr val="black">
                  <a:tint val="95000"/>
                </a:prstClr>
              </a:solidFill>
              <a:latin typeface="Corbel"/>
              <a:ea typeface="ＭＳ Ｐゴシック" panose="020B0600070205080204" pitchFamily="34" charset="-128"/>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auto">
              <a:spcBef>
                <a:spcPts val="0"/>
              </a:spcBef>
              <a:spcAft>
                <a:spcPts val="0"/>
              </a:spcAft>
            </a:pPr>
            <a:endParaRPr lang="en-US" dirty="0">
              <a:solidFill>
                <a:prstClr val="black">
                  <a:tint val="95000"/>
                </a:prstClr>
              </a:solidFill>
              <a:latin typeface="Corbel"/>
              <a:ea typeface="ＭＳ Ｐゴシック" panose="020B0600070205080204" pitchFamily="34" charset="-128"/>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auto">
              <a:spcBef>
                <a:spcPts val="0"/>
              </a:spcBef>
              <a:spcAft>
                <a:spcPts val="0"/>
              </a:spcAft>
            </a:pPr>
            <a:fld id="{9648F39E-9C37-485F-AC97-16BB4BDF9F49}" type="slidenum">
              <a:rPr lang="en-US" smtClean="0">
                <a:solidFill>
                  <a:prstClr val="black">
                    <a:tint val="95000"/>
                  </a:prstClr>
                </a:solidFill>
                <a:latin typeface="Corbel"/>
                <a:ea typeface="ＭＳ Ｐゴシック" panose="020B0600070205080204" pitchFamily="34" charset="-128"/>
              </a:rPr>
              <a:pPr fontAlgn="auto">
                <a:spcBef>
                  <a:spcPts val="0"/>
                </a:spcBef>
                <a:spcAft>
                  <a:spcPts val="0"/>
                </a:spcAft>
              </a:pPr>
              <a:t>‹#›</a:t>
            </a:fld>
            <a:endParaRPr lang="en-US" dirty="0">
              <a:solidFill>
                <a:prstClr val="black">
                  <a:tint val="95000"/>
                </a:prstClr>
              </a:solidFill>
              <a:latin typeface="Corbel"/>
              <a:ea typeface="ＭＳ Ｐゴシック" panose="020B0600070205080204" pitchFamily="34" charset="-128"/>
            </a:endParaRPr>
          </a:p>
        </p:txBody>
      </p:sp>
    </p:spTree>
    <p:extLst>
      <p:ext uri="{BB962C8B-B14F-4D97-AF65-F5344CB8AC3E}">
        <p14:creationId xmlns:p14="http://schemas.microsoft.com/office/powerpoint/2010/main" val="404369362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02511EC2-6DAB-43F0-A1CC-5B5E47558D6F}" type="datetimeFigureOut">
              <a:rPr lang="en-US" smtClean="0">
                <a:solidFill>
                  <a:prstClr val="black">
                    <a:tint val="75000"/>
                  </a:prstClr>
                </a:solidFill>
                <a:latin typeface="Calibri"/>
                <a:ea typeface="ＭＳ Ｐゴシック" panose="020B0600070205080204" pitchFamily="34" charset="-128"/>
              </a:rPr>
              <a:pPr eaLnBrk="1" fontAlgn="auto" hangingPunct="1">
                <a:spcBef>
                  <a:spcPts val="0"/>
                </a:spcBef>
                <a:spcAft>
                  <a:spcPts val="0"/>
                </a:spcAft>
              </a:pPr>
              <a:t>10/26/2018</a:t>
            </a:fld>
            <a:endParaRPr lang="en-US">
              <a:solidFill>
                <a:prstClr val="black">
                  <a:tint val="75000"/>
                </a:prstClr>
              </a:solidFill>
              <a:latin typeface="Calibri"/>
              <a:ea typeface="ＭＳ Ｐゴシック" panose="020B0600070205080204"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a typeface="ＭＳ Ｐゴシック" panose="020B0600070205080204"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10BE3AED-750B-49BA-B094-647E8350A401}" type="slidenum">
              <a:rPr lang="en-US" smtClean="0">
                <a:solidFill>
                  <a:prstClr val="black">
                    <a:tint val="75000"/>
                  </a:prstClr>
                </a:solidFill>
                <a:latin typeface="Calibri"/>
                <a:ea typeface="ＭＳ Ｐゴシック" panose="020B0600070205080204" pitchFamily="34" charset="-128"/>
              </a:rPr>
              <a:pPr eaLnBrk="1" fontAlgn="auto" hangingPunct="1">
                <a:spcBef>
                  <a:spcPts val="0"/>
                </a:spcBef>
                <a:spcAft>
                  <a:spcPts val="0"/>
                </a:spcAft>
              </a:pPr>
              <a:t>‹#›</a:t>
            </a:fld>
            <a:endParaRPr lang="en-US">
              <a:solidFill>
                <a:prstClr val="black">
                  <a:tint val="75000"/>
                </a:prstClr>
              </a:solidFill>
              <a:latin typeface="Calibri"/>
              <a:ea typeface="ＭＳ Ｐゴシック" panose="020B0600070205080204" pitchFamily="34" charset="-128"/>
            </a:endParaRPr>
          </a:p>
        </p:txBody>
      </p:sp>
    </p:spTree>
    <p:extLst>
      <p:ext uri="{BB962C8B-B14F-4D97-AF65-F5344CB8AC3E}">
        <p14:creationId xmlns:p14="http://schemas.microsoft.com/office/powerpoint/2010/main" val="408989482"/>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
        <p:nvSpPr>
          <p:cNvPr id="2" name="Title Placeholder 1"/>
          <p:cNvSpPr>
            <a:spLocks noGrp="1"/>
          </p:cNvSpPr>
          <p:nvPr>
            <p:ph type="title"/>
          </p:nvPr>
        </p:nvSpPr>
        <p:spPr>
          <a:xfrm>
            <a:off x="1088685" y="804520"/>
            <a:ext cx="7202456"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88685" y="2015733"/>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330370"/>
            <a:ext cx="2625536" cy="309201"/>
          </a:xfrm>
          <a:prstGeom prst="rect">
            <a:avLst/>
          </a:prstGeom>
        </p:spPr>
        <p:txBody>
          <a:bodyPr vert="horz" lIns="91440" tIns="45720" rIns="91440" bIns="45720" rtlCol="0" anchor="ctr"/>
          <a:lstStyle>
            <a:lvl1pPr algn="r">
              <a:defRPr sz="750">
                <a:solidFill>
                  <a:schemeClr val="tx1">
                    <a:tint val="75000"/>
                  </a:schemeClr>
                </a:solidFill>
              </a:defRPr>
            </a:lvl1pPr>
          </a:lstStyle>
          <a:p>
            <a:pPr defTabSz="342900" eaLnBrk="1" fontAlgn="auto" hangingPunct="1">
              <a:spcBef>
                <a:spcPts val="0"/>
              </a:spcBef>
              <a:spcAft>
                <a:spcPts val="0"/>
              </a:spcAft>
            </a:pPr>
            <a:fld id="{48A87A34-81AB-432B-8DAE-1953F412C126}" type="datetimeFigureOut">
              <a:rPr lang="en-US" smtClean="0">
                <a:solidFill>
                  <a:prstClr val="black">
                    <a:tint val="75000"/>
                  </a:prstClr>
                </a:solidFill>
                <a:latin typeface="Gill Sans MT" panose="020B0502020104020203"/>
              </a:rPr>
              <a:pPr defTabSz="342900" eaLnBrk="1" fontAlgn="auto" hangingPunct="1">
                <a:spcBef>
                  <a:spcPts val="0"/>
                </a:spcBef>
                <a:spcAft>
                  <a:spcPts val="0"/>
                </a:spcAft>
              </a:pPr>
              <a:t>10/26/2018</a:t>
            </a:fld>
            <a:endParaRPr lang="en-US" dirty="0">
              <a:solidFill>
                <a:prstClr val="black">
                  <a:tint val="75000"/>
                </a:prstClr>
              </a:solidFill>
              <a:latin typeface="Gill Sans MT" panose="020B0502020104020203"/>
            </a:endParaRPr>
          </a:p>
        </p:txBody>
      </p:sp>
      <p:sp>
        <p:nvSpPr>
          <p:cNvPr id="5" name="Footer Placeholder 4"/>
          <p:cNvSpPr>
            <a:spLocks noGrp="1"/>
          </p:cNvSpPr>
          <p:nvPr>
            <p:ph type="ftr" sz="quarter" idx="3"/>
          </p:nvPr>
        </p:nvSpPr>
        <p:spPr>
          <a:xfrm>
            <a:off x="1088684" y="329308"/>
            <a:ext cx="4454127" cy="309201"/>
          </a:xfrm>
          <a:prstGeom prst="rect">
            <a:avLst/>
          </a:prstGeom>
        </p:spPr>
        <p:txBody>
          <a:bodyPr vert="horz" lIns="91440" tIns="45720" rIns="91440" bIns="45720" rtlCol="0" anchor="ctr"/>
          <a:lstStyle>
            <a:lvl1pPr algn="l">
              <a:defRPr sz="750">
                <a:solidFill>
                  <a:schemeClr val="tx1">
                    <a:tint val="75000"/>
                  </a:schemeClr>
                </a:solidFill>
              </a:defRPr>
            </a:lvl1pPr>
          </a:lstStyle>
          <a:p>
            <a:pPr defTabSz="342900" eaLnBrk="1" fontAlgn="auto" hangingPunct="1">
              <a:spcBef>
                <a:spcPts val="0"/>
              </a:spcBef>
              <a:spcAft>
                <a:spcPts val="0"/>
              </a:spcAft>
            </a:pPr>
            <a:endParaRPr lang="en-US" dirty="0">
              <a:solidFill>
                <a:prstClr val="black">
                  <a:tint val="75000"/>
                </a:prstClr>
              </a:solidFill>
              <a:latin typeface="Gill Sans MT" panose="020B0502020104020203"/>
            </a:endParaRPr>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100">
                <a:solidFill>
                  <a:schemeClr val="accent1"/>
                </a:solidFill>
              </a:defRPr>
            </a:lvl1pPr>
          </a:lstStyle>
          <a:p>
            <a:pPr defTabSz="342900" eaLnBrk="1" fontAlgn="auto" hangingPunct="1">
              <a:spcBef>
                <a:spcPts val="0"/>
              </a:spcBef>
              <a:spcAft>
                <a:spcPts val="0"/>
              </a:spcAft>
            </a:pPr>
            <a:fld id="{6D22F896-40B5-4ADD-8801-0D06FADFA095}" type="slidenum">
              <a:rPr lang="en-US" smtClean="0">
                <a:solidFill>
                  <a:srgbClr val="B71E42"/>
                </a:solidFill>
                <a:latin typeface="Gill Sans MT" panose="020B0502020104020203"/>
              </a:rPr>
              <a:pPr defTabSz="342900" eaLnBrk="1" fontAlgn="auto" hangingPunct="1">
                <a:spcBef>
                  <a:spcPts val="0"/>
                </a:spcBef>
                <a:spcAft>
                  <a:spcPts val="0"/>
                </a:spcAft>
              </a:pPr>
              <a:t>‹#›</a:t>
            </a:fld>
            <a:endParaRPr lang="en-US" dirty="0">
              <a:solidFill>
                <a:srgbClr val="B71E42"/>
              </a:solidFill>
              <a:latin typeface="Gill Sans MT" panose="020B0502020104020203"/>
            </a:endParaRPr>
          </a:p>
        </p:txBody>
      </p:sp>
      <p:cxnSp>
        <p:nvCxnSpPr>
          <p:cNvPr id="10" name="Straight Connector 9"/>
          <p:cNvCxnSpPr/>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87560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3083" y="152400"/>
            <a:ext cx="8797834" cy="499655"/>
          </a:xfrm>
        </p:spPr>
        <p:txBody>
          <a:bodyPr>
            <a:normAutofit/>
          </a:bodyPr>
          <a:lstStyle/>
          <a:p>
            <a:r>
              <a:rPr lang="en-US" sz="2700" b="1" dirty="0">
                <a:solidFill>
                  <a:srgbClr val="FF0000"/>
                </a:solidFill>
              </a:rPr>
              <a:t>Friday, October 26th</a:t>
            </a:r>
          </a:p>
        </p:txBody>
      </p:sp>
      <p:sp>
        <p:nvSpPr>
          <p:cNvPr id="5" name="Content Placeholder 4"/>
          <p:cNvSpPr>
            <a:spLocks noGrp="1"/>
          </p:cNvSpPr>
          <p:nvPr>
            <p:ph idx="1"/>
          </p:nvPr>
        </p:nvSpPr>
        <p:spPr>
          <a:xfrm>
            <a:off x="0" y="762000"/>
            <a:ext cx="9144000" cy="5334000"/>
          </a:xfrm>
        </p:spPr>
        <p:txBody>
          <a:bodyPr>
            <a:noAutofit/>
          </a:bodyPr>
          <a:lstStyle/>
          <a:p>
            <a:r>
              <a:rPr lang="en-US" sz="2400" b="1" dirty="0" smtClean="0">
                <a:solidFill>
                  <a:schemeClr val="accent1">
                    <a:lumMod val="50000"/>
                  </a:schemeClr>
                </a:solidFill>
                <a:effectLst>
                  <a:outerShdw blurRad="38100" dist="38100" dir="2700000" algn="tl">
                    <a:srgbClr val="000000">
                      <a:alpha val="43137"/>
                    </a:srgbClr>
                  </a:outerShdw>
                </a:effectLst>
              </a:rPr>
              <a:t>Take picture of Stamp Sheet – include name clearly in it!</a:t>
            </a:r>
            <a:endParaRPr lang="en-US" sz="2400" b="1" u="sng" dirty="0">
              <a:solidFill>
                <a:schemeClr val="accent1">
                  <a:lumMod val="50000"/>
                </a:schemeClr>
              </a:solidFill>
              <a:effectLst>
                <a:outerShdw blurRad="38100" dist="38100" dir="2700000" algn="tl">
                  <a:srgbClr val="000000">
                    <a:alpha val="43137"/>
                  </a:srgbClr>
                </a:outerShdw>
              </a:effectLst>
            </a:endParaRPr>
          </a:p>
          <a:p>
            <a:r>
              <a:rPr lang="en-US" sz="2400" b="1" dirty="0">
                <a:solidFill>
                  <a:schemeClr val="accent2">
                    <a:lumMod val="50000"/>
                  </a:schemeClr>
                </a:solidFill>
                <a:effectLst>
                  <a:outerShdw blurRad="38100" dist="38100" dir="2700000" algn="tl">
                    <a:srgbClr val="000000">
                      <a:alpha val="43137"/>
                    </a:srgbClr>
                  </a:outerShdw>
                </a:effectLst>
              </a:rPr>
              <a:t>Use this time to refine your research, research question, and thesis</a:t>
            </a:r>
          </a:p>
          <a:p>
            <a:r>
              <a:rPr lang="en-US" sz="2400" b="1" dirty="0">
                <a:solidFill>
                  <a:schemeClr val="accent3">
                    <a:lumMod val="50000"/>
                  </a:schemeClr>
                </a:solidFill>
                <a:effectLst>
                  <a:outerShdw blurRad="38100" dist="38100" dir="2700000" algn="tl">
                    <a:srgbClr val="000000">
                      <a:alpha val="43137"/>
                    </a:srgbClr>
                  </a:outerShdw>
                </a:effectLst>
              </a:rPr>
              <a:t>Reread the Gold Assignment Instructions – have you missed anything?</a:t>
            </a:r>
          </a:p>
          <a:p>
            <a:pPr lvl="1"/>
            <a:r>
              <a:rPr lang="en-US" sz="2000" b="1" dirty="0">
                <a:solidFill>
                  <a:schemeClr val="accent3">
                    <a:lumMod val="50000"/>
                  </a:schemeClr>
                </a:solidFill>
                <a:effectLst>
                  <a:outerShdw blurRad="38100" dist="38100" dir="2700000" algn="tl">
                    <a:srgbClr val="000000">
                      <a:alpha val="43137"/>
                    </a:srgbClr>
                  </a:outerShdw>
                </a:effectLst>
              </a:rPr>
              <a:t>Review upcoming due dates for next week – plan weekend accordingly</a:t>
            </a:r>
          </a:p>
          <a:p>
            <a:r>
              <a:rPr lang="en-US" sz="2400" b="1" dirty="0">
                <a:solidFill>
                  <a:schemeClr val="accent5">
                    <a:lumMod val="50000"/>
                  </a:schemeClr>
                </a:solidFill>
                <a:effectLst>
                  <a:outerShdw blurRad="38100" dist="38100" dir="2700000" algn="tl">
                    <a:srgbClr val="000000">
                      <a:alpha val="43137"/>
                    </a:srgbClr>
                  </a:outerShdw>
                </a:effectLst>
              </a:rPr>
              <a:t>Take a look at some of the writing PowerPoints on Maners’ website – the outline, things about thesis statements, general writing tips</a:t>
            </a:r>
            <a:endParaRPr lang="en-US" sz="2000" b="1" dirty="0">
              <a:solidFill>
                <a:schemeClr val="accent5">
                  <a:lumMod val="50000"/>
                </a:schemeClr>
              </a:solidFill>
              <a:effectLst>
                <a:outerShdw blurRad="38100" dist="38100" dir="2700000" algn="tl">
                  <a:srgbClr val="000000">
                    <a:alpha val="43137"/>
                  </a:srgbClr>
                </a:outerShdw>
              </a:effectLst>
            </a:endParaRPr>
          </a:p>
          <a:p>
            <a:r>
              <a:rPr lang="en-US" sz="2400" b="1" dirty="0">
                <a:solidFill>
                  <a:schemeClr val="tx1">
                    <a:lumMod val="95000"/>
                    <a:lumOff val="5000"/>
                  </a:schemeClr>
                </a:solidFill>
                <a:effectLst>
                  <a:outerShdw blurRad="38100" dist="38100" dir="2700000" algn="tl">
                    <a:srgbClr val="000000">
                      <a:alpha val="43137"/>
                    </a:srgbClr>
                  </a:outerShdw>
                </a:effectLst>
              </a:rPr>
              <a:t>How are you going to keep yourself ‘in check’… it will be very easy to chit chat as you go, but is this the most effective use of your class time?</a:t>
            </a:r>
          </a:p>
        </p:txBody>
      </p:sp>
    </p:spTree>
    <p:extLst>
      <p:ext uri="{BB962C8B-B14F-4D97-AF65-F5344CB8AC3E}">
        <p14:creationId xmlns:p14="http://schemas.microsoft.com/office/powerpoint/2010/main" val="2023992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Things to avoid:</a:t>
            </a:r>
          </a:p>
        </p:txBody>
      </p:sp>
      <p:sp>
        <p:nvSpPr>
          <p:cNvPr id="18435" name="Content Placeholder 2"/>
          <p:cNvSpPr>
            <a:spLocks noGrp="1"/>
          </p:cNvSpPr>
          <p:nvPr>
            <p:ph idx="1"/>
          </p:nvPr>
        </p:nvSpPr>
        <p:spPr>
          <a:xfrm>
            <a:off x="949325" y="1828800"/>
            <a:ext cx="7661275" cy="4267200"/>
          </a:xfrm>
        </p:spPr>
        <p:txBody>
          <a:bodyPr/>
          <a:lstStyle/>
          <a:p>
            <a:pPr eaLnBrk="1" hangingPunct="1"/>
            <a:r>
              <a:rPr lang="en-US" sz="3600" b="1" dirty="0" smtClean="0"/>
              <a:t>Topics very hard to argue</a:t>
            </a:r>
          </a:p>
          <a:p>
            <a:pPr lvl="1" eaLnBrk="1" hangingPunct="1"/>
            <a:r>
              <a:rPr lang="en-US" sz="3200" b="1" dirty="0" smtClean="0"/>
              <a:t>i.e. people’s attitudes changing, hypotheticals, etc.</a:t>
            </a:r>
          </a:p>
          <a:p>
            <a:pPr eaLnBrk="1" hangingPunct="1"/>
            <a:r>
              <a:rPr lang="en-US" sz="3600" b="1" dirty="0" smtClean="0"/>
              <a:t>If you can plug in another topic into your thesis and it still makes sense, it’s too broad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Strategy, Thesis</a:t>
            </a:r>
            <a:endParaRPr lang="en-US" dirty="0"/>
          </a:p>
        </p:txBody>
      </p:sp>
      <p:sp>
        <p:nvSpPr>
          <p:cNvPr id="3" name="Content Placeholder 2"/>
          <p:cNvSpPr>
            <a:spLocks noGrp="1"/>
          </p:cNvSpPr>
          <p:nvPr>
            <p:ph idx="1"/>
          </p:nvPr>
        </p:nvSpPr>
        <p:spPr/>
        <p:txBody>
          <a:bodyPr>
            <a:normAutofit/>
          </a:bodyPr>
          <a:lstStyle/>
          <a:p>
            <a:r>
              <a:rPr lang="en-US" sz="4400" dirty="0" smtClean="0"/>
              <a:t>Use your evidence to create a thesis with …</a:t>
            </a:r>
          </a:p>
          <a:p>
            <a:pPr>
              <a:buNone/>
            </a:pPr>
            <a:r>
              <a:rPr lang="en-US" sz="4400" dirty="0" smtClean="0"/>
              <a:t>… arguable point.</a:t>
            </a:r>
          </a:p>
          <a:p>
            <a:pPr>
              <a:buNone/>
            </a:pPr>
            <a:r>
              <a:rPr lang="en-US" sz="4400" dirty="0" smtClean="0"/>
              <a:t>… specific point.</a:t>
            </a:r>
          </a:p>
          <a:p>
            <a:pPr>
              <a:buNone/>
            </a:pPr>
            <a:r>
              <a:rPr lang="en-US" sz="4400" dirty="0" smtClean="0"/>
              <a:t>… importance (answers “so what?” question)</a:t>
            </a:r>
            <a:endParaRPr lang="en-US" sz="4400" dirty="0"/>
          </a:p>
        </p:txBody>
      </p:sp>
    </p:spTree>
    <p:extLst>
      <p:ext uri="{BB962C8B-B14F-4D97-AF65-F5344CB8AC3E}">
        <p14:creationId xmlns:p14="http://schemas.microsoft.com/office/powerpoint/2010/main" val="335236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Strategy, Thesis</a:t>
            </a:r>
            <a:endParaRPr lang="en-US" dirty="0"/>
          </a:p>
        </p:txBody>
      </p:sp>
      <p:sp>
        <p:nvSpPr>
          <p:cNvPr id="3" name="Content Placeholder 2"/>
          <p:cNvSpPr>
            <a:spLocks noGrp="1"/>
          </p:cNvSpPr>
          <p:nvPr>
            <p:ph idx="1"/>
          </p:nvPr>
        </p:nvSpPr>
        <p:spPr/>
        <p:txBody>
          <a:bodyPr>
            <a:normAutofit/>
          </a:bodyPr>
          <a:lstStyle/>
          <a:p>
            <a:r>
              <a:rPr lang="en-US" sz="4400" dirty="0" smtClean="0"/>
              <a:t>Thesis </a:t>
            </a:r>
            <a:r>
              <a:rPr lang="en-US" sz="5400" b="1" dirty="0" smtClean="0"/>
              <a:t>don’ts</a:t>
            </a:r>
            <a:r>
              <a:rPr lang="en-US" sz="4400" dirty="0" smtClean="0"/>
              <a:t>:</a:t>
            </a:r>
          </a:p>
          <a:p>
            <a:pPr lvl="1"/>
            <a:r>
              <a:rPr lang="en-US" sz="4000" dirty="0" smtClean="0"/>
              <a:t>Use the word “I.” EVER!</a:t>
            </a:r>
          </a:p>
          <a:p>
            <a:pPr lvl="1"/>
            <a:r>
              <a:rPr lang="en-US" sz="4000" dirty="0" smtClean="0"/>
              <a:t>Answer the question with the question’s words.</a:t>
            </a:r>
          </a:p>
          <a:p>
            <a:pPr lvl="2"/>
            <a:r>
              <a:rPr lang="en-US" sz="3600" dirty="0" smtClean="0"/>
              <a:t>“The best place to live …”</a:t>
            </a:r>
          </a:p>
          <a:p>
            <a:pPr lvl="2"/>
            <a:r>
              <a:rPr lang="en-US" sz="3600" dirty="0" smtClean="0"/>
              <a:t>So, no “best!”</a:t>
            </a:r>
          </a:p>
          <a:p>
            <a:pPr lvl="1"/>
            <a:endParaRPr lang="en-US" sz="4000" dirty="0"/>
          </a:p>
        </p:txBody>
      </p:sp>
    </p:spTree>
    <p:extLst>
      <p:ext uri="{BB962C8B-B14F-4D97-AF65-F5344CB8AC3E}">
        <p14:creationId xmlns:p14="http://schemas.microsoft.com/office/powerpoint/2010/main" val="1886583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Strategy, Thesis</a:t>
            </a:r>
            <a:endParaRPr lang="en-US" dirty="0"/>
          </a:p>
        </p:txBody>
      </p:sp>
      <p:sp>
        <p:nvSpPr>
          <p:cNvPr id="3" name="Content Placeholder 2"/>
          <p:cNvSpPr>
            <a:spLocks noGrp="1"/>
          </p:cNvSpPr>
          <p:nvPr>
            <p:ph idx="1"/>
          </p:nvPr>
        </p:nvSpPr>
        <p:spPr>
          <a:xfrm>
            <a:off x="76200" y="1524000"/>
            <a:ext cx="8763000" cy="5105399"/>
          </a:xfrm>
        </p:spPr>
        <p:txBody>
          <a:bodyPr>
            <a:normAutofit lnSpcReduction="10000"/>
          </a:bodyPr>
          <a:lstStyle/>
          <a:p>
            <a:r>
              <a:rPr lang="en-US" sz="3600" dirty="0" smtClean="0"/>
              <a:t>Thesis </a:t>
            </a:r>
            <a:r>
              <a:rPr lang="en-US" sz="4000" b="1" dirty="0" smtClean="0"/>
              <a:t>dos</a:t>
            </a:r>
            <a:endParaRPr lang="en-US" sz="3600" b="1" dirty="0" smtClean="0"/>
          </a:p>
          <a:p>
            <a:pPr lvl="1"/>
            <a:r>
              <a:rPr lang="en-US" sz="3200" dirty="0" smtClean="0"/>
              <a:t>Create an original statement that answers the question specifically. </a:t>
            </a:r>
          </a:p>
          <a:p>
            <a:pPr lvl="1"/>
            <a:r>
              <a:rPr lang="en-US" sz="3200" dirty="0" smtClean="0"/>
              <a:t>Minimize the amount of words. Make each one count. </a:t>
            </a:r>
          </a:p>
          <a:p>
            <a:pPr lvl="1"/>
            <a:r>
              <a:rPr lang="en-US" sz="3200" dirty="0" smtClean="0"/>
              <a:t>Narrow down the scope so that is as specific as possible. </a:t>
            </a:r>
          </a:p>
          <a:p>
            <a:pPr lvl="1"/>
            <a:r>
              <a:rPr lang="en-US" sz="3200" dirty="0" smtClean="0"/>
              <a:t>Claim </a:t>
            </a:r>
            <a:r>
              <a:rPr lang="en-US" sz="3200" dirty="0"/>
              <a:t>the most significant, coolest thing you can based on your evidence. (What can you prove?)</a:t>
            </a:r>
          </a:p>
          <a:p>
            <a:pPr lvl="1"/>
            <a:endParaRPr lang="en-US" dirty="0"/>
          </a:p>
        </p:txBody>
      </p:sp>
    </p:spTree>
    <p:extLst>
      <p:ext uri="{BB962C8B-B14F-4D97-AF65-F5344CB8AC3E}">
        <p14:creationId xmlns:p14="http://schemas.microsoft.com/office/powerpoint/2010/main" val="3957558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Tell me what works…</a:t>
            </a:r>
            <a:endParaRPr lang="en-US" dirty="0"/>
          </a:p>
        </p:txBody>
      </p:sp>
      <p:sp>
        <p:nvSpPr>
          <p:cNvPr id="3" name="Content Placeholder 2"/>
          <p:cNvSpPr>
            <a:spLocks noGrp="1"/>
          </p:cNvSpPr>
          <p:nvPr>
            <p:ph idx="1"/>
          </p:nvPr>
        </p:nvSpPr>
        <p:spPr>
          <a:xfrm>
            <a:off x="152400" y="838200"/>
            <a:ext cx="8839200" cy="5715000"/>
          </a:xfrm>
        </p:spPr>
        <p:txBody>
          <a:bodyPr>
            <a:normAutofit/>
          </a:bodyPr>
          <a:lstStyle/>
          <a:p>
            <a:r>
              <a:rPr lang="en-US" dirty="0"/>
              <a:t>Prompt: Explain the reason(s) for the outbreak of the English Civil War.</a:t>
            </a:r>
          </a:p>
          <a:p>
            <a:pPr marL="0" indent="0">
              <a:buNone/>
            </a:pPr>
            <a:r>
              <a:rPr lang="en-US" b="1" dirty="0">
                <a:solidFill>
                  <a:srgbClr val="7030A0"/>
                </a:solidFill>
              </a:rPr>
              <a:t>1.       King Charles’ conviction in Divine Right and Parliament’s frustration with his ineffective, wasteful rule created tension between those loyal to the king and those supporting parliament.</a:t>
            </a:r>
          </a:p>
          <a:p>
            <a:pPr marL="0" indent="0">
              <a:buNone/>
            </a:pPr>
            <a:r>
              <a:rPr lang="en-US" b="1" dirty="0">
                <a:solidFill>
                  <a:srgbClr val="002060"/>
                </a:solidFill>
              </a:rPr>
              <a:t>2.       The false claim to be an Anglican crusader, and the constant attempts to suppress the voices of the people through the oppression of Parliament, is what drove the people of England to outbreak into the English Civil War.</a:t>
            </a:r>
          </a:p>
          <a:p>
            <a:pPr marL="514350" indent="-514350">
              <a:buFont typeface="+mj-lt"/>
              <a:buAutoNum type="arabicPeriod"/>
            </a:pPr>
            <a:endParaRPr lang="en-US" dirty="0"/>
          </a:p>
        </p:txBody>
      </p:sp>
    </p:spTree>
    <p:extLst>
      <p:ext uri="{BB962C8B-B14F-4D97-AF65-F5344CB8AC3E}">
        <p14:creationId xmlns:p14="http://schemas.microsoft.com/office/powerpoint/2010/main" val="1196201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Tell me what works…</a:t>
            </a:r>
            <a:endParaRPr lang="en-US" dirty="0"/>
          </a:p>
        </p:txBody>
      </p:sp>
      <p:sp>
        <p:nvSpPr>
          <p:cNvPr id="3" name="Content Placeholder 2"/>
          <p:cNvSpPr>
            <a:spLocks noGrp="1"/>
          </p:cNvSpPr>
          <p:nvPr>
            <p:ph idx="1"/>
          </p:nvPr>
        </p:nvSpPr>
        <p:spPr>
          <a:xfrm>
            <a:off x="152400" y="838200"/>
            <a:ext cx="8839200" cy="5715000"/>
          </a:xfrm>
        </p:spPr>
        <p:txBody>
          <a:bodyPr>
            <a:normAutofit/>
          </a:bodyPr>
          <a:lstStyle/>
          <a:p>
            <a:r>
              <a:rPr lang="en-US" dirty="0"/>
              <a:t>Prompt: Explain the reason(s) for the outbreak of the English Civil War.</a:t>
            </a:r>
          </a:p>
          <a:p>
            <a:pPr marL="0" indent="0">
              <a:buNone/>
            </a:pPr>
            <a:r>
              <a:rPr lang="en-US" b="1" dirty="0" smtClean="0">
                <a:solidFill>
                  <a:srgbClr val="7030A0"/>
                </a:solidFill>
              </a:rPr>
              <a:t>3</a:t>
            </a:r>
            <a:r>
              <a:rPr lang="en-US" b="1" dirty="0">
                <a:solidFill>
                  <a:srgbClr val="7030A0"/>
                </a:solidFill>
              </a:rPr>
              <a:t>.       Charles’ stubbornness and ignorance prevented Parliament from coming to peaceful terms with the </a:t>
            </a:r>
            <a:r>
              <a:rPr lang="en-US" b="1" dirty="0" smtClean="0">
                <a:solidFill>
                  <a:srgbClr val="7030A0"/>
                </a:solidFill>
              </a:rPr>
              <a:t>king, </a:t>
            </a:r>
            <a:r>
              <a:rPr lang="en-US" b="1" dirty="0">
                <a:solidFill>
                  <a:srgbClr val="7030A0"/>
                </a:solidFill>
              </a:rPr>
              <a:t>forcing the people of England to revolt against the Royalists.</a:t>
            </a:r>
          </a:p>
          <a:p>
            <a:pPr marL="0" indent="0">
              <a:buNone/>
            </a:pPr>
            <a:r>
              <a:rPr lang="en-US" b="1" dirty="0">
                <a:solidFill>
                  <a:srgbClr val="002060"/>
                </a:solidFill>
              </a:rPr>
              <a:t>4.       Charles I’s stubborn reactions to the outbursts of Parliament upset the public, splitting England into a Civil War</a:t>
            </a:r>
            <a:r>
              <a:rPr lang="en-US" b="1" dirty="0" smtClean="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2049383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Feedback on TRS…</a:t>
            </a:r>
            <a:endParaRPr lang="en-US" b="1" dirty="0"/>
          </a:p>
        </p:txBody>
      </p:sp>
      <p:sp>
        <p:nvSpPr>
          <p:cNvPr id="3" name="Content Placeholder 2"/>
          <p:cNvSpPr>
            <a:spLocks noGrp="1"/>
          </p:cNvSpPr>
          <p:nvPr>
            <p:ph idx="1"/>
          </p:nvPr>
        </p:nvSpPr>
        <p:spPr>
          <a:xfrm>
            <a:off x="76200" y="609600"/>
            <a:ext cx="9067800" cy="5943600"/>
          </a:xfrm>
        </p:spPr>
        <p:txBody>
          <a:bodyPr>
            <a:noAutofit/>
          </a:bodyPr>
          <a:lstStyle/>
          <a:p>
            <a:pPr lvl="0"/>
            <a:r>
              <a:rPr lang="en-US" sz="2800" b="1" dirty="0">
                <a:solidFill>
                  <a:srgbClr val="990033"/>
                </a:solidFill>
              </a:rPr>
              <a:t>Fine to have really needs work or needs work – that is OK at this stage</a:t>
            </a:r>
          </a:p>
          <a:p>
            <a:pPr lvl="0"/>
            <a:r>
              <a:rPr lang="en-US" sz="2800" b="1" dirty="0"/>
              <a:t>If it is not a good topic – I say so in the notes I wrote, if there is negative feedback it doesn’t mean you HAVE to CHANGE your topic… </a:t>
            </a:r>
            <a:r>
              <a:rPr lang="en-US" sz="2800" b="1" dirty="0" smtClean="0"/>
              <a:t>but </a:t>
            </a:r>
            <a:r>
              <a:rPr lang="en-US" sz="2800" b="1" dirty="0"/>
              <a:t>you do need to refine it!</a:t>
            </a:r>
          </a:p>
          <a:p>
            <a:pPr lvl="0"/>
            <a:r>
              <a:rPr lang="en-US" sz="2800" b="1" dirty="0" smtClean="0"/>
              <a:t>Must </a:t>
            </a:r>
            <a:r>
              <a:rPr lang="en-US" sz="2800" b="1" dirty="0"/>
              <a:t>have both CHURCH </a:t>
            </a:r>
            <a:r>
              <a:rPr lang="en-US" b="1" dirty="0">
                <a:solidFill>
                  <a:srgbClr val="990033"/>
                </a:solidFill>
              </a:rPr>
              <a:t>and</a:t>
            </a:r>
            <a:r>
              <a:rPr lang="en-US" b="1" dirty="0"/>
              <a:t> </a:t>
            </a:r>
            <a:r>
              <a:rPr lang="en-US" sz="2800" b="1" dirty="0"/>
              <a:t>STATE!</a:t>
            </a:r>
          </a:p>
          <a:p>
            <a:pPr lvl="0"/>
            <a:r>
              <a:rPr lang="en-US" sz="2800" b="1" dirty="0"/>
              <a:t>Balance of specific and not getting too </a:t>
            </a:r>
            <a:r>
              <a:rPr lang="en-US" sz="2800" b="1" dirty="0" smtClean="0"/>
              <a:t>factual AND DEBATBLE! </a:t>
            </a:r>
            <a:endParaRPr lang="en-US" sz="2800" b="1" dirty="0"/>
          </a:p>
          <a:p>
            <a:pPr lvl="0"/>
            <a:r>
              <a:rPr lang="en-US" sz="2800" b="1" dirty="0">
                <a:solidFill>
                  <a:srgbClr val="000066"/>
                </a:solidFill>
              </a:rPr>
              <a:t>Focus, focus, focus – only have 800-950 words… that really isn’t a lot – and need to dig in, otherwise you just end up writing a report</a:t>
            </a:r>
          </a:p>
          <a:p>
            <a:pPr lvl="0"/>
            <a:r>
              <a:rPr lang="en-US" sz="2800" b="1" dirty="0" smtClean="0"/>
              <a:t>Need </a:t>
            </a:r>
            <a:r>
              <a:rPr lang="en-US" sz="2800" b="1" dirty="0"/>
              <a:t>correct grammar and conventions in a thesis – even a rough draft.  Names are capitalized</a:t>
            </a:r>
            <a:r>
              <a:rPr lang="en-US" sz="2800" b="1" dirty="0" smtClean="0"/>
              <a:t>!!!!</a:t>
            </a:r>
            <a:endParaRPr lang="en-US" sz="2800" b="1" dirty="0"/>
          </a:p>
        </p:txBody>
      </p:sp>
    </p:spTree>
    <p:extLst>
      <p:ext uri="{BB962C8B-B14F-4D97-AF65-F5344CB8AC3E}">
        <p14:creationId xmlns:p14="http://schemas.microsoft.com/office/powerpoint/2010/main" val="286724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US" dirty="0" smtClean="0"/>
              <a:t>Thesis Statements</a:t>
            </a:r>
          </a:p>
        </p:txBody>
      </p:sp>
      <p:sp>
        <p:nvSpPr>
          <p:cNvPr id="11267" name="Rectangle 3"/>
          <p:cNvSpPr>
            <a:spLocks noGrp="1" noChangeArrowheads="1"/>
          </p:cNvSpPr>
          <p:nvPr>
            <p:ph type="subTitle" idx="1"/>
          </p:nvPr>
        </p:nvSpPr>
        <p:spPr/>
        <p:txBody>
          <a:bodyPr/>
          <a:lstStyle/>
          <a:p>
            <a:pPr eaLnBrk="1" hangingPunct="1"/>
            <a:r>
              <a:rPr lang="en-US" dirty="0" smtClean="0"/>
              <a:t>The good, the bad, the ugly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The Problematic</a:t>
            </a:r>
          </a:p>
        </p:txBody>
      </p:sp>
      <p:sp>
        <p:nvSpPr>
          <p:cNvPr id="33795" name="Rectangle 3"/>
          <p:cNvSpPr>
            <a:spLocks noGrp="1" noChangeArrowheads="1"/>
          </p:cNvSpPr>
          <p:nvPr>
            <p:ph type="body" idx="1"/>
          </p:nvPr>
        </p:nvSpPr>
        <p:spPr/>
        <p:txBody>
          <a:bodyPr/>
          <a:lstStyle/>
          <a:p>
            <a:pPr eaLnBrk="1" hangingPunct="1"/>
            <a:r>
              <a:rPr lang="en-US" sz="4000" b="1" dirty="0" smtClean="0"/>
              <a:t>Too broad</a:t>
            </a:r>
          </a:p>
          <a:p>
            <a:pPr eaLnBrk="1" hangingPunct="1"/>
            <a:r>
              <a:rPr lang="en-US" sz="3600" b="1" dirty="0" smtClean="0"/>
              <a:t>The Renaissance sparked in European minds the transformation of artists into individual achievers and artwork into a form of expression.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The Problematic</a:t>
            </a:r>
          </a:p>
        </p:txBody>
      </p:sp>
      <p:sp>
        <p:nvSpPr>
          <p:cNvPr id="34819" name="Rectangle 3"/>
          <p:cNvSpPr>
            <a:spLocks noGrp="1" noChangeArrowheads="1"/>
          </p:cNvSpPr>
          <p:nvPr>
            <p:ph type="body" idx="1"/>
          </p:nvPr>
        </p:nvSpPr>
        <p:spPr/>
        <p:txBody>
          <a:bodyPr/>
          <a:lstStyle/>
          <a:p>
            <a:pPr eaLnBrk="1" hangingPunct="1">
              <a:lnSpc>
                <a:spcPct val="90000"/>
              </a:lnSpc>
            </a:pPr>
            <a:r>
              <a:rPr lang="en-US" b="1" dirty="0" smtClean="0"/>
              <a:t>Too specific</a:t>
            </a:r>
          </a:p>
          <a:p>
            <a:pPr eaLnBrk="1" hangingPunct="1">
              <a:lnSpc>
                <a:spcPct val="90000"/>
              </a:lnSpc>
            </a:pPr>
            <a:r>
              <a:rPr lang="en-US" b="1" dirty="0" smtClean="0"/>
              <a:t>The pentathlon event was one of the original events from the Ancient Olympics and remains as a part of the Modern Olympics representing, as it has changed over time, the change in what society thinks is most important in athletics.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calcmode="lin" valueType="num">
                                      <p:cBhvr additive="base">
                                        <p:cTn id="7"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The Problematic</a:t>
            </a:r>
          </a:p>
        </p:txBody>
      </p:sp>
      <p:sp>
        <p:nvSpPr>
          <p:cNvPr id="35843" name="Rectangle 3"/>
          <p:cNvSpPr>
            <a:spLocks noGrp="1" noChangeArrowheads="1"/>
          </p:cNvSpPr>
          <p:nvPr>
            <p:ph type="body" idx="1"/>
          </p:nvPr>
        </p:nvSpPr>
        <p:spPr>
          <a:xfrm>
            <a:off x="914400" y="1752600"/>
            <a:ext cx="7661275" cy="4419600"/>
          </a:xfrm>
        </p:spPr>
        <p:txBody>
          <a:bodyPr/>
          <a:lstStyle/>
          <a:p>
            <a:pPr eaLnBrk="1" hangingPunct="1"/>
            <a:r>
              <a:rPr lang="en-US" sz="2800" b="1" dirty="0" smtClean="0"/>
              <a:t>Too obvious, not debatable or controversial </a:t>
            </a:r>
          </a:p>
          <a:p>
            <a:pPr eaLnBrk="1" hangingPunct="1"/>
            <a:r>
              <a:rPr lang="en-US" sz="2800" b="1" dirty="0" smtClean="0"/>
              <a:t>Leonardo’s masterpieces of art and science contributed heavily to the success of the Renaissance, and as well as becoming the base for modern inventions, his contributions earned him the title of a true Renaissance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The Ugly: Un-provable</a:t>
            </a:r>
          </a:p>
        </p:txBody>
      </p:sp>
      <p:sp>
        <p:nvSpPr>
          <p:cNvPr id="36867" name="Rectangle 3"/>
          <p:cNvSpPr>
            <a:spLocks noGrp="1" noChangeArrowheads="1"/>
          </p:cNvSpPr>
          <p:nvPr>
            <p:ph type="body" idx="1"/>
          </p:nvPr>
        </p:nvSpPr>
        <p:spPr/>
        <p:txBody>
          <a:bodyPr/>
          <a:lstStyle/>
          <a:p>
            <a:pPr eaLnBrk="1" hangingPunct="1">
              <a:lnSpc>
                <a:spcPct val="80000"/>
              </a:lnSpc>
            </a:pPr>
            <a:r>
              <a:rPr lang="en-US" sz="4000" b="1" dirty="0" smtClean="0"/>
              <a:t>The bombing of Pearl Harbor indirectly caused the Cold War because it drew America into WWII, creating two superpowers that split Europe between two new factions.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The Good</a:t>
            </a:r>
          </a:p>
        </p:txBody>
      </p:sp>
      <p:sp>
        <p:nvSpPr>
          <p:cNvPr id="37891" name="Rectangle 3"/>
          <p:cNvSpPr>
            <a:spLocks noGrp="1" noChangeArrowheads="1"/>
          </p:cNvSpPr>
          <p:nvPr>
            <p:ph type="body" idx="1"/>
          </p:nvPr>
        </p:nvSpPr>
        <p:spPr/>
        <p:txBody>
          <a:bodyPr/>
          <a:lstStyle/>
          <a:p>
            <a:pPr eaLnBrk="1" hangingPunct="1">
              <a:lnSpc>
                <a:spcPct val="90000"/>
              </a:lnSpc>
            </a:pPr>
            <a:r>
              <a:rPr lang="en-US" sz="3600" b="1" dirty="0" smtClean="0"/>
              <a:t>Specific and provable</a:t>
            </a:r>
          </a:p>
          <a:p>
            <a:pPr eaLnBrk="1" hangingPunct="1">
              <a:lnSpc>
                <a:spcPct val="90000"/>
              </a:lnSpc>
            </a:pPr>
            <a:r>
              <a:rPr lang="en-US" sz="3600" b="1" dirty="0" smtClean="0"/>
              <a:t>The injustice in Lenin’s life paralleled the conditions in Russia, fueling Lenin to lead the revolution that would change the face of Russian politics.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calcmode="lin" valueType="num">
                                      <p:cBhvr additive="base">
                                        <p:cTn id="7"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The Good</a:t>
            </a:r>
          </a:p>
        </p:txBody>
      </p:sp>
      <p:sp>
        <p:nvSpPr>
          <p:cNvPr id="38915" name="Rectangle 3"/>
          <p:cNvSpPr>
            <a:spLocks noGrp="1" noChangeArrowheads="1"/>
          </p:cNvSpPr>
          <p:nvPr>
            <p:ph type="body" idx="1"/>
          </p:nvPr>
        </p:nvSpPr>
        <p:spPr>
          <a:xfrm>
            <a:off x="949325" y="1752600"/>
            <a:ext cx="7661275" cy="4343400"/>
          </a:xfrm>
        </p:spPr>
        <p:txBody>
          <a:bodyPr/>
          <a:lstStyle/>
          <a:p>
            <a:pPr eaLnBrk="1" hangingPunct="1">
              <a:lnSpc>
                <a:spcPct val="90000"/>
              </a:lnSpc>
            </a:pPr>
            <a:r>
              <a:rPr lang="en-US" b="1" dirty="0" smtClean="0"/>
              <a:t>Dissent and large scale protests on the part of the German people in response to the oppression and injustice they experienced under communist rule, as symbolized by the Berlin Wall, impacted Gorbachev’s policies in a way that ultimately led to the demise of the Soviet Union.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986</TotalTime>
  <Words>685</Words>
  <Application>Microsoft Office PowerPoint</Application>
  <PresentationFormat>On-screen Show (4:3)</PresentationFormat>
  <Paragraphs>61</Paragraphs>
  <Slides>15</Slides>
  <Notes>0</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15</vt:i4>
      </vt:variant>
    </vt:vector>
  </HeadingPairs>
  <TitlesOfParts>
    <vt:vector size="29" baseType="lpstr">
      <vt:lpstr>ＭＳ Ｐゴシック</vt:lpstr>
      <vt:lpstr>Arial</vt:lpstr>
      <vt:lpstr>Calibri</vt:lpstr>
      <vt:lpstr>Corbel</vt:lpstr>
      <vt:lpstr>Gill Sans MT</vt:lpstr>
      <vt:lpstr>Times New Roman</vt:lpstr>
      <vt:lpstr>Wingdings</vt:lpstr>
      <vt:lpstr>Wingdings 2</vt:lpstr>
      <vt:lpstr>Wingdings 3</vt:lpstr>
      <vt:lpstr>Axis</vt:lpstr>
      <vt:lpstr>Module</vt:lpstr>
      <vt:lpstr>2_Module</vt:lpstr>
      <vt:lpstr>Office Theme</vt:lpstr>
      <vt:lpstr>Gallery</vt:lpstr>
      <vt:lpstr>Friday, October 26th</vt:lpstr>
      <vt:lpstr>Feedback on TRS…</vt:lpstr>
      <vt:lpstr>Thesis Statements</vt:lpstr>
      <vt:lpstr>The Problematic</vt:lpstr>
      <vt:lpstr>The Problematic</vt:lpstr>
      <vt:lpstr>The Problematic</vt:lpstr>
      <vt:lpstr>The Ugly: Un-provable</vt:lpstr>
      <vt:lpstr>The Good</vt:lpstr>
      <vt:lpstr>The Good</vt:lpstr>
      <vt:lpstr>Things to avoid:</vt:lpstr>
      <vt:lpstr>The Strategy, Thesis</vt:lpstr>
      <vt:lpstr>The Strategy, Thesis</vt:lpstr>
      <vt:lpstr>The Strategy, Thesis</vt:lpstr>
      <vt:lpstr>Tell me what works…</vt:lpstr>
      <vt:lpstr>Tell me what works…</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Questions</dc:title>
  <dc:creator>ruthfrindellm</dc:creator>
  <cp:lastModifiedBy>Maners, Allison SHS Staff</cp:lastModifiedBy>
  <cp:revision>93</cp:revision>
  <dcterms:created xsi:type="dcterms:W3CDTF">2008-02-11T22:38:04Z</dcterms:created>
  <dcterms:modified xsi:type="dcterms:W3CDTF">2018-10-26T17:37:37Z</dcterms:modified>
</cp:coreProperties>
</file>