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notesMasterIdLst>
    <p:notesMasterId r:id="rId20"/>
  </p:notesMasterIdLst>
  <p:handoutMasterIdLst>
    <p:handoutMasterId r:id="rId21"/>
  </p:handoutMasterIdLst>
  <p:sldIdLst>
    <p:sldId id="298" r:id="rId3"/>
    <p:sldId id="297" r:id="rId4"/>
    <p:sldId id="279" r:id="rId5"/>
    <p:sldId id="296" r:id="rId6"/>
    <p:sldId id="280" r:id="rId7"/>
    <p:sldId id="281" r:id="rId8"/>
    <p:sldId id="321" r:id="rId9"/>
    <p:sldId id="322" r:id="rId10"/>
    <p:sldId id="323" r:id="rId11"/>
    <p:sldId id="324" r:id="rId12"/>
    <p:sldId id="325" r:id="rId13"/>
    <p:sldId id="292" r:id="rId14"/>
    <p:sldId id="267" r:id="rId15"/>
    <p:sldId id="268" r:id="rId16"/>
    <p:sldId id="269" r:id="rId17"/>
    <p:sldId id="304" r:id="rId18"/>
    <p:sldId id="270" r:id="rId19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5D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CE5D1B8-DCDE-4667-9119-8251AAD72A28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D602518E-9383-4728-96F8-B90681DCF5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125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B3551844-8B0F-4697-8186-2155F1AC180E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0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09A1572-2302-446F-83A0-DDEBD7C2A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141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Ivan the Terrible actually did very</a:t>
            </a:r>
            <a:r>
              <a:rPr lang="en-US" baseline="0" dirty="0" smtClean="0"/>
              <a:t> good things for Russian society, his actual name meant Ivan the Awesome or Great. He was labeled as being awesomely terrible or Greatly terrible because the killed his son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C633F510-A3E2-4E90-A6EA-47D29C1FF916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974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3422" indent="-173422">
              <a:buFont typeface="Arial" panose="020B0604020202020204" pitchFamily="34" charset="0"/>
              <a:buChar char="•"/>
            </a:pPr>
            <a:r>
              <a:rPr lang="en-US" dirty="0" smtClean="0"/>
              <a:t>Ivan the Terrible actually did very</a:t>
            </a:r>
            <a:r>
              <a:rPr lang="en-US" baseline="0" dirty="0" smtClean="0"/>
              <a:t> good things for Russian society, his actual name meant Ivan the Awesome or Great. He was labeled as being awesomely terrible or Greatly terrible because the killed his son</a:t>
            </a:r>
          </a:p>
          <a:p>
            <a:pPr marL="173422" indent="-17342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916">
              <a:defRPr/>
            </a:pPr>
            <a:fld id="{C633F510-A3E2-4E90-A6EA-47D29C1FF916}" type="slidenum">
              <a:rPr lang="en-US">
                <a:solidFill>
                  <a:prstClr val="black"/>
                </a:solidFill>
                <a:latin typeface="Calibri"/>
              </a:rPr>
              <a:pPr defTabSz="924916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4130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02823"/>
      </p:ext>
    </p:extLst>
  </p:cSld>
  <p:clrMapOvr>
    <a:masterClrMapping/>
  </p:clrMapOvr>
  <p:transition spd="med"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539793"/>
      </p:ext>
    </p:extLst>
  </p:cSld>
  <p:clrMapOvr>
    <a:masterClrMapping/>
  </p:clrMapOvr>
  <p:transition spd="med"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789811"/>
      </p:ext>
    </p:extLst>
  </p:cSld>
  <p:clrMapOvr>
    <a:masterClrMapping/>
  </p:clrMapOvr>
  <p:transition spd="med">
    <p:pull dir="l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175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54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021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9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42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4960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8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87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922167"/>
      </p:ext>
    </p:extLst>
  </p:cSld>
  <p:clrMapOvr>
    <a:masterClrMapping/>
  </p:clrMapOvr>
  <p:transition spd="med">
    <p:pull dir="l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002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367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02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11290"/>
      </p:ext>
    </p:extLst>
  </p:cSld>
  <p:clrMapOvr>
    <a:masterClrMapping/>
  </p:clrMapOvr>
  <p:transition spd="med"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6917"/>
      </p:ext>
    </p:extLst>
  </p:cSld>
  <p:clrMapOvr>
    <a:masterClrMapping/>
  </p:clrMapOvr>
  <p:transition spd="med"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87182"/>
      </p:ext>
    </p:extLst>
  </p:cSld>
  <p:clrMapOvr>
    <a:masterClrMapping/>
  </p:clrMapOvr>
  <p:transition spd="med"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461109"/>
      </p:ext>
    </p:extLst>
  </p:cSld>
  <p:clrMapOvr>
    <a:masterClrMapping/>
  </p:clrMapOvr>
  <p:transition spd="med"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82942"/>
      </p:ext>
    </p:extLst>
  </p:cSld>
  <p:clrMapOvr>
    <a:masterClrMapping/>
  </p:clrMapOvr>
  <p:transition spd="med"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72134"/>
      </p:ext>
    </p:extLst>
  </p:cSld>
  <p:clrMapOvr>
    <a:masterClrMapping/>
  </p:clrMapOvr>
  <p:transition spd="med"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85330"/>
      </p:ext>
    </p:extLst>
  </p:cSld>
  <p:clrMapOvr>
    <a:masterClrMapping/>
  </p:clrMapOvr>
  <p:transition spd="med"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C95C1-5F5C-B241-8EFA-1691AE4E4873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80634-8DC8-E64A-8F26-E71A2D3088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14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pull dir="lu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18EFA-A48A-428E-8F88-A1DE84830940}" type="datetimeFigureOut">
              <a:rPr lang="en-US" smtClean="0"/>
              <a:pPr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6D53A-BAAD-4F14-AAD5-C5692EDFD3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3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Kievan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48" y="757647"/>
            <a:ext cx="9157447" cy="6113416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First Russian state is known as </a:t>
            </a:r>
            <a:r>
              <a:rPr lang="en-US" b="1" dirty="0" err="1" smtClean="0">
                <a:solidFill>
                  <a:srgbClr val="FF0000"/>
                </a:solidFill>
              </a:rPr>
              <a:t>Kievan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Rus</a:t>
            </a:r>
            <a:r>
              <a:rPr lang="en-US" b="1" dirty="0" smtClean="0">
                <a:solidFill>
                  <a:srgbClr val="FF0000"/>
                </a:solidFill>
              </a:rPr>
              <a:t> or the </a:t>
            </a:r>
            <a:r>
              <a:rPr lang="en-US" b="1" dirty="0" err="1" smtClean="0">
                <a:solidFill>
                  <a:srgbClr val="FF0000"/>
                </a:solidFill>
              </a:rPr>
              <a:t>Kievan</a:t>
            </a:r>
            <a:r>
              <a:rPr lang="en-US" b="1" dirty="0" smtClean="0">
                <a:solidFill>
                  <a:srgbClr val="FF0000"/>
                </a:solidFill>
              </a:rPr>
              <a:t> Empire – 850-1240</a:t>
            </a:r>
          </a:p>
          <a:p>
            <a:pPr lvl="1"/>
            <a:r>
              <a:rPr lang="en-US" b="1" dirty="0" smtClean="0"/>
              <a:t>Rose out of mutual need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Citizens had common goal of survival</a:t>
            </a:r>
          </a:p>
          <a:p>
            <a:pPr lvl="2"/>
            <a:r>
              <a:rPr lang="en-US" sz="2600" b="1" dirty="0" smtClean="0"/>
              <a:t>Vikings, Scandinavians, Turks, but mostly Vikings (in the north)</a:t>
            </a:r>
          </a:p>
          <a:p>
            <a:pPr lvl="1"/>
            <a:r>
              <a:rPr lang="en-US" b="1" dirty="0" smtClean="0"/>
              <a:t>Viking conversion to the </a:t>
            </a:r>
            <a:r>
              <a:rPr lang="en-US" b="1" dirty="0" err="1" smtClean="0"/>
              <a:t>Rus</a:t>
            </a:r>
            <a:endParaRPr lang="en-US" b="1" dirty="0" smtClean="0"/>
          </a:p>
          <a:p>
            <a:pPr lvl="2"/>
            <a:r>
              <a:rPr lang="en-US" sz="2600" b="1" dirty="0" smtClean="0"/>
              <a:t>Conversion to monotheism (Christianity) from polytheism  </a:t>
            </a:r>
          </a:p>
          <a:p>
            <a:pPr lvl="2"/>
            <a:r>
              <a:rPr lang="en-US" sz="2600" b="1" dirty="0" smtClean="0"/>
              <a:t>Waring society </a:t>
            </a:r>
          </a:p>
          <a:p>
            <a:pPr lvl="2"/>
            <a:r>
              <a:rPr lang="en-US" sz="2600" b="1" dirty="0" smtClean="0"/>
              <a:t>Major city was Kiev, those who ruled Kiev had control over the rest of the empire </a:t>
            </a:r>
          </a:p>
        </p:txBody>
      </p:sp>
    </p:spTree>
    <p:extLst>
      <p:ext uri="{BB962C8B-B14F-4D97-AF65-F5344CB8AC3E}">
        <p14:creationId xmlns:p14="http://schemas.microsoft.com/office/powerpoint/2010/main" val="17341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770708"/>
            <a:ext cx="8869680" cy="5826035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Had an older brother (Ivan the V) who should have been tsar</a:t>
            </a:r>
          </a:p>
          <a:p>
            <a:pPr lvl="1"/>
            <a:r>
              <a:rPr lang="en-US" b="1" dirty="0"/>
              <a:t>However, he was mentally/physically disabled, both sat on the crown for posterity purposes </a:t>
            </a:r>
          </a:p>
          <a:p>
            <a:pPr lvl="1"/>
            <a:r>
              <a:rPr lang="en-US" b="1" dirty="0"/>
              <a:t>Pete &amp; Ivan’s sister (Sophia) had a special window/door she would open on the back of his throne and tell him what to say</a:t>
            </a:r>
          </a:p>
          <a:p>
            <a:pPr lvl="1"/>
            <a:r>
              <a:rPr lang="en-US" b="1" dirty="0"/>
              <a:t>Ivan died very young (about 30) and then Pete was able to take over and rule on his own, sent his sister to a convent after Ivan’s death</a:t>
            </a:r>
          </a:p>
          <a:p>
            <a:r>
              <a:rPr lang="en-US" b="1" dirty="0"/>
              <a:t>Wanted to modernize Russia, but did it in a really weird way…</a:t>
            </a:r>
          </a:p>
          <a:p>
            <a:pPr lvl="1"/>
            <a:r>
              <a:rPr lang="en-US" b="1" dirty="0"/>
              <a:t>After the passing of his brother he went on a tour of Europe, in </a:t>
            </a:r>
            <a:r>
              <a:rPr lang="en-US" b="1" dirty="0" smtClean="0"/>
              <a:t>“disguise”, </a:t>
            </a:r>
            <a:r>
              <a:rPr lang="en-US" b="1" dirty="0"/>
              <a:t>to learn about “modernity</a:t>
            </a:r>
            <a:r>
              <a:rPr lang="en-US" b="1" dirty="0" smtClean="0"/>
              <a:t>”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9144000" cy="7707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Peter the Great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48709950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1336"/>
            <a:ext cx="9144000" cy="5956663"/>
          </a:xfrm>
        </p:spPr>
        <p:txBody>
          <a:bodyPr>
            <a:normAutofit/>
          </a:bodyPr>
          <a:lstStyle/>
          <a:p>
            <a:r>
              <a:rPr lang="en-US" b="1" dirty="0" smtClean="0"/>
              <a:t>Wanted </a:t>
            </a:r>
            <a:r>
              <a:rPr lang="en-US" b="1" dirty="0"/>
              <a:t>to modernize Russia, but did it in a really weird way…</a:t>
            </a:r>
          </a:p>
          <a:p>
            <a:pPr lvl="1"/>
            <a:r>
              <a:rPr lang="en-US" b="1" dirty="0"/>
              <a:t>After the passing of his brother he went on a tour of Europe, in </a:t>
            </a:r>
            <a:r>
              <a:rPr lang="en-US" b="1" dirty="0" smtClean="0"/>
              <a:t>“disguise”, </a:t>
            </a:r>
            <a:r>
              <a:rPr lang="en-US" b="1" dirty="0"/>
              <a:t>to learn about “modernity”</a:t>
            </a:r>
          </a:p>
          <a:p>
            <a:pPr lvl="1"/>
            <a:r>
              <a:rPr lang="en-US" b="1" dirty="0"/>
              <a:t>Except, he is almost 7’ tall, traveled with an entourage, and had a heavy Slavic accent</a:t>
            </a:r>
          </a:p>
          <a:p>
            <a:pPr lvl="1"/>
            <a:r>
              <a:rPr lang="en-US" b="1" dirty="0"/>
              <a:t>He didn’t fool anybody, but he expected everyone to act like they didn’t know who he was </a:t>
            </a:r>
            <a:endParaRPr lang="en-US" b="1" dirty="0" smtClean="0"/>
          </a:p>
          <a:p>
            <a:r>
              <a:rPr lang="en-US" b="1" dirty="0" smtClean="0"/>
              <a:t>On the bright side crazy Pete expands Russia, improves their economy, created a strong army/navy, and created alliances (also enemies) all over Europe</a:t>
            </a:r>
            <a:endParaRPr lang="en-US" b="1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9144000" cy="9013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Peter the Great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855049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435" y="116541"/>
            <a:ext cx="8875059" cy="1301097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Russia: The Land of the Tsars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4418" y="1703344"/>
            <a:ext cx="3201106" cy="4464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425" y="2279766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53367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52"/>
            <a:ext cx="8229600" cy="1060704"/>
          </a:xfrm>
        </p:spPr>
        <p:txBody>
          <a:bodyPr/>
          <a:lstStyle/>
          <a:p>
            <a:r>
              <a:rPr lang="en-US" b="1" dirty="0" smtClean="0"/>
              <a:t>Peter the Great!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" y="1014984"/>
            <a:ext cx="8851392" cy="549339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500" b="1" dirty="0" smtClean="0"/>
              <a:t>What were Peter’s biggest accomplishments? Decide 2 and then include specific examples from the textbook.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500" b="1" dirty="0"/>
              <a:t>Was Peter the Great actually good for the Russian people? </a:t>
            </a:r>
            <a:r>
              <a:rPr lang="en-US" sz="3500" b="1" dirty="0" smtClean="0"/>
              <a:t>Give specifics for each side.</a:t>
            </a:r>
            <a:endParaRPr lang="en-US" sz="3500" b="1" dirty="0"/>
          </a:p>
          <a:p>
            <a:pPr marL="514350" indent="-514350">
              <a:buFont typeface="+mj-lt"/>
              <a:buAutoNum type="arabicPeriod"/>
            </a:pPr>
            <a:r>
              <a:rPr lang="en-US" sz="3500" b="1" dirty="0" smtClean="0"/>
              <a:t>How </a:t>
            </a:r>
            <a:r>
              <a:rPr lang="en-US" sz="3500" b="1" dirty="0"/>
              <a:t>was Peter an absolutist ruler</a:t>
            </a:r>
            <a:r>
              <a:rPr lang="en-US" sz="3500" b="1" dirty="0" smtClean="0"/>
              <a:t>? How was he NOT absolutist?</a:t>
            </a:r>
            <a:endParaRPr lang="en-US" sz="3500" b="1" dirty="0"/>
          </a:p>
          <a:p>
            <a:pPr marL="514350" indent="-514350">
              <a:buFont typeface="+mj-lt"/>
              <a:buAutoNum type="arabicPeriod"/>
            </a:pPr>
            <a:r>
              <a:rPr lang="en-US" sz="3500" b="1" dirty="0"/>
              <a:t>Compare the rule of Peter and Louis XIV.</a:t>
            </a:r>
          </a:p>
        </p:txBody>
      </p:sp>
    </p:spTree>
    <p:extLst>
      <p:ext uri="{BB962C8B-B14F-4D97-AF65-F5344CB8AC3E}">
        <p14:creationId xmlns:p14="http://schemas.microsoft.com/office/powerpoint/2010/main" val="356900819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1</a:t>
            </a:r>
            <a:r>
              <a:rPr lang="en-US" sz="3600" b="1" dirty="0" smtClean="0"/>
              <a:t>. What </a:t>
            </a:r>
            <a:r>
              <a:rPr lang="en-US" sz="3600" b="1" dirty="0"/>
              <a:t>were Peter the Great’s biggest accomplishments?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15232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Westernization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854994"/>
            <a:ext cx="4368296" cy="4850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sz="320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(Tsar, Russia too)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346575" cy="4846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514605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 smtClean="0"/>
              <a:t>2. </a:t>
            </a:r>
            <a:r>
              <a:rPr lang="en-US" sz="3600" b="1" dirty="0"/>
              <a:t>Was Peter the Great good for the Russian people?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15232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YES!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854994"/>
            <a:ext cx="4368296" cy="4850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NO!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346575" cy="4846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13954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. How was Peter an absolutist ruler? Not absolutist?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15232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Absolutist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854994"/>
            <a:ext cx="4368296" cy="4850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Absolutist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346575" cy="4846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07434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en-US" sz="3600" b="1" dirty="0"/>
              <a:t>4</a:t>
            </a:r>
            <a:r>
              <a:rPr lang="en-US" sz="3600" b="1" dirty="0" smtClean="0"/>
              <a:t>. Compare </a:t>
            </a:r>
            <a:r>
              <a:rPr lang="en-US" sz="3600" b="1" dirty="0"/>
              <a:t>the rule of Peter &amp; </a:t>
            </a:r>
            <a:r>
              <a:rPr lang="en-US" sz="3600" b="1" dirty="0" smtClean="0"/>
              <a:t>Louis XIV.</a:t>
            </a:r>
            <a:endParaRPr lang="en-US" sz="3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52400" y="1215232"/>
            <a:ext cx="4040188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Similar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854994"/>
            <a:ext cx="4368296" cy="48506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5232"/>
            <a:ext cx="4041775" cy="639762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</a:t>
            </a:r>
            <a:endParaRPr lang="en-US" sz="3200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346575" cy="4846638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327843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22960"/>
          </a:xfrm>
        </p:spPr>
        <p:txBody>
          <a:bodyPr>
            <a:no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</a:rPr>
              <a:t>Kievan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</a:rPr>
              <a:t>Rus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448" y="822960"/>
            <a:ext cx="9157447" cy="603504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</a:t>
            </a:r>
            <a:r>
              <a:rPr lang="en-US" b="1" dirty="0" err="1" smtClean="0">
                <a:solidFill>
                  <a:srgbClr val="FF0000"/>
                </a:solidFill>
              </a:rPr>
              <a:t>Kievan</a:t>
            </a:r>
            <a:r>
              <a:rPr lang="en-US" b="1" dirty="0" smtClean="0">
                <a:solidFill>
                  <a:srgbClr val="FF0000"/>
                </a:solidFill>
              </a:rPr>
              <a:t> Empire was a feudalistic society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Slaves </a:t>
            </a:r>
          </a:p>
          <a:p>
            <a:pPr lvl="1"/>
            <a:r>
              <a:rPr lang="en-US" sz="3200" b="1" dirty="0" err="1" smtClean="0">
                <a:solidFill>
                  <a:srgbClr val="FF0000"/>
                </a:solidFill>
              </a:rPr>
              <a:t>Smerd</a:t>
            </a:r>
            <a:r>
              <a:rPr lang="en-US" sz="3200" b="1" dirty="0" smtClean="0">
                <a:solidFill>
                  <a:srgbClr val="FF0000"/>
                </a:solidFill>
              </a:rPr>
              <a:t> class (Serfs)</a:t>
            </a:r>
          </a:p>
          <a:p>
            <a:r>
              <a:rPr lang="en-US" b="1" dirty="0" smtClean="0"/>
              <a:t>Empire ultimately falls apart because of the apanage system – division of an estate to a fallen leaders offspring &amp; in their moment of weakness they were attacked by the Mongols</a:t>
            </a:r>
          </a:p>
          <a:p>
            <a:r>
              <a:rPr lang="en-US" b="1" dirty="0" smtClean="0"/>
              <a:t>This led to the fall of the </a:t>
            </a:r>
            <a:r>
              <a:rPr lang="en-US" b="1" dirty="0" err="1" smtClean="0"/>
              <a:t>Kievan</a:t>
            </a:r>
            <a:r>
              <a:rPr lang="en-US" b="1" dirty="0" smtClean="0"/>
              <a:t> </a:t>
            </a:r>
            <a:r>
              <a:rPr lang="en-US" b="1" dirty="0" err="1" smtClean="0"/>
              <a:t>Rus</a:t>
            </a:r>
            <a:r>
              <a:rPr lang="en-US" b="1" dirty="0" smtClean="0"/>
              <a:t> and a broken empire until about 1400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82296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Ivan the Terrible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2960"/>
            <a:ext cx="9144000" cy="603504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Russia begins to unify under its first tsar – </a:t>
            </a:r>
            <a:r>
              <a:rPr lang="en-US" sz="4000" b="1" dirty="0" smtClean="0">
                <a:solidFill>
                  <a:srgbClr val="FF0000"/>
                </a:solidFill>
              </a:rPr>
              <a:t>Ivan IV the Terrible – 1530-1584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During the Muscovite Empire</a:t>
            </a:r>
          </a:p>
          <a:p>
            <a:pPr lvl="1"/>
            <a:r>
              <a:rPr lang="en-US" sz="3600" b="1" dirty="0" smtClean="0"/>
              <a:t>First ruler to take title of tsar, crushed the old ruling nobility known as the </a:t>
            </a:r>
            <a:r>
              <a:rPr lang="en-US" sz="3600" b="1" dirty="0" smtClean="0">
                <a:solidFill>
                  <a:srgbClr val="FF0000"/>
                </a:solidFill>
              </a:rPr>
              <a:t>Boyars</a:t>
            </a:r>
            <a:r>
              <a:rPr lang="en-US" sz="3600" b="1" dirty="0" smtClean="0"/>
              <a:t>, unifies Russia until the end of his dynasty in 1598</a:t>
            </a:r>
          </a:p>
          <a:p>
            <a:pPr lvl="2"/>
            <a:r>
              <a:rPr lang="en-US" sz="3200" b="1" dirty="0" smtClean="0"/>
              <a:t>Boyars still exist, but not in the same capacity </a:t>
            </a:r>
          </a:p>
          <a:p>
            <a:pPr lvl="2"/>
            <a:r>
              <a:rPr lang="en-US" sz="3200" b="1" dirty="0" smtClean="0"/>
              <a:t>Think of it like the crown in the UK after parliament is ECW/Glorious Rev. </a:t>
            </a:r>
          </a:p>
        </p:txBody>
      </p:sp>
    </p:spTree>
    <p:extLst>
      <p:ext uri="{BB962C8B-B14F-4D97-AF65-F5344CB8AC3E}">
        <p14:creationId xmlns:p14="http://schemas.microsoft.com/office/powerpoint/2010/main" val="17880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53588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Ivan the Terrible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53588"/>
            <a:ext cx="9144000" cy="5904411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Time of Troubles to Michael Romanov</a:t>
            </a:r>
            <a:r>
              <a:rPr lang="en-US" sz="3600" b="1" dirty="0" smtClean="0"/>
              <a:t> </a:t>
            </a:r>
          </a:p>
          <a:p>
            <a:pPr lvl="1"/>
            <a:r>
              <a:rPr lang="en-US" sz="3200" b="1" dirty="0" smtClean="0"/>
              <a:t>1598-1613 is a period of time where there is a resurgence in the old assembly of nobility</a:t>
            </a:r>
          </a:p>
          <a:p>
            <a:pPr lvl="2"/>
            <a:r>
              <a:rPr lang="en-US" sz="2800" b="1" dirty="0" smtClean="0"/>
              <a:t>Lots of bickering, fighting between powers</a:t>
            </a:r>
          </a:p>
          <a:p>
            <a:pPr lvl="2"/>
            <a:r>
              <a:rPr lang="en-US" sz="2800" b="1" dirty="0" smtClean="0"/>
              <a:t>Literally known as the time of anarchy because there are so many people vying for power</a:t>
            </a:r>
          </a:p>
          <a:p>
            <a:pPr lvl="1"/>
            <a:r>
              <a:rPr lang="en-US" sz="3200" b="1" dirty="0" smtClean="0">
                <a:solidFill>
                  <a:srgbClr val="FF0000"/>
                </a:solidFill>
              </a:rPr>
              <a:t>Eventually Romanov is elected as tsar by the </a:t>
            </a:r>
            <a:r>
              <a:rPr lang="en-US" sz="3200" b="1" dirty="0" err="1" smtClean="0">
                <a:solidFill>
                  <a:srgbClr val="FF0000"/>
                </a:solidFill>
              </a:rPr>
              <a:t>Zemsky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Sabor</a:t>
            </a:r>
            <a:r>
              <a:rPr lang="en-US" sz="3200" b="1" dirty="0" smtClean="0">
                <a:solidFill>
                  <a:srgbClr val="FF0000"/>
                </a:solidFill>
              </a:rPr>
              <a:t> (National Assembly) </a:t>
            </a:r>
          </a:p>
          <a:p>
            <a:pPr lvl="2"/>
            <a:r>
              <a:rPr lang="en-US" sz="2800" b="1" dirty="0" smtClean="0">
                <a:solidFill>
                  <a:srgbClr val="FF0000"/>
                </a:solidFill>
              </a:rPr>
              <a:t>This starts the Romanov Dynasty which lasts until 1917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2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-1"/>
            <a:ext cx="3362325" cy="682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0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8576" y="868680"/>
            <a:ext cx="9172576" cy="5989320"/>
          </a:xfrm>
        </p:spPr>
        <p:txBody>
          <a:bodyPr/>
          <a:lstStyle/>
          <a:p>
            <a:r>
              <a:rPr lang="en-US" sz="4000" b="1" dirty="0" smtClean="0"/>
              <a:t>Russian Society under the tsars</a:t>
            </a:r>
          </a:p>
          <a:p>
            <a:pPr lvl="1"/>
            <a:r>
              <a:rPr lang="en-US" sz="3600" b="1" dirty="0" smtClean="0">
                <a:solidFill>
                  <a:srgbClr val="FF0000"/>
                </a:solidFill>
              </a:rPr>
              <a:t>Society is built around aristocracy and ruling class (absolutism)</a:t>
            </a:r>
          </a:p>
          <a:p>
            <a:pPr lvl="2"/>
            <a:r>
              <a:rPr lang="en-US" sz="3200" b="1" dirty="0" smtClean="0"/>
              <a:t>Tsar claimed to be divinely ordained </a:t>
            </a:r>
          </a:p>
          <a:p>
            <a:pPr lvl="2"/>
            <a:r>
              <a:rPr lang="en-US" sz="3200" b="1" dirty="0" smtClean="0"/>
              <a:t>Tsar essentially keeps the Boyars (aristocracy) in check during Romanov Empire</a:t>
            </a:r>
          </a:p>
          <a:p>
            <a:pPr lvl="1"/>
            <a:r>
              <a:rPr lang="en-US" sz="3600" b="1" dirty="0" smtClean="0"/>
              <a:t>Russia is behind the rest of Europe during the Renaissance and Industrial Revolution, and relatively cut off (not completely, have some trade and are Christian)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9144000" cy="979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+mj-cs"/>
              </a:rPr>
              <a:t>Tsarist Society</a:t>
            </a:r>
            <a:endParaRPr kumimoji="0" lang="en-US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110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464"/>
            <a:ext cx="9144000" cy="5930536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Peter the “Great” – 1672-1725</a:t>
            </a:r>
          </a:p>
          <a:p>
            <a:pPr lvl="1"/>
            <a:r>
              <a:rPr lang="en-US" sz="3200" b="1" dirty="0" smtClean="0"/>
              <a:t>Any questions?</a:t>
            </a:r>
            <a:endParaRPr lang="en-US" sz="3200" b="1" dirty="0"/>
          </a:p>
          <a:p>
            <a:r>
              <a:rPr lang="en-US" sz="3600" b="1" dirty="0" smtClean="0"/>
              <a:t>Other notable information regarding crazy Pete – I think he is hilarious/scary crazy </a:t>
            </a:r>
          </a:p>
          <a:p>
            <a:r>
              <a:rPr lang="en-US" sz="3600" b="1" dirty="0" smtClean="0"/>
              <a:t>He loved war games</a:t>
            </a:r>
          </a:p>
          <a:p>
            <a:pPr lvl="1"/>
            <a:r>
              <a:rPr lang="en-US" sz="3200" b="1" dirty="0" smtClean="0"/>
              <a:t>Would literally kill his friends in their “playful” war games</a:t>
            </a:r>
          </a:p>
          <a:p>
            <a:pPr lvl="1"/>
            <a:r>
              <a:rPr lang="en-US" sz="3200" b="1" dirty="0" smtClean="0"/>
              <a:t>Loved the navy – Had a full size naval ship built on Lake </a:t>
            </a:r>
            <a:r>
              <a:rPr lang="en-US" sz="3200" b="1" dirty="0" err="1" smtClean="0"/>
              <a:t>Lagoda</a:t>
            </a:r>
            <a:r>
              <a:rPr lang="en-US" sz="3200" b="1" dirty="0" smtClean="0"/>
              <a:t> just to play boat with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9144000" cy="10711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Russian Interlude – Peter the Great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60165848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27463"/>
            <a:ext cx="9144000" cy="5930536"/>
          </a:xfrm>
        </p:spPr>
        <p:txBody>
          <a:bodyPr>
            <a:normAutofit/>
          </a:bodyPr>
          <a:lstStyle/>
          <a:p>
            <a:r>
              <a:rPr lang="en-US" b="1" dirty="0" smtClean="0"/>
              <a:t>Had St. Petersburg built because he didn’t like Moscow, his father </a:t>
            </a:r>
            <a:r>
              <a:rPr lang="en-US" b="1" dirty="0"/>
              <a:t> </a:t>
            </a:r>
            <a:r>
              <a:rPr lang="en-US" b="1" dirty="0" smtClean="0"/>
              <a:t>died there (killed by his aunt in front him)</a:t>
            </a:r>
          </a:p>
          <a:p>
            <a:pPr lvl="1"/>
            <a:r>
              <a:rPr lang="en-US" b="1" dirty="0" smtClean="0"/>
              <a:t>Built on land that was frozen most of the year and a marsh the rest of the year</a:t>
            </a:r>
          </a:p>
          <a:p>
            <a:pPr lvl="1"/>
            <a:r>
              <a:rPr lang="en-US" b="1" dirty="0" smtClean="0"/>
              <a:t>Forced his nobility to go there, they literally froze to death because he just wanted a castle there </a:t>
            </a:r>
          </a:p>
          <a:p>
            <a:pPr lvl="1"/>
            <a:r>
              <a:rPr lang="en-US" b="1" dirty="0" smtClean="0"/>
              <a:t>crazy </a:t>
            </a:r>
            <a:r>
              <a:rPr lang="en-US" b="1" dirty="0"/>
              <a:t>P</a:t>
            </a:r>
            <a:r>
              <a:rPr lang="en-US" b="1" dirty="0" smtClean="0"/>
              <a:t>ete just liked it there more than Moscow (named it after himself), would do anything to maintain a presence there</a:t>
            </a:r>
          </a:p>
          <a:p>
            <a:pPr lvl="2"/>
            <a:r>
              <a:rPr lang="en-US" b="1" dirty="0" smtClean="0"/>
              <a:t>Somewhat tactical because it is a port city on the river Neva &amp; on the Baltic Sea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-1"/>
            <a:ext cx="9144000" cy="927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Russian Interlude-Peter the Great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41500182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" y="5410199"/>
            <a:ext cx="4052428" cy="140176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/>
              <a:t>Ivan V</a:t>
            </a:r>
            <a:endParaRPr lang="en-US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" y="2688"/>
            <a:ext cx="4065875" cy="5407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4114800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029200" y="5410199"/>
            <a:ext cx="4052428" cy="14017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Peter the Great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823551"/>
      </p:ext>
    </p:extLst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725</TotalTime>
  <Words>961</Words>
  <Application>Microsoft Office PowerPoint</Application>
  <PresentationFormat>On-screen Show (4:3)</PresentationFormat>
  <Paragraphs>85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1_Office Theme</vt:lpstr>
      <vt:lpstr>Office Theme</vt:lpstr>
      <vt:lpstr>Kievan Rus</vt:lpstr>
      <vt:lpstr>Kievan Rus</vt:lpstr>
      <vt:lpstr>Ivan the Terrible</vt:lpstr>
      <vt:lpstr>Ivan the Terrible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Russia: The Land of the Tsars</vt:lpstr>
      <vt:lpstr>Peter the Great!</vt:lpstr>
      <vt:lpstr>1. What were Peter the Great’s biggest accomplishments?</vt:lpstr>
      <vt:lpstr>2. Was Peter the Great good for the Russian people?</vt:lpstr>
      <vt:lpstr>3. How was Peter an absolutist ruler? Not absolutist?</vt:lpstr>
      <vt:lpstr>4. Compare the rule of Peter &amp; Louis XIV.</vt:lpstr>
    </vt:vector>
  </TitlesOfParts>
  <Company>Issaquah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January 30, 2018</dc:title>
  <dc:creator>Maners, Allison SHS Staff</dc:creator>
  <cp:lastModifiedBy>Maners, Allison SHS Staff</cp:lastModifiedBy>
  <cp:revision>38</cp:revision>
  <cp:lastPrinted>2018-01-31T17:43:06Z</cp:lastPrinted>
  <dcterms:created xsi:type="dcterms:W3CDTF">2018-01-26T16:50:50Z</dcterms:created>
  <dcterms:modified xsi:type="dcterms:W3CDTF">2018-10-15T18:57:47Z</dcterms:modified>
</cp:coreProperties>
</file>