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7" r:id="rId4"/>
    <p:sldId id="258" r:id="rId5"/>
    <p:sldId id="262" r:id="rId6"/>
    <p:sldId id="259" r:id="rId7"/>
    <p:sldId id="263" r:id="rId8"/>
    <p:sldId id="274" r:id="rId9"/>
    <p:sldId id="260" r:id="rId10"/>
    <p:sldId id="261" r:id="rId1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41D61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5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47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BC1F-9F9F-47C9-9D13-4D17D7BE5EE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C096-EC67-495B-8B4C-1BC506977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5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398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3221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275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173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30833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38405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67896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2956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15239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11164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0424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544FB-7405-0346-86F4-7F72DB64B1CF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3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499"/>
            <a:ext cx="7772400" cy="1470025"/>
          </a:xfrm>
        </p:spPr>
        <p:txBody>
          <a:bodyPr/>
          <a:lstStyle/>
          <a:p>
            <a:r>
              <a:rPr lang="en-US" dirty="0" smtClean="0"/>
              <a:t>Transatlantic Revolutions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8968"/>
            <a:ext cx="6400800" cy="1752600"/>
          </a:xfrm>
        </p:spPr>
        <p:txBody>
          <a:bodyPr/>
          <a:lstStyle/>
          <a:p>
            <a:r>
              <a:rPr lang="en-US" dirty="0" smtClean="0"/>
              <a:t>The fever of revolution spreads to the New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27" y="1879491"/>
            <a:ext cx="5924513" cy="47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151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2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Latin American Revolutions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31" y="787400"/>
            <a:ext cx="8740141" cy="57718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441D61"/>
                </a:solidFill>
              </a:rPr>
              <a:t>Outside of Caribbean can basically be broken down into three key groups:</a:t>
            </a: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Mexico</a:t>
            </a: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Brazil</a:t>
            </a: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Bolivarian Revolutions (rest of Latin America)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Causes variety of different ideas, leaders and results to occur (Bolivar, Hidalgo &amp; Morales, Pedro I, etc.)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Leads to popularity of Caudillos and Conservative Rule </a:t>
            </a:r>
            <a:r>
              <a:rPr lang="en-US" dirty="0" smtClean="0">
                <a:solidFill>
                  <a:srgbClr val="006600"/>
                </a:solidFill>
                <a:sym typeface="Wingdings"/>
              </a:rPr>
              <a:t> many argue one ruling class replaced another &amp; little changed for a average person</a:t>
            </a:r>
            <a:endParaRPr lang="en-US" dirty="0" smtClean="0">
              <a:solidFill>
                <a:srgbClr val="006600"/>
              </a:solidFill>
            </a:endParaRP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Church generally keeps power it doesn’t have in Europe</a:t>
            </a:r>
          </a:p>
          <a:p>
            <a:r>
              <a:rPr lang="en-US" b="1" dirty="0" smtClean="0">
                <a:solidFill>
                  <a:srgbClr val="005696"/>
                </a:solidFill>
              </a:rPr>
              <a:t>Everywhere but Cuba is independent by 1830s</a:t>
            </a:r>
            <a:endParaRPr lang="en-US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322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Impact of the Enlightenment, American &amp; French Revolutions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83" y="1357438"/>
            <a:ext cx="8702790" cy="536517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441D61"/>
                </a:solidFill>
              </a:rPr>
              <a:t>Ideas of the Enlightenment come to Americas around the same time as Europe</a:t>
            </a: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Rich peninsulars &amp; creoles were famously “slaves” to European fashion, ideas, culture, etc. until well into the 20</a:t>
            </a:r>
            <a:r>
              <a:rPr lang="en-US" baseline="30000" dirty="0" smtClean="0">
                <a:solidFill>
                  <a:srgbClr val="441D61"/>
                </a:solidFill>
              </a:rPr>
              <a:t>th</a:t>
            </a:r>
            <a:r>
              <a:rPr lang="en-US" dirty="0" smtClean="0">
                <a:solidFill>
                  <a:srgbClr val="441D61"/>
                </a:solidFill>
              </a:rPr>
              <a:t> century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Intellectual atmosphere was one that wanted a move to free society, looser caste system, end to slavery, etc., </a:t>
            </a:r>
            <a:r>
              <a:rPr lang="en-US" b="1" u="sng" dirty="0" smtClean="0">
                <a:solidFill>
                  <a:srgbClr val="006600"/>
                </a:solidFill>
              </a:rPr>
              <a:t>but never really had the stomach to do it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economic (who would produce our resources?),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social (we like having money)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political reasons (church and state tied in Spain so Enlightenment always goes through religion)</a:t>
            </a:r>
          </a:p>
          <a:p>
            <a:r>
              <a:rPr lang="en-US" b="1" dirty="0" smtClean="0">
                <a:solidFill>
                  <a:srgbClr val="005696"/>
                </a:solidFill>
              </a:rPr>
              <a:t>American Revolution shows that it is possible for colonies to throw off yoke of colonial power &amp; have pop. sovereignty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French Revolution perpetuates the idea that Europeans are ready for Enlightenment ideals (esp. end to slavery)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2078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17" y="2942903"/>
            <a:ext cx="5533480" cy="39150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73" y="361814"/>
            <a:ext cx="8916544" cy="40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2668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67" y="1651000"/>
            <a:ext cx="4961411" cy="344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2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Haitian Revolution Part 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746957"/>
            <a:ext cx="7226300" cy="582626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What unique characteristics did the colony of St. </a:t>
            </a:r>
            <a:r>
              <a:rPr lang="en-US" b="1" dirty="0" err="1" smtClean="0">
                <a:solidFill>
                  <a:srgbClr val="441D61"/>
                </a:solidFill>
              </a:rPr>
              <a:t>Domingue</a:t>
            </a:r>
            <a:r>
              <a:rPr lang="en-US" b="1" dirty="0" smtClean="0">
                <a:solidFill>
                  <a:srgbClr val="441D61"/>
                </a:solidFill>
              </a:rPr>
              <a:t>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Explain the socio-cultural and political situation prior to the Revolution. Why did it succeed where others have failed?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How did the revolutionaries in France react to the uprising in Haiti?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What do Spain &amp; Britain have to do with the Haitian Revolution?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Who is Toussaint Louverture</a:t>
            </a:r>
            <a:r>
              <a:rPr lang="en-US" b="1" dirty="0">
                <a:solidFill>
                  <a:srgbClr val="441D61"/>
                </a:solidFill>
              </a:rPr>
              <a:t> </a:t>
            </a:r>
            <a:r>
              <a:rPr lang="en-US" b="1" dirty="0" smtClean="0">
                <a:solidFill>
                  <a:srgbClr val="441D61"/>
                </a:solidFill>
              </a:rPr>
              <a:t>&amp; why is he important? What was his (and the rest of Haiti’s) style of fighting? What type of governmental system did he establish?</a:t>
            </a:r>
          </a:p>
        </p:txBody>
      </p:sp>
    </p:spTree>
    <p:extLst>
      <p:ext uri="{BB962C8B-B14F-4D97-AF65-F5344CB8AC3E}">
        <p14:creationId xmlns:p14="http://schemas.microsoft.com/office/powerpoint/2010/main" val="15496353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2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Haitian Revolution Part II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0" y="746957"/>
            <a:ext cx="6664520" cy="597565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How did Louverture overreach and upset Napoleon? How does this dovetail with the Napoleonic Wars in Europe?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How did Napoleonic France treat slaves and other people of color?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Who ruled Haiti after Louverture? How did he rule &amp; what was his fate?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Why did the Haitian Revolution succeed where other similar revolutions failed?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What was Haiti’s international “status” as a result of the revolution?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32" y="1376363"/>
            <a:ext cx="242636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1191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35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Problems in South America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1" y="802980"/>
            <a:ext cx="8777492" cy="58449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441D61"/>
                </a:solidFill>
              </a:rPr>
              <a:t>Caste system perpetuates haves vs. have </a:t>
            </a:r>
            <a:r>
              <a:rPr lang="en-US" b="1" dirty="0" err="1" smtClean="0">
                <a:solidFill>
                  <a:srgbClr val="441D61"/>
                </a:solidFill>
              </a:rPr>
              <a:t>nots</a:t>
            </a:r>
            <a:endParaRPr lang="en-US" b="1" dirty="0" smtClean="0">
              <a:solidFill>
                <a:srgbClr val="441D61"/>
              </a:solidFill>
            </a:endParaRP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Honor system hampers movement &amp; discussion</a:t>
            </a:r>
          </a:p>
          <a:p>
            <a:r>
              <a:rPr lang="en-US" b="1" dirty="0" smtClean="0">
                <a:solidFill>
                  <a:srgbClr val="441D61"/>
                </a:solidFill>
              </a:rPr>
              <a:t>Creoles tend to feel stronger nationalism to colonies than homeland</a:t>
            </a: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True in American colonies too</a:t>
            </a:r>
          </a:p>
          <a:p>
            <a:r>
              <a:rPr lang="en-US" b="1" dirty="0" smtClean="0">
                <a:solidFill>
                  <a:srgbClr val="441D61"/>
                </a:solidFill>
              </a:rPr>
              <a:t>Creoles resent </a:t>
            </a:r>
            <a:r>
              <a:rPr lang="en-US" b="1" dirty="0">
                <a:solidFill>
                  <a:srgbClr val="441D61"/>
                </a:solidFill>
              </a:rPr>
              <a:t>P</a:t>
            </a:r>
            <a:r>
              <a:rPr lang="en-US" b="1" dirty="0" smtClean="0">
                <a:solidFill>
                  <a:srgbClr val="441D61"/>
                </a:solidFill>
              </a:rPr>
              <a:t>eninsulars for loyalty to the motherland (feels like rule by a foreign power)</a:t>
            </a: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Lower classes severely oppressed by both (this is not their Revolution) groups through peonage &amp; encomienda system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Spain and Portugal both tend to rule more absolute &amp; directly than other colonies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Portugal puts virtually no infrastructure beyond money making capacity into colonies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Church still tied closely to state (life more restrictive)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Eventually church will actually side with Revolutionaries &amp; keep strong foothold in Latin America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All the serious money is going back to Europe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11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Tupac </a:t>
            </a:r>
            <a:r>
              <a:rPr lang="en-US" b="1" dirty="0" err="1" smtClean="0">
                <a:solidFill>
                  <a:srgbClr val="002060"/>
                </a:solidFill>
              </a:rPr>
              <a:t>Amaru</a:t>
            </a:r>
            <a:r>
              <a:rPr lang="en-US" b="1" dirty="0" smtClean="0">
                <a:solidFill>
                  <a:srgbClr val="002060"/>
                </a:solidFill>
              </a:rPr>
              <a:t> &amp; other failed attempts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802979"/>
            <a:ext cx="8628089" cy="605502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41D61"/>
                </a:solidFill>
              </a:rPr>
              <a:t>Series of minor revolts throughout Latin America in 18</a:t>
            </a:r>
            <a:r>
              <a:rPr lang="en-US" b="1" baseline="30000" dirty="0" smtClean="0">
                <a:solidFill>
                  <a:srgbClr val="441D61"/>
                </a:solidFill>
              </a:rPr>
              <a:t>th</a:t>
            </a:r>
            <a:r>
              <a:rPr lang="en-US" b="1" dirty="0" smtClean="0">
                <a:solidFill>
                  <a:srgbClr val="441D61"/>
                </a:solidFill>
              </a:rPr>
              <a:t> century</a:t>
            </a: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Generally tend to be amongst oppressed workers, natives, or renegade early caudillos outside of cities</a:t>
            </a:r>
          </a:p>
          <a:p>
            <a:r>
              <a:rPr lang="en-US" b="1" dirty="0" smtClean="0">
                <a:solidFill>
                  <a:srgbClr val="441D61"/>
                </a:solidFill>
              </a:rPr>
              <a:t>Sometimes put down, sometimes not, usually not a major threat till they disrupt the economy or impact cities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Most famous is Tupac </a:t>
            </a:r>
            <a:r>
              <a:rPr lang="en-US" b="1" dirty="0" err="1" smtClean="0">
                <a:solidFill>
                  <a:srgbClr val="006600"/>
                </a:solidFill>
              </a:rPr>
              <a:t>Amaru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II’s attempted revolt in modern Peru</a:t>
            </a:r>
          </a:p>
        </p:txBody>
      </p:sp>
    </p:spTree>
    <p:extLst>
      <p:ext uri="{BB962C8B-B14F-4D97-AF65-F5344CB8AC3E}">
        <p14:creationId xmlns:p14="http://schemas.microsoft.com/office/powerpoint/2010/main" val="252617649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Tupac </a:t>
            </a:r>
            <a:r>
              <a:rPr lang="en-US" b="1" dirty="0" err="1" smtClean="0">
                <a:solidFill>
                  <a:srgbClr val="002060"/>
                </a:solidFill>
              </a:rPr>
              <a:t>Amaru</a:t>
            </a:r>
            <a:r>
              <a:rPr lang="en-US" b="1" dirty="0" smtClean="0">
                <a:solidFill>
                  <a:srgbClr val="002060"/>
                </a:solidFill>
              </a:rPr>
              <a:t> &amp; other failed attempts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802979"/>
            <a:ext cx="8628089" cy="605502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Most famous is Tupac </a:t>
            </a:r>
            <a:r>
              <a:rPr lang="en-US" b="1" dirty="0" err="1" smtClean="0">
                <a:solidFill>
                  <a:srgbClr val="006600"/>
                </a:solidFill>
              </a:rPr>
              <a:t>Amaru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II’s attempted revolt in modern Peru</a:t>
            </a:r>
          </a:p>
          <a:p>
            <a:pPr lvl="1"/>
            <a:r>
              <a:rPr lang="en-US" dirty="0" err="1" smtClean="0">
                <a:solidFill>
                  <a:srgbClr val="006600"/>
                </a:solidFill>
              </a:rPr>
              <a:t>Amaru</a:t>
            </a:r>
            <a:r>
              <a:rPr lang="en-US" dirty="0" smtClean="0">
                <a:solidFill>
                  <a:srgbClr val="006600"/>
                </a:solidFill>
              </a:rPr>
              <a:t> was descendent (maybe) of last Incan king, who rallied peasants, natives and lower class creoles in guerilla war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Betrayed &amp; </a:t>
            </a:r>
            <a:r>
              <a:rPr lang="en-US" dirty="0">
                <a:solidFill>
                  <a:srgbClr val="006600"/>
                </a:solidFill>
              </a:rPr>
              <a:t>e</a:t>
            </a:r>
            <a:r>
              <a:rPr lang="en-US" dirty="0" smtClean="0">
                <a:solidFill>
                  <a:srgbClr val="006600"/>
                </a:solidFill>
              </a:rPr>
              <a:t>xecuted (in horrific fashion); led to series of laws by Spanish promising reform (but not delivering) and cracking down on native culture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Led to rebellion in New Grenada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Made Peninsulars uneasy &amp; showed Spanish did not have absolute control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8352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Peninsular War &amp; </a:t>
            </a:r>
            <a:r>
              <a:rPr lang="en-US" b="1" dirty="0" err="1" smtClean="0">
                <a:solidFill>
                  <a:srgbClr val="002060"/>
                </a:solidFill>
              </a:rPr>
              <a:t>Bonapartism</a:t>
            </a:r>
            <a:r>
              <a:rPr lang="en-US" b="1" dirty="0" smtClean="0">
                <a:solidFill>
                  <a:srgbClr val="002060"/>
                </a:solidFill>
              </a:rPr>
              <a:t> in South America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55" y="1600200"/>
            <a:ext cx="8814843" cy="502904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441D61"/>
                </a:solidFill>
              </a:rPr>
              <a:t>Late 1807 Napoleon moves on Iberia</a:t>
            </a: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Brings great reforms but underestimates nationalism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Makes brother the King of Spain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Effectively causes Old Spain to lose control on Latin America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Institutes economic reform in Latin America but also causes nationalism to ramp up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Makes Creoles feel like they can and need to take over their countries for themselves rather than be ruled by Napoleon (done in name of popular sovereignty)</a:t>
            </a:r>
          </a:p>
          <a:p>
            <a:r>
              <a:rPr lang="en-US" b="1" dirty="0" smtClean="0">
                <a:solidFill>
                  <a:srgbClr val="005696"/>
                </a:solidFill>
              </a:rPr>
              <a:t>Marches on Lisbon</a:t>
            </a:r>
          </a:p>
          <a:p>
            <a:pPr lvl="1"/>
            <a:r>
              <a:rPr lang="en-US" dirty="0" smtClean="0">
                <a:solidFill>
                  <a:srgbClr val="005696"/>
                </a:solidFill>
              </a:rPr>
              <a:t>Causes the entire Portuguese court (with help of GB) to relocate to Rio de Janeiro</a:t>
            </a:r>
            <a:endParaRPr lang="en-US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6518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794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Transatlantic Revolutions</vt:lpstr>
      <vt:lpstr>Impact of the Enlightenment, American &amp; French Revolutions</vt:lpstr>
      <vt:lpstr>PowerPoint Presentation</vt:lpstr>
      <vt:lpstr>Haitian Revolution Part I</vt:lpstr>
      <vt:lpstr>Haitian Revolution Part II</vt:lpstr>
      <vt:lpstr>Problems in South America</vt:lpstr>
      <vt:lpstr>Tupac Amaru &amp; other failed attempts</vt:lpstr>
      <vt:lpstr>Tupac Amaru &amp; other failed attempts</vt:lpstr>
      <vt:lpstr>Peninsular War &amp; Bonapartism in South America</vt:lpstr>
      <vt:lpstr>Latin American Revolutions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Transatlantic Revolutions</dc:title>
  <dc:creator>Paul Doran</dc:creator>
  <cp:lastModifiedBy>Maners, Allison SHS Staff</cp:lastModifiedBy>
  <cp:revision>48</cp:revision>
  <cp:lastPrinted>2016-12-08T18:02:58Z</cp:lastPrinted>
  <dcterms:created xsi:type="dcterms:W3CDTF">2014-11-19T22:45:11Z</dcterms:created>
  <dcterms:modified xsi:type="dcterms:W3CDTF">2018-12-10T19:42:16Z</dcterms:modified>
</cp:coreProperties>
</file>