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19"/>
  </p:notesMasterIdLst>
  <p:handoutMasterIdLst>
    <p:handoutMasterId r:id="rId20"/>
  </p:handoutMasterIdLst>
  <p:sldIdLst>
    <p:sldId id="286" r:id="rId3"/>
    <p:sldId id="289" r:id="rId4"/>
    <p:sldId id="256" r:id="rId5"/>
    <p:sldId id="257" r:id="rId6"/>
    <p:sldId id="258" r:id="rId7"/>
    <p:sldId id="259" r:id="rId8"/>
    <p:sldId id="272" r:id="rId9"/>
    <p:sldId id="261" r:id="rId10"/>
    <p:sldId id="262" r:id="rId11"/>
    <p:sldId id="266" r:id="rId12"/>
    <p:sldId id="263" r:id="rId13"/>
    <p:sldId id="260" r:id="rId14"/>
    <p:sldId id="265" r:id="rId15"/>
    <p:sldId id="267" r:id="rId16"/>
    <p:sldId id="268" r:id="rId17"/>
    <p:sldId id="269" r:id="rId1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E51C494-F593-40DB-BF60-8ECFAAAB5BB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2CD11E0-E562-42F2-A0D2-47DFC27A6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77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5B3E5-9F0C-4ED4-8E84-840FBE440E0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82BB7-CDC6-47A8-9F4D-E1C594F4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5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159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0532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1D3641"/>
                </a:solidFill>
              </a:rPr>
              <a:pPr/>
              <a:t>2/28/2019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1D3641"/>
                </a:solidFill>
              </a:rPr>
              <a:pPr/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16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8055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393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1581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5092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40666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460068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7325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160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A385CF6-74DA-4D53-A437-2BA15DA15E3B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BA41F3-37FA-4D7F-9272-360EE4B7D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2/28/2019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79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ome info from yesterday…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191000" cy="452628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Describe the major points (lets say top 3)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Who won?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Any 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45920"/>
            <a:ext cx="3581400" cy="45262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Gallipoli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Ypres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Isonzo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Jutland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Verdun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Somme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Marne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8308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Wilson’s Fourteen Points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14, but you get the idea…</a:t>
            </a:r>
          </a:p>
          <a:p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secret treaties</a:t>
            </a:r>
          </a:p>
          <a:p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trade</a:t>
            </a:r>
          </a:p>
          <a:p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of the seas</a:t>
            </a:r>
          </a:p>
          <a:p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 size of armies and navies</a:t>
            </a:r>
          </a:p>
          <a:p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Self-determination</a:t>
            </a:r>
          </a:p>
          <a:p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League of Nations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194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“A Peace Built on Quicksand”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524001"/>
            <a:ext cx="4191000" cy="50572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What did the Allies want?</a:t>
            </a:r>
          </a:p>
          <a:p>
            <a:r>
              <a:rPr lang="en-US" u="sng" dirty="0" smtClean="0"/>
              <a:t>US</a:t>
            </a:r>
            <a:r>
              <a:rPr lang="en-US" dirty="0" smtClean="0"/>
              <a:t> – Wilson wanted?</a:t>
            </a:r>
          </a:p>
          <a:p>
            <a:pPr lvl="1"/>
            <a:r>
              <a:rPr lang="en-US" dirty="0" smtClean="0"/>
              <a:t>14 Points</a:t>
            </a:r>
          </a:p>
          <a:p>
            <a:pPr lvl="1"/>
            <a:r>
              <a:rPr lang="en-US" dirty="0" smtClean="0"/>
              <a:t>League of Nations</a:t>
            </a:r>
          </a:p>
          <a:p>
            <a:r>
              <a:rPr lang="en-US" u="sng" dirty="0" smtClean="0"/>
              <a:t>France</a:t>
            </a:r>
            <a:r>
              <a:rPr lang="en-US" dirty="0" smtClean="0"/>
              <a:t> – Opposite of Wilson </a:t>
            </a:r>
          </a:p>
          <a:p>
            <a:pPr lvl="1"/>
            <a:r>
              <a:rPr lang="en-US" dirty="0" smtClean="0"/>
              <a:t>Crush Germany so they never invade France again</a:t>
            </a:r>
          </a:p>
          <a:p>
            <a:r>
              <a:rPr lang="en-US" u="sng" dirty="0" smtClean="0"/>
              <a:t>GB</a:t>
            </a:r>
            <a:r>
              <a:rPr lang="en-US" dirty="0" smtClean="0"/>
              <a:t> – middle ground</a:t>
            </a:r>
          </a:p>
          <a:p>
            <a:pPr lvl="1"/>
            <a:r>
              <a:rPr lang="en-US" dirty="0" smtClean="0"/>
              <a:t>wanted Germans to pay without ruining Europe</a:t>
            </a:r>
          </a:p>
          <a:p>
            <a:pPr lvl="1"/>
            <a:r>
              <a:rPr lang="en-US" dirty="0" smtClean="0"/>
              <a:t>Compromiser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038600" cy="28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724400" y="5257800"/>
            <a:ext cx="419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Although there were delegates from </a:t>
            </a:r>
            <a:r>
              <a:rPr lang="en-US" sz="1600" b="1" u="sng" dirty="0" smtClean="0">
                <a:solidFill>
                  <a:schemeClr val="bg1"/>
                </a:solidFill>
              </a:rPr>
              <a:t>39</a:t>
            </a:r>
            <a:r>
              <a:rPr lang="en-US" sz="1600" b="1" dirty="0" smtClean="0">
                <a:solidFill>
                  <a:schemeClr val="bg1"/>
                </a:solidFill>
              </a:rPr>
              <a:t> nations at the conference, the important decisions were made by the leaders of the three strongest </a:t>
            </a:r>
            <a:r>
              <a:rPr lang="en-US" sz="1600" b="1" u="sng" dirty="0" smtClean="0">
                <a:solidFill>
                  <a:schemeClr val="bg1"/>
                </a:solidFill>
              </a:rPr>
              <a:t>Allied</a:t>
            </a:r>
            <a:r>
              <a:rPr lang="en-US" sz="1600" b="1" dirty="0" smtClean="0">
                <a:solidFill>
                  <a:schemeClr val="bg1"/>
                </a:solidFill>
              </a:rPr>
              <a:t> powers: the US, Britain, and France.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53000" y="4343400"/>
            <a:ext cx="990600" cy="762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David Lloyd</a:t>
            </a:r>
          </a:p>
          <a:p>
            <a:pPr algn="ctr"/>
            <a:r>
              <a:rPr lang="en-US" sz="1200" b="1" dirty="0"/>
              <a:t>George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(Britain)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629400" y="4419600"/>
            <a:ext cx="990600" cy="762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Georges</a:t>
            </a:r>
          </a:p>
          <a:p>
            <a:pPr algn="ctr"/>
            <a:r>
              <a:rPr lang="en-US" sz="1200" b="1" dirty="0"/>
              <a:t>Clemenceau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(France)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772400" y="4419600"/>
            <a:ext cx="1066800" cy="68580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Woodrow</a:t>
            </a:r>
          </a:p>
          <a:p>
            <a:pPr algn="ctr"/>
            <a:r>
              <a:rPr lang="en-US" sz="1200" b="1" dirty="0"/>
              <a:t>Wilson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(US)</a:t>
            </a:r>
          </a:p>
        </p:txBody>
      </p:sp>
    </p:spTree>
    <p:extLst>
      <p:ext uri="{BB962C8B-B14F-4D97-AF65-F5344CB8AC3E}">
        <p14:creationId xmlns:p14="http://schemas.microsoft.com/office/powerpoint/2010/main" val="1803458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Treaty </a:t>
            </a:r>
            <a:r>
              <a:rPr lang="en-US" b="1" dirty="0" err="1" smtClean="0">
                <a:solidFill>
                  <a:srgbClr val="002060"/>
                </a:solidFill>
              </a:rPr>
              <a:t>a.k.a</a:t>
            </a:r>
            <a:r>
              <a:rPr lang="en-US" b="1" dirty="0" smtClean="0">
                <a:solidFill>
                  <a:srgbClr val="002060"/>
                </a:solidFill>
              </a:rPr>
              <a:t> “DIKTAT”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45920"/>
            <a:ext cx="4724400" cy="49834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Rejection of many of Wilson’s ideas -a treaty      of punishment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Germans lose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 of land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Germans lose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colonies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Germans lose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gained in the east with B-L Treaty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5 billion until 1921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 set amount would be determined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reparations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Army limited to 100,000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navy or air force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231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War Guilt Clause</a:t>
            </a:r>
          </a:p>
          <a:p>
            <a:endParaRPr lang="en-US" dirty="0"/>
          </a:p>
        </p:txBody>
      </p:sp>
      <p:pic>
        <p:nvPicPr>
          <p:cNvPr id="7" name="Content Placeholder 6" descr="WWI - Vers Cartoon.pn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b="3735"/>
          <a:stretch/>
        </p:blipFill>
        <p:spPr>
          <a:xfrm>
            <a:off x="4858136" y="1645920"/>
            <a:ext cx="4247763" cy="384047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4800" y="1981200"/>
            <a:ext cx="861059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Germany’s punishment in the </a:t>
            </a:r>
            <a:r>
              <a:rPr lang="en-US" alt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ToV</a:t>
            </a:r>
            <a:r>
              <a:rPr lang="en-US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remembered as:</a:t>
            </a:r>
          </a:p>
          <a:p>
            <a:pPr algn="ctr" eaLnBrk="1" hangingPunct="1"/>
            <a:r>
              <a:rPr lang="en-US" alt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BRAT</a:t>
            </a:r>
          </a:p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Germany 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to accept the </a:t>
            </a:r>
            <a:r>
              <a:rPr lang="en-US" altLang="en-US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alt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starting the war in the form of a “war guilt” clause.</a:t>
            </a:r>
          </a:p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Germany 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to pay </a:t>
            </a:r>
            <a:r>
              <a:rPr lang="en-US" altLang="en-US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alt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eparations </a:t>
            </a:r>
            <a:endParaRPr lang="en-US" altLang="en-US" sz="28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 was forbidden to have an </a:t>
            </a:r>
            <a:r>
              <a:rPr lang="en-US" altLang="en-US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rmy</a:t>
            </a:r>
            <a:r>
              <a:rPr lang="en-US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 100,000 men, no navy, and no air force. </a:t>
            </a:r>
            <a:endParaRPr lang="en-US" altLang="en-US" sz="2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Germany </a:t>
            </a:r>
            <a:r>
              <a:rPr lang="en-US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lost </a:t>
            </a:r>
            <a:r>
              <a:rPr lang="en-US" altLang="en-US" sz="2800" b="1" u="sng" dirty="0">
                <a:ln w="12700">
                  <a:solidFill>
                    <a:srgbClr val="C9C2D1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en-US" sz="28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erritory</a:t>
            </a:r>
            <a:r>
              <a:rPr lang="en-US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alt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colonies.</a:t>
            </a:r>
            <a:endParaRPr lang="en-US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9" name="WordArt 24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7306469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C9C2D1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Punishing the</a:t>
            </a:r>
          </a:p>
          <a:p>
            <a:pPr algn="ctr"/>
            <a:r>
              <a:rPr lang="en-US" sz="3600" b="1" kern="10" dirty="0">
                <a:ln w="12700">
                  <a:solidFill>
                    <a:srgbClr val="C9C2D1">
                      <a:satMod val="1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Central Powers</a:t>
            </a:r>
          </a:p>
        </p:txBody>
      </p:sp>
    </p:spTree>
    <p:extLst>
      <p:ext uri="{BB962C8B-B14F-4D97-AF65-F5344CB8AC3E}">
        <p14:creationId xmlns:p14="http://schemas.microsoft.com/office/powerpoint/2010/main" val="39397530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Unstable peace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724717"/>
          </a:xfrm>
        </p:spPr>
        <p:txBody>
          <a:bodyPr>
            <a:noAutofit/>
          </a:bodyPr>
          <a:lstStyle/>
          <a:p>
            <a:r>
              <a:rPr lang="en-US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Treaties also signed with Austria and with the Ottoman Empire</a:t>
            </a:r>
          </a:p>
          <a:p>
            <a:r>
              <a:rPr lang="en-US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Austria-Hungary broken up into four:</a:t>
            </a:r>
          </a:p>
          <a:p>
            <a:pPr lvl="1"/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Austria, Hungary Czechoslovakia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Yugoslavia</a:t>
            </a:r>
          </a:p>
          <a:p>
            <a:r>
              <a:rPr lang="en-US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Spievogel say about these treaties?</a:t>
            </a:r>
            <a:endParaRPr lang="en-US" alt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821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Unstable peace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81600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Ottoman Empire broken up</a:t>
            </a:r>
          </a:p>
          <a:p>
            <a:pPr lvl="1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Ottomans keep what becomes Turkey</a:t>
            </a:r>
          </a:p>
          <a:p>
            <a:pPr lvl="1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Palestine, Iraq, Jordan go to Britain</a:t>
            </a:r>
          </a:p>
          <a:p>
            <a:pPr lvl="1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Syria and Lebanon go to France</a:t>
            </a:r>
          </a:p>
          <a:p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Russian Empire broken up</a:t>
            </a:r>
          </a:p>
          <a:p>
            <a:pPr lvl="1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Finland, Estonia, Latvia, Lithuania, Ukraine (briefly) all become independent of Russia</a:t>
            </a:r>
          </a:p>
        </p:txBody>
      </p:sp>
    </p:spTree>
    <p:extLst>
      <p:ext uri="{BB962C8B-B14F-4D97-AF65-F5344CB8AC3E}">
        <p14:creationId xmlns:p14="http://schemas.microsoft.com/office/powerpoint/2010/main" val="41516323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Legacy of bitterness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7247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but France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Britain 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happy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Germans bitter and can’t pay reparations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Italians and Japanese bitter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 colonies in Africa and ex-Ottoman states bitter</a:t>
            </a:r>
          </a:p>
          <a:p>
            <a:pPr lvl="1">
              <a:lnSpc>
                <a:spcPct val="90000"/>
              </a:lnSpc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Self-determination? BS they say…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Twenty years later…</a:t>
            </a:r>
          </a:p>
        </p:txBody>
      </p:sp>
    </p:spTree>
    <p:extLst>
      <p:ext uri="{BB962C8B-B14F-4D97-AF65-F5344CB8AC3E}">
        <p14:creationId xmlns:p14="http://schemas.microsoft.com/office/powerpoint/2010/main" val="3199040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33600" y="0"/>
            <a:ext cx="47244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89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Ending the ‘War to End All Wars’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 smtClean="0">
                <a:solidFill>
                  <a:srgbClr val="432951"/>
                </a:solidFill>
              </a:rPr>
              <a:t>Table Questions</a:t>
            </a:r>
            <a:r>
              <a:rPr lang="en-US" dirty="0" smtClean="0">
                <a:solidFill>
                  <a:srgbClr val="432951"/>
                </a:solidFill>
              </a:rPr>
              <a:t>      </a:t>
            </a:r>
            <a:r>
              <a:rPr 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Spielvogel</a:t>
            </a:r>
            <a:r>
              <a:rPr 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787-793 &amp; 803-805)</a:t>
            </a:r>
            <a:endParaRPr lang="en-US" sz="2000" b="1" u="sng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514350" indent="-514350" algn="l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factors played a role in breaking the stalemate? why 1917 a turning pt.?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the war finally end?</a:t>
            </a:r>
          </a:p>
          <a:p>
            <a:pPr marL="514350" indent="-514350" algn="l">
              <a:buFont typeface="Wingdings 2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were 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casualties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war?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were the problems with: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war’s ending – Germany, A-H?</a:t>
            </a:r>
          </a:p>
          <a:p>
            <a:pPr marL="971550" lvl="1" indent="-514350" algn="l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Paris Peace Conference?</a:t>
            </a:r>
          </a:p>
          <a:p>
            <a:pPr marL="971550" lvl="1" indent="-514350" algn="l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treaties that were created at the PPC? 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will these treaties fail?!?!?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Where are we?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72471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break of war 1914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Stalemate by 1915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 (A) and Bulgaria (C)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break the stalemate?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Verdun and Somme, 1916-1917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ultimately need…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Resources – Total War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Mobilization – Total War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Entry, 1917 – Russia Leaving, 1917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Why does the US enter the War?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7244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Early anti-German sentiment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blockade of Germany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really only trades with Allies (can’t get to Germany)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Unrestricted Submarine Warfare by Germany- Sinking of the Lusitania – Sussex Pledge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Zimmerman Note</a:t>
            </a:r>
          </a:p>
          <a:p>
            <a:endParaRPr lang="en-US" dirty="0"/>
          </a:p>
        </p:txBody>
      </p:sp>
      <p:pic>
        <p:nvPicPr>
          <p:cNvPr id="12" name="Content Placeholder 11" descr="WWI - Lui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3306" y="1447800"/>
            <a:ext cx="4300694" cy="3733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How did the war end</a:t>
            </a:r>
            <a:r>
              <a:rPr lang="en-US" b="1" dirty="0" smtClean="0">
                <a:solidFill>
                  <a:srgbClr val="002060"/>
                </a:solidFill>
              </a:rPr>
              <a:t>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05399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Eastern Front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 Revolution, calls truce in 1917</a:t>
            </a:r>
          </a:p>
          <a:p>
            <a:pPr lvl="1"/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Brest-Litovsk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enters the war in April, 1917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offensive 1918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far do they get?  What goes wrong?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Collapse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Bulgarians collapse, then Ottoman Turks collapse 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 collapsed –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ignificance?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Hapsburg Empire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How did the war end</a:t>
            </a:r>
            <a:r>
              <a:rPr lang="en-US" b="1" dirty="0" smtClean="0">
                <a:solidFill>
                  <a:srgbClr val="002060"/>
                </a:solidFill>
              </a:rPr>
              <a:t>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05399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Nov. 9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German Army tells the Kaiser the war can not continue – he abdicates</a:t>
            </a:r>
          </a:p>
          <a:p>
            <a:pPr lvl="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Nov. 11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11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day, of the 11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month, at the 11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hour</a:t>
            </a:r>
          </a:p>
          <a:p>
            <a:pPr lvl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ocialists take over, declare Germany a Republic – significance?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out of defeat…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02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3536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was the LEGACY of WWI?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legacy of the war?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this significant – why does it matter?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WWI - Casual Chart.gif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 l="7071" t="2203" r="11800" b="5263"/>
          <a:stretch>
            <a:fillRect/>
          </a:stretch>
        </p:blipFill>
        <p:spPr>
          <a:xfrm>
            <a:off x="914400" y="2743200"/>
            <a:ext cx="7112000" cy="3733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“A Peace Built on Quicksand”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396536"/>
            <a:ext cx="4572000" cy="5309064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“Peace without victors”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Versailles – where German Empire born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door session from 1919-1920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excludes both Germany and Soviet Union</a:t>
            </a:r>
          </a:p>
          <a:p>
            <a:pPr lv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Versailles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Germany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for other Central Powers</a:t>
            </a:r>
          </a:p>
        </p:txBody>
      </p:sp>
      <p:pic>
        <p:nvPicPr>
          <p:cNvPr id="10" name="Content Placeholder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5914" y="1645920"/>
            <a:ext cx="4038600" cy="28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724400" y="5257800"/>
            <a:ext cx="419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Although there were delegates from </a:t>
            </a:r>
            <a:r>
              <a:rPr lang="en-US" sz="1600" b="1" u="sng" dirty="0" smtClean="0">
                <a:solidFill>
                  <a:schemeClr val="bg1"/>
                </a:solidFill>
              </a:rPr>
              <a:t>39</a:t>
            </a:r>
            <a:r>
              <a:rPr lang="en-US" sz="1600" b="1" dirty="0" smtClean="0">
                <a:solidFill>
                  <a:schemeClr val="bg1"/>
                </a:solidFill>
              </a:rPr>
              <a:t> nations at the conference, the important decisions were made by the leaders of the three strongest </a:t>
            </a:r>
            <a:r>
              <a:rPr lang="en-US" sz="1600" b="1" u="sng" dirty="0" smtClean="0">
                <a:solidFill>
                  <a:schemeClr val="bg1"/>
                </a:solidFill>
              </a:rPr>
              <a:t>Allied</a:t>
            </a:r>
            <a:r>
              <a:rPr lang="en-US" sz="1600" b="1" dirty="0" smtClean="0">
                <a:solidFill>
                  <a:schemeClr val="bg1"/>
                </a:solidFill>
              </a:rPr>
              <a:t> powers: the US, Britain, and France.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53000" y="4343400"/>
            <a:ext cx="990600" cy="762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David Lloyd</a:t>
            </a:r>
          </a:p>
          <a:p>
            <a:pPr algn="ctr"/>
            <a:r>
              <a:rPr lang="en-US" sz="1200" b="1" dirty="0"/>
              <a:t>George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(Britain)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629400" y="4419600"/>
            <a:ext cx="990600" cy="762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Georges</a:t>
            </a:r>
          </a:p>
          <a:p>
            <a:pPr algn="ctr"/>
            <a:r>
              <a:rPr lang="en-US" sz="1200" b="1" dirty="0"/>
              <a:t>Clemenceau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(France)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772400" y="4419600"/>
            <a:ext cx="1066800" cy="68580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Woodrow</a:t>
            </a:r>
          </a:p>
          <a:p>
            <a:pPr algn="ctr"/>
            <a:r>
              <a:rPr lang="en-US" sz="1200" b="1" dirty="0"/>
              <a:t>Wilson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(US)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486</TotalTime>
  <Words>792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Rockwell</vt:lpstr>
      <vt:lpstr>Tw Cen MT</vt:lpstr>
      <vt:lpstr>Wingdings 2</vt:lpstr>
      <vt:lpstr>Foundry</vt:lpstr>
      <vt:lpstr>Thatch</vt:lpstr>
      <vt:lpstr>Some info from yesterday…</vt:lpstr>
      <vt:lpstr>PowerPoint Presentation</vt:lpstr>
      <vt:lpstr>Ending the ‘War to End All Wars’</vt:lpstr>
      <vt:lpstr>Where are we?</vt:lpstr>
      <vt:lpstr>Why does the US enter the War?</vt:lpstr>
      <vt:lpstr>How did the war end?</vt:lpstr>
      <vt:lpstr>How did the war end?</vt:lpstr>
      <vt:lpstr>What was the LEGACY of WWI?</vt:lpstr>
      <vt:lpstr>“A Peace Built on Quicksand”</vt:lpstr>
      <vt:lpstr>Wilson’s Fourteen Points</vt:lpstr>
      <vt:lpstr>“A Peace Built on Quicksand”</vt:lpstr>
      <vt:lpstr>The Treaty a.k.a “DIKTAT”</vt:lpstr>
      <vt:lpstr>PowerPoint Presentation</vt:lpstr>
      <vt:lpstr>Unstable peace</vt:lpstr>
      <vt:lpstr>Unstable peace</vt:lpstr>
      <vt:lpstr>Legacy of bitterness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Maners, Allison SHS Staff</cp:lastModifiedBy>
  <cp:revision>55</cp:revision>
  <cp:lastPrinted>2017-02-09T19:47:32Z</cp:lastPrinted>
  <dcterms:created xsi:type="dcterms:W3CDTF">2014-04-01T01:45:32Z</dcterms:created>
  <dcterms:modified xsi:type="dcterms:W3CDTF">2019-02-28T19:39:06Z</dcterms:modified>
</cp:coreProperties>
</file>