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2"/>
  </p:notesMasterIdLst>
  <p:sldIdLst>
    <p:sldId id="305" r:id="rId2"/>
    <p:sldId id="256" r:id="rId3"/>
    <p:sldId id="261" r:id="rId4"/>
    <p:sldId id="288" r:id="rId5"/>
    <p:sldId id="289" r:id="rId6"/>
    <p:sldId id="290" r:id="rId7"/>
    <p:sldId id="321" r:id="rId8"/>
    <p:sldId id="291" r:id="rId9"/>
    <p:sldId id="292" r:id="rId10"/>
    <p:sldId id="308" r:id="rId11"/>
    <p:sldId id="293" r:id="rId12"/>
    <p:sldId id="313" r:id="rId13"/>
    <p:sldId id="294" r:id="rId14"/>
    <p:sldId id="295" r:id="rId15"/>
    <p:sldId id="296" r:id="rId16"/>
    <p:sldId id="297" r:id="rId17"/>
    <p:sldId id="298" r:id="rId18"/>
    <p:sldId id="312" r:id="rId19"/>
    <p:sldId id="300" r:id="rId20"/>
    <p:sldId id="323"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17-04-03T11:34:38.970"/>
    </inkml:context>
    <inkml:brush xml:id="br0">
      <inkml:brushProperty name="width" value="0.05292" units="cm"/>
      <inkml:brushProperty name="height" value="0.05292" units="cm"/>
      <inkml:brushProperty name="color" value="#C00000"/>
    </inkml:brush>
  </inkml:definitions>
  <inkml:trace contextRef="#ctx0" brushRef="#br0">22424 8682 0,'-50'0'157,"25"0"-157,1 0 15,-26 0-15,0 0 16,-74 0 0,50 0-1,49 0-15,0 0 16,0 0-1,1 0 1,-1 0 0,0 0-1,0 0-15,-24 49 16,24-49 0,0 0-1,0 25 32,0-25-31,25 25-1,-74 0 1,74-1 0,-25 1-1,0-25 1,25 50-1,-24-50 1,24 25 0,-25-1-1,25 1 1,0 0 0,0 0 15,0 0-16,0 24 1,0-24 15,-25-25-31,25 50 16,0-25 0,0-1-1,0 1 16,0 0-15,0 0 0,0 0 15,0-1-15,25 1-1,-25 0 1,25 0-1,-1 0 1,1-1 15,-25 1 1,25 0-32,-25 0 15,25 0 1,0-25 15,-1 24-15,1 1-1,0 0 1,0 0 15,0-25-31,-1 0 31,-24 25-31,25-25 16,25 24 0,-25-24-1,-1 25 1,26-25 0,-25 0-1,25 0 1,-1 0-1,-24 0 1,25 25 0,-1-25-1,-24 0 1,0 0 0,24 0-1,1 0 1,0 0 15,-1 0-15,1 0-1,-25 0-15,-1 0 16,1 0 0,0 0-1,0 0 16,0 0-15,-1 0 0,1 0-1,0 0 1,0 0-16,0 0 31,-1 0-15,1 0 15,0 0-15,0 0-1,0 0-15,-1 0 32,1 0-17,25 0 1,-25 0-1,0 0-15,-1 0 32,1 0-17,0-25 1,0 25 0,0-25-1,-1 25 1,1-24-1,0 24 1,-25-25 0,25 25-1,0-25 1,-25-25 0,24 1-1,-24-1 1,0-24-1,0-1 1,0-24 0,0 74-1,0 1 17,0-1-17,0 0-15,0 0 16,-24 0-1,24-24 17,0 24-17,-25 0 17,25 0-32,-25 0 15,25 1 16,-25 24-31,0-25 16,25 0 0,-24 25 15,24-25-15,-25 25-1,0-25 1,-49-24-1,24 24 1,25 0 0,-25 25-1,50-25 1,-24 25 0,-1 0-1,25-24 1,-50 24-1,25-25 1,-24 25 15,24 0-15,-25 0 0,26 0-1,-26 0 1,0 0-1,26 0 1,-1 0 0,-25 0-1,25 0 17,25 25-32,-24-25 15,-1 0 16,0 0 32,25 24-63,-50-24 16,26 0-1,-1 25 1,0-25 15,0 0 0,0 25-15,1-25 0,-1 0 15,25 25 0,-25-25-15,0 0 140,-24 0-156,24 0 16,0 0-1,0 25-15,-25-25 16,26 0-1,-26 0 1,25 0 15,0 49 204,1-49-235,24 25 15,-25 0-15,0 0 16,0-25 0,25 24-16,-25 1 156,25 0-141,0 0 17,0 0 77,0 0-93,0-1 15,0 1 16,0 0 0,0 0 0,0 0-32,0-1 1,0 1 31,0 0 78,0 0-110,0 0 48,0-1-32,25 1-15,-25 0-1,25-25 1,-25 25 15,0 0 32,25-25-48,-25 49 1,0-24 46,25 0-30,-25 0-1,0-1-15,0 1 109,24-25-110,1 0 1,-25 25-1,25-25 1,0 25 0,0 0-1,-1-25 1,1 0 15,-25 24-31,25-24 31,0 0-31,-25 25 32,25-25-17,0 0 1,-1 0 15,1 0-15,0 0-16,25 0 15,-26 0 1,1 0 0,25 0-1,-1 0 1,-24 0 0,25 0-1,-25 0 1,-1 0-16,1 0 15,0 0 1,0 0 15,0 0-15,-1 0 62,1 0-47,0 0-15,0 0-16,-25 25 16,49-25-1,-24 25 16,0-25 16,0 0-15,0 0-17,-1 0 1,-24 25-1,25-25 17,0 0-17,0 0 1,0 0 15,-25 24-15,24-24 15,1 0-15,0 0 46,0 0-15,0 0-31,0 0 15,-1-24 0,1 24 0,-25-25 1,25 25-1,-25-25-15,25 25-1,-25-25 1,25 25-1,-25-25 1,0 1 15,24-1-31,-24 0 47,0 0-16,25 25 1,-25-25-1,0 1-15,0-1-1,0 0 16,0 0-15,0 0 0,0 1 15,0-1-15,0 0-1,0 0 1,0 0 15,0 1-15,0-1 15,0 0-15,0 0-1,0 0 16,-25 1 1,25-1-17,0 0 1,-24 0 0,24 0-1,-50 25 1,50-24-1,0-1 1,-25 25 15,25-25-31,-25 0 16,1 25 15,-1-50-15,0 50-1,0-24 1,0 24 0,0 0-1,1-25 1,-1 25 0,0 0-1,0-25 1,-24 25-1,24 0 1,0 0 0,0 0-16,0 0 15,1 0 1,24-25-16,-25 25 16,-25 0 30,25 0-30,1 0 15,-1 0 32,0 0-48,25-25 1,-25 25 125,-49 0-126,24 0-15,1 0 16,-1-24 0,-24-1-1,49 25 1,0 0 15,25-25-15,-50 25 31,50-25-32,-24 25 1,-1 0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740FF1-0751-45C9-BC96-184EB3944215}" type="datetimeFigureOut">
              <a:rPr lang="en-US" smtClean="0"/>
              <a:t>4/19/2019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76ACDF-4080-4567-B313-9A1312F1012B}" type="slidenum">
              <a:rPr lang="en-US" smtClean="0"/>
              <a:t>‹#›</a:t>
            </a:fld>
            <a:endParaRPr lang="en-US"/>
          </a:p>
        </p:txBody>
      </p:sp>
    </p:spTree>
    <p:extLst>
      <p:ext uri="{BB962C8B-B14F-4D97-AF65-F5344CB8AC3E}">
        <p14:creationId xmlns:p14="http://schemas.microsoft.com/office/powerpoint/2010/main" val="2985416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the screw</a:t>
            </a:r>
            <a:r>
              <a:rPr lang="en-US" baseline="0" dirty="0" smtClean="0"/>
              <a:t> up that started on August 26</a:t>
            </a:r>
            <a:r>
              <a:rPr lang="en-US" baseline="30000" dirty="0" smtClean="0"/>
              <a:t>th</a:t>
            </a:r>
            <a:r>
              <a:rPr lang="en-US" baseline="0" dirty="0" smtClean="0"/>
              <a:t> – Wanted to start but there was mass confusion regarding when to actually start</a:t>
            </a:r>
          </a:p>
          <a:p>
            <a:r>
              <a:rPr lang="en-US" baseline="0" dirty="0" smtClean="0"/>
              <a:t>Hitler gave the official order on the evening of August 31 to start early in the morning on Sept. 1</a:t>
            </a:r>
            <a:endParaRPr lang="en-US" dirty="0"/>
          </a:p>
        </p:txBody>
      </p:sp>
      <p:sp>
        <p:nvSpPr>
          <p:cNvPr id="4" name="Slide Number Placeholder 3"/>
          <p:cNvSpPr>
            <a:spLocks noGrp="1"/>
          </p:cNvSpPr>
          <p:nvPr>
            <p:ph type="sldNum" sz="quarter" idx="10"/>
          </p:nvPr>
        </p:nvSpPr>
        <p:spPr/>
        <p:txBody>
          <a:bodyPr/>
          <a:lstStyle/>
          <a:p>
            <a:fld id="{0C312770-C928-46D5-8783-E8F46C6B5886}" type="slidenum">
              <a:rPr lang="en-US" smtClean="0"/>
              <a:t>5</a:t>
            </a:fld>
            <a:endParaRPr lang="en-US"/>
          </a:p>
        </p:txBody>
      </p:sp>
    </p:spTree>
    <p:extLst>
      <p:ext uri="{BB962C8B-B14F-4D97-AF65-F5344CB8AC3E}">
        <p14:creationId xmlns:p14="http://schemas.microsoft.com/office/powerpoint/2010/main" val="3685296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Battle plan is believed to have come from Schlieffen’s research of Hannibal’s battle tactics at the battle of Cannae – Punic Wars (Romans v Carthage)</a:t>
            </a:r>
            <a:r>
              <a:rPr lang="en-US" baseline="0" dirty="0" smtClean="0"/>
              <a:t> in others words he studied old battle plans, saw success and implemented</a:t>
            </a:r>
          </a:p>
          <a:p>
            <a:r>
              <a:rPr lang="en-US" baseline="0" dirty="0" smtClean="0"/>
              <a:t>Plan worked extremely well</a:t>
            </a:r>
            <a:endParaRPr lang="en-US" dirty="0"/>
          </a:p>
        </p:txBody>
      </p:sp>
      <p:sp>
        <p:nvSpPr>
          <p:cNvPr id="4" name="Slide Number Placeholder 3"/>
          <p:cNvSpPr>
            <a:spLocks noGrp="1"/>
          </p:cNvSpPr>
          <p:nvPr>
            <p:ph type="sldNum" sz="quarter" idx="10"/>
          </p:nvPr>
        </p:nvSpPr>
        <p:spPr/>
        <p:txBody>
          <a:bodyPr/>
          <a:lstStyle/>
          <a:p>
            <a:fld id="{0C312770-C928-46D5-8783-E8F46C6B5886}" type="slidenum">
              <a:rPr lang="en-US" smtClean="0"/>
              <a:t>6</a:t>
            </a:fld>
            <a:endParaRPr lang="en-US"/>
          </a:p>
        </p:txBody>
      </p:sp>
    </p:spTree>
    <p:extLst>
      <p:ext uri="{BB962C8B-B14F-4D97-AF65-F5344CB8AC3E}">
        <p14:creationId xmlns:p14="http://schemas.microsoft.com/office/powerpoint/2010/main" val="1961670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312770-C928-46D5-8783-E8F46C6B5886}" type="slidenum">
              <a:rPr lang="en-US" smtClean="0"/>
              <a:t>8</a:t>
            </a:fld>
            <a:endParaRPr lang="en-US"/>
          </a:p>
        </p:txBody>
      </p:sp>
    </p:spTree>
    <p:extLst>
      <p:ext uri="{BB962C8B-B14F-4D97-AF65-F5344CB8AC3E}">
        <p14:creationId xmlns:p14="http://schemas.microsoft.com/office/powerpoint/2010/main" val="960550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Both France and UK are afraid of bombing raids on Paris and London – Both declare war on September 3</a:t>
            </a:r>
            <a:r>
              <a:rPr lang="en-US" baseline="30000" dirty="0" smtClean="0"/>
              <a:t>rd</a:t>
            </a:r>
            <a:r>
              <a:rPr lang="en-US" dirty="0" smtClean="0"/>
              <a:t>  (again reluctantly)</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France sends a few troops over the Siegfried Line and they take 12 abandoned villages, then retreat 15 days later</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Needless to say the French</a:t>
            </a:r>
            <a:r>
              <a:rPr lang="en-US" baseline="0" dirty="0" smtClean="0"/>
              <a:t> and UK don’t really do anything</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Hitler didn’t even send reinforcements to the German troops on the Siegfried line</a:t>
            </a: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C312770-C928-46D5-8783-E8F46C6B5886}" type="slidenum">
              <a:rPr lang="en-US" smtClean="0"/>
              <a:t>11</a:t>
            </a:fld>
            <a:endParaRPr lang="en-US"/>
          </a:p>
        </p:txBody>
      </p:sp>
    </p:spTree>
    <p:extLst>
      <p:ext uri="{BB962C8B-B14F-4D97-AF65-F5344CB8AC3E}">
        <p14:creationId xmlns:p14="http://schemas.microsoft.com/office/powerpoint/2010/main" val="1980225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Both France and UK are afraid of bombing raids on Paris and London – Both declare war on September 3</a:t>
            </a:r>
            <a:r>
              <a:rPr lang="en-US" baseline="30000" dirty="0" smtClean="0"/>
              <a:t>rd</a:t>
            </a:r>
            <a:r>
              <a:rPr lang="en-US" dirty="0" smtClean="0"/>
              <a:t>  (again reluctantly)</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France sends a few troops over the Siegfried Line and they take 12 abandoned villages, then retreat 15 days later</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Needless to say the French</a:t>
            </a:r>
            <a:r>
              <a:rPr lang="en-US" baseline="0" dirty="0" smtClean="0"/>
              <a:t> and UK don’t really do anything</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Hitler didn’t even send reinforcements to the German troops on the Siegfried line</a:t>
            </a: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C312770-C928-46D5-8783-E8F46C6B5886}"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464345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C312770-C928-46D5-8783-E8F46C6B5886}" type="slidenum">
              <a:rPr lang="en-US" smtClean="0"/>
              <a:t>15</a:t>
            </a:fld>
            <a:endParaRPr lang="en-US"/>
          </a:p>
        </p:txBody>
      </p:sp>
    </p:spTree>
    <p:extLst>
      <p:ext uri="{BB962C8B-B14F-4D97-AF65-F5344CB8AC3E}">
        <p14:creationId xmlns:p14="http://schemas.microsoft.com/office/powerpoint/2010/main" val="505056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pPr>
              <a:defRPr/>
            </a:pPr>
            <a:endParaRPr lang="en-US" altLang="en-US"/>
          </a:p>
        </p:txBody>
      </p:sp>
      <p:sp>
        <p:nvSpPr>
          <p:cNvPr id="17" name="Footer Placeholder 16"/>
          <p:cNvSpPr>
            <a:spLocks noGrp="1"/>
          </p:cNvSpPr>
          <p:nvPr>
            <p:ph type="ftr" sz="quarter" idx="11"/>
          </p:nvPr>
        </p:nvSpPr>
        <p:spPr/>
        <p:txBody>
          <a:bodyPr/>
          <a:lstStyle/>
          <a:p>
            <a:pPr>
              <a:defRPr/>
            </a:pPr>
            <a:endParaRPr lang="en-US" altLang="en-US"/>
          </a:p>
        </p:txBody>
      </p:sp>
      <p:sp>
        <p:nvSpPr>
          <p:cNvPr id="29" name="Slide Number Placeholder 28"/>
          <p:cNvSpPr>
            <a:spLocks noGrp="1"/>
          </p:cNvSpPr>
          <p:nvPr>
            <p:ph type="sldNum" sz="quarter" idx="12"/>
          </p:nvPr>
        </p:nvSpPr>
        <p:spPr/>
        <p:txBody>
          <a:bodyPr/>
          <a:lstStyle/>
          <a:p>
            <a:pPr>
              <a:defRPr/>
            </a:pPr>
            <a:fld id="{C5C17232-1080-4354-AE86-BF4BD05A5A6E}" type="slidenum">
              <a:rPr lang="en-US" altLang="en-US" smtClean="0"/>
              <a:pPr>
                <a:defRPr/>
              </a:pPr>
              <a:t>‹#›</a:t>
            </a:fld>
            <a:endParaRPr lang="en-US" alt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44B17D6-EC8A-4E9E-AAFE-D2FF1DA02183}" type="slidenum">
              <a:rPr lang="en-US" altLang="en-US" smtClean="0"/>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0D4CEBDB-E792-4DA3-8638-CDDBA9B9B608}" type="slidenum">
              <a:rPr lang="en-US" altLang="en-US" smtClean="0"/>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7408929-30CA-475E-B793-C0149D2C48C7}" type="slidenum">
              <a:rPr lang="en-US" altLang="en-US" smtClean="0"/>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65F367FD-6E88-4C8A-86D9-6686299E3CEE}" type="slidenum">
              <a:rPr lang="en-US" altLang="en-US" smtClean="0"/>
              <a:pPr>
                <a:defRPr/>
              </a:pPr>
              <a:t>‹#›</a:t>
            </a:fld>
            <a:endParaRPr lang="en-US" alt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2E30BCD8-E062-4E29-AE1D-F3A41BC6C574}" type="slidenum">
              <a:rPr lang="en-US" altLang="en-US" smtClean="0"/>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72062988-491D-446E-A506-4D16CADD3E5D}" type="slidenum">
              <a:rPr lang="en-US" altLang="en-US" smtClean="0"/>
              <a:pPr>
                <a:defRPr/>
              </a:pPr>
              <a:t>‹#›</a:t>
            </a:fld>
            <a:endParaRPr lang="en-US" alt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6B143547-492A-46A9-83BF-78CFABFA033C}" type="slidenum">
              <a:rPr lang="en-US" altLang="en-US" smtClean="0"/>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D847A85D-CC1B-4A7D-B590-0741201EEF8F}" type="slidenum">
              <a:rPr lang="en-US" altLang="en-US" smtClean="0"/>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22647106-5D40-4CAA-93CE-CE776902C4F8}" type="slidenum">
              <a:rPr lang="en-US" altLang="en-US" smtClean="0"/>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pPr>
              <a:defRPr/>
            </a:pPr>
            <a:endParaRPr lang="en-US" altLang="en-US"/>
          </a:p>
        </p:txBody>
      </p:sp>
      <p:sp>
        <p:nvSpPr>
          <p:cNvPr id="6" name="Footer Placeholder 5"/>
          <p:cNvSpPr>
            <a:spLocks noGrp="1"/>
          </p:cNvSpPr>
          <p:nvPr>
            <p:ph type="ftr" sz="quarter" idx="11"/>
          </p:nvPr>
        </p:nvSpPr>
        <p:spPr>
          <a:xfrm>
            <a:off x="914400" y="55499"/>
            <a:ext cx="5562600" cy="365125"/>
          </a:xfrm>
        </p:spPr>
        <p:txBody>
          <a:bodyPr/>
          <a:lstStyle/>
          <a:p>
            <a:pPr>
              <a:defRPr/>
            </a:pPr>
            <a:endParaRPr lang="en-US" altLang="en-US"/>
          </a:p>
        </p:txBody>
      </p:sp>
      <p:sp>
        <p:nvSpPr>
          <p:cNvPr id="7" name="Slide Number Placeholder 6"/>
          <p:cNvSpPr>
            <a:spLocks noGrp="1"/>
          </p:cNvSpPr>
          <p:nvPr>
            <p:ph type="sldNum" sz="quarter" idx="12"/>
          </p:nvPr>
        </p:nvSpPr>
        <p:spPr>
          <a:xfrm>
            <a:off x="8610600" y="55499"/>
            <a:ext cx="457200" cy="365125"/>
          </a:xfrm>
        </p:spPr>
        <p:txBody>
          <a:bodyPr/>
          <a:lstStyle/>
          <a:p>
            <a:pPr>
              <a:defRPr/>
            </a:pPr>
            <a:fld id="{43D75D83-B73C-4281-8CCA-4D87C2E1CBE9}" type="slidenum">
              <a:rPr lang="en-US" altLang="en-US" smtClean="0"/>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pPr>
              <a:defRPr/>
            </a:pPr>
            <a:endParaRPr lang="en-US" alt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defRPr/>
            </a:pPr>
            <a:endParaRPr lang="en-US" alt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defRPr/>
            </a:pPr>
            <a:fld id="{E707B263-1C84-4DA9-B80F-FB43706B4826}" type="slidenum">
              <a:rPr lang="en-US" altLang="en-US" smtClean="0"/>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customXml" Target="../ink/ink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495"/>
            <a:ext cx="8839200" cy="591105"/>
          </a:xfrm>
        </p:spPr>
        <p:txBody>
          <a:bodyPr/>
          <a:lstStyle/>
          <a:p>
            <a:r>
              <a:rPr lang="en-US" b="1" dirty="0" smtClean="0"/>
              <a:t>Battles &amp; Presentation Dates</a:t>
            </a:r>
            <a:endParaRPr lang="en-US" b="1" dirty="0"/>
          </a:p>
        </p:txBody>
      </p:sp>
      <p:sp>
        <p:nvSpPr>
          <p:cNvPr id="3" name="Content Placeholder 2"/>
          <p:cNvSpPr>
            <a:spLocks noGrp="1"/>
          </p:cNvSpPr>
          <p:nvPr>
            <p:ph sz="half" idx="1"/>
          </p:nvPr>
        </p:nvSpPr>
        <p:spPr>
          <a:xfrm>
            <a:off x="0" y="762000"/>
            <a:ext cx="4419600" cy="6019799"/>
          </a:xfrm>
        </p:spPr>
        <p:txBody>
          <a:bodyPr>
            <a:noAutofit/>
          </a:bodyPr>
          <a:lstStyle/>
          <a:p>
            <a:pPr marL="582930" indent="-514350">
              <a:spcBef>
                <a:spcPts val="0"/>
              </a:spcBef>
              <a:buFont typeface="+mj-lt"/>
              <a:buAutoNum type="arabicPeriod"/>
            </a:pPr>
            <a:r>
              <a:rPr lang="en-US" sz="2000" b="1" strike="sngStrike" dirty="0" smtClean="0"/>
              <a:t>Case </a:t>
            </a:r>
            <a:r>
              <a:rPr lang="en-US" sz="2000" b="1" strike="sngStrike" dirty="0"/>
              <a:t>White &amp; the Invasion of Poland – Maners</a:t>
            </a:r>
          </a:p>
          <a:p>
            <a:pPr marL="582930" indent="-514350">
              <a:spcBef>
                <a:spcPts val="0"/>
              </a:spcBef>
              <a:buFont typeface="+mj-lt"/>
              <a:buAutoNum type="arabicPeriod"/>
            </a:pPr>
            <a:r>
              <a:rPr lang="en-US" sz="2400" b="1" dirty="0" smtClean="0"/>
              <a:t>Phony </a:t>
            </a:r>
            <a:r>
              <a:rPr lang="en-US" sz="2400" b="1" dirty="0"/>
              <a:t>War &amp; the Winter War – </a:t>
            </a:r>
            <a:r>
              <a:rPr lang="en-US" sz="2400" b="1" dirty="0">
                <a:solidFill>
                  <a:srgbClr val="FFC000"/>
                </a:solidFill>
              </a:rPr>
              <a:t>April </a:t>
            </a:r>
            <a:r>
              <a:rPr lang="en-US" sz="2400" b="1" dirty="0" smtClean="0">
                <a:solidFill>
                  <a:srgbClr val="FFC000"/>
                </a:solidFill>
              </a:rPr>
              <a:t>26</a:t>
            </a:r>
            <a:endParaRPr lang="en-US" sz="2400" b="1" dirty="0">
              <a:solidFill>
                <a:srgbClr val="FFC000"/>
              </a:solidFill>
            </a:endParaRPr>
          </a:p>
          <a:p>
            <a:pPr marL="582930" indent="-514350">
              <a:spcBef>
                <a:spcPts val="0"/>
              </a:spcBef>
              <a:buFont typeface="+mj-lt"/>
              <a:buAutoNum type="arabicPeriod"/>
            </a:pPr>
            <a:r>
              <a:rPr lang="en-US" sz="2400" b="1" dirty="0" smtClean="0"/>
              <a:t>Operation </a:t>
            </a:r>
            <a:r>
              <a:rPr lang="en-US" sz="2400" b="1" dirty="0" err="1" smtClean="0"/>
              <a:t>Weserübung</a:t>
            </a:r>
            <a:r>
              <a:rPr lang="en-US" sz="2400" b="1" dirty="0" smtClean="0"/>
              <a:t>–</a:t>
            </a:r>
            <a:r>
              <a:rPr lang="en-US" sz="2400" b="1" dirty="0" smtClean="0">
                <a:solidFill>
                  <a:srgbClr val="FFC000"/>
                </a:solidFill>
              </a:rPr>
              <a:t>April 26</a:t>
            </a:r>
            <a:endParaRPr lang="en-US" sz="2400" b="1" dirty="0">
              <a:solidFill>
                <a:srgbClr val="FFC000"/>
              </a:solidFill>
            </a:endParaRPr>
          </a:p>
          <a:p>
            <a:pPr marL="582930" indent="-514350">
              <a:spcBef>
                <a:spcPts val="0"/>
              </a:spcBef>
              <a:buFont typeface="+mj-lt"/>
              <a:buAutoNum type="arabicPeriod"/>
            </a:pPr>
            <a:r>
              <a:rPr lang="en-US" sz="2400" b="1" dirty="0" smtClean="0"/>
              <a:t>Case </a:t>
            </a:r>
            <a:r>
              <a:rPr lang="en-US" sz="2400" b="1" dirty="0"/>
              <a:t>Yellow &amp; Case Red, Operation Dynamo, &amp; rest of the Battle of France – </a:t>
            </a:r>
            <a:r>
              <a:rPr lang="en-US" sz="2400" b="1" dirty="0" smtClean="0">
                <a:solidFill>
                  <a:srgbClr val="FFC000"/>
                </a:solidFill>
              </a:rPr>
              <a:t>April 29</a:t>
            </a:r>
            <a:endParaRPr lang="en-US" sz="2400" b="1" dirty="0">
              <a:solidFill>
                <a:srgbClr val="FFC000"/>
              </a:solidFill>
            </a:endParaRPr>
          </a:p>
          <a:p>
            <a:pPr marL="582930" indent="-514350">
              <a:spcBef>
                <a:spcPts val="0"/>
              </a:spcBef>
              <a:buFont typeface="+mj-lt"/>
              <a:buAutoNum type="arabicPeriod"/>
            </a:pPr>
            <a:r>
              <a:rPr lang="en-US" sz="2400" b="1" dirty="0" smtClean="0"/>
              <a:t>Battle </a:t>
            </a:r>
            <a:r>
              <a:rPr lang="en-US" sz="2400" b="1" dirty="0"/>
              <a:t>of Britain &amp; Operation Sea Lion – </a:t>
            </a:r>
            <a:r>
              <a:rPr lang="en-US" sz="2400" b="1" dirty="0" smtClean="0">
                <a:solidFill>
                  <a:srgbClr val="FFC000"/>
                </a:solidFill>
              </a:rPr>
              <a:t>April 29</a:t>
            </a:r>
          </a:p>
          <a:p>
            <a:pPr marL="582930" indent="-514350">
              <a:spcBef>
                <a:spcPts val="0"/>
              </a:spcBef>
              <a:buFont typeface="+mj-lt"/>
              <a:buAutoNum type="arabicPeriod"/>
            </a:pPr>
            <a:r>
              <a:rPr lang="en-US" sz="2400" b="1" dirty="0" smtClean="0"/>
              <a:t>Operation 25 &amp; Operation Marita – </a:t>
            </a:r>
            <a:r>
              <a:rPr lang="en-US" sz="2400" b="1" dirty="0" smtClean="0">
                <a:solidFill>
                  <a:srgbClr val="FFC000"/>
                </a:solidFill>
              </a:rPr>
              <a:t>April 30</a:t>
            </a:r>
          </a:p>
          <a:p>
            <a:pPr marL="582930" indent="-514350">
              <a:spcBef>
                <a:spcPts val="0"/>
              </a:spcBef>
              <a:buFont typeface="+mj-lt"/>
              <a:buAutoNum type="arabicPeriod"/>
            </a:pPr>
            <a:r>
              <a:rPr lang="en-US" sz="2400" b="1" dirty="0" smtClean="0"/>
              <a:t>Battle </a:t>
            </a:r>
            <a:r>
              <a:rPr lang="en-US" sz="2400" b="1" dirty="0"/>
              <a:t>of the </a:t>
            </a:r>
            <a:r>
              <a:rPr lang="en-US" sz="2400" b="1" dirty="0" smtClean="0"/>
              <a:t>Atlantic–</a:t>
            </a:r>
            <a:r>
              <a:rPr lang="en-US" sz="2300" b="1" dirty="0" smtClean="0">
                <a:solidFill>
                  <a:srgbClr val="FFC000"/>
                </a:solidFill>
              </a:rPr>
              <a:t>May 1</a:t>
            </a:r>
            <a:endParaRPr lang="en-US" sz="2300" b="1" dirty="0">
              <a:solidFill>
                <a:srgbClr val="FFC000"/>
              </a:solidFill>
            </a:endParaRPr>
          </a:p>
        </p:txBody>
      </p:sp>
      <p:sp>
        <p:nvSpPr>
          <p:cNvPr id="4" name="Content Placeholder 3"/>
          <p:cNvSpPr>
            <a:spLocks noGrp="1"/>
          </p:cNvSpPr>
          <p:nvPr>
            <p:ph sz="half" idx="2"/>
          </p:nvPr>
        </p:nvSpPr>
        <p:spPr>
          <a:xfrm>
            <a:off x="4419600" y="685800"/>
            <a:ext cx="4724400" cy="5867399"/>
          </a:xfrm>
        </p:spPr>
        <p:txBody>
          <a:bodyPr>
            <a:normAutofit fontScale="85000" lnSpcReduction="20000"/>
          </a:bodyPr>
          <a:lstStyle/>
          <a:p>
            <a:pPr marL="582930" indent="-514350">
              <a:buFont typeface="+mj-lt"/>
              <a:buAutoNum type="arabicPeriod" startAt="8"/>
            </a:pPr>
            <a:r>
              <a:rPr lang="en-US" b="1" dirty="0"/>
              <a:t>Battle of the Baltics – Baltic Offensive (German) &amp; Baltic Operation (USSR) – </a:t>
            </a:r>
            <a:r>
              <a:rPr lang="en-US" b="1" dirty="0" smtClean="0">
                <a:solidFill>
                  <a:srgbClr val="FFC000"/>
                </a:solidFill>
              </a:rPr>
              <a:t>May 2</a:t>
            </a:r>
            <a:endParaRPr lang="en-US" b="1" dirty="0">
              <a:solidFill>
                <a:srgbClr val="FFC000"/>
              </a:solidFill>
            </a:endParaRPr>
          </a:p>
          <a:p>
            <a:pPr marL="582930" indent="-514350">
              <a:buFont typeface="+mj-lt"/>
              <a:buAutoNum type="arabicPeriod" startAt="8"/>
            </a:pPr>
            <a:r>
              <a:rPr lang="en-US" b="1" dirty="0"/>
              <a:t>Operation Barbarossa, the Siege of Leningrad, and the Battle of Stalingrad – </a:t>
            </a:r>
            <a:r>
              <a:rPr lang="en-US" b="1" dirty="0">
                <a:solidFill>
                  <a:srgbClr val="FFC000"/>
                </a:solidFill>
              </a:rPr>
              <a:t>May 2</a:t>
            </a:r>
          </a:p>
          <a:p>
            <a:pPr marL="582930" indent="-514350">
              <a:buFont typeface="+mj-lt"/>
              <a:buAutoNum type="arabicPeriod" startAt="8"/>
            </a:pPr>
            <a:r>
              <a:rPr lang="en-US" b="1" dirty="0"/>
              <a:t>Battle of El-Alamein &amp; Operation Torch – </a:t>
            </a:r>
            <a:r>
              <a:rPr lang="en-US" b="1" dirty="0">
                <a:solidFill>
                  <a:srgbClr val="FFC000"/>
                </a:solidFill>
              </a:rPr>
              <a:t>May </a:t>
            </a:r>
            <a:r>
              <a:rPr lang="en-US" b="1" dirty="0" smtClean="0">
                <a:solidFill>
                  <a:srgbClr val="FFC000"/>
                </a:solidFill>
              </a:rPr>
              <a:t>3</a:t>
            </a:r>
            <a:endParaRPr lang="en-US" b="1" dirty="0">
              <a:solidFill>
                <a:srgbClr val="FFC000"/>
              </a:solidFill>
            </a:endParaRPr>
          </a:p>
          <a:p>
            <a:pPr marL="582930" indent="-514350">
              <a:buFont typeface="+mj-lt"/>
              <a:buAutoNum type="arabicPeriod" startAt="8"/>
            </a:pPr>
            <a:r>
              <a:rPr lang="en-US" b="1" dirty="0" smtClean="0"/>
              <a:t>Operation </a:t>
            </a:r>
            <a:r>
              <a:rPr lang="en-US" b="1" dirty="0"/>
              <a:t>Citadel &amp; the Red Army’s advance West – </a:t>
            </a:r>
            <a:r>
              <a:rPr lang="en-US" b="1" dirty="0">
                <a:solidFill>
                  <a:srgbClr val="FFC000"/>
                </a:solidFill>
              </a:rPr>
              <a:t>May 3</a:t>
            </a:r>
          </a:p>
          <a:p>
            <a:pPr marL="582930" indent="-514350">
              <a:buFont typeface="+mj-lt"/>
              <a:buAutoNum type="arabicPeriod" startAt="8"/>
            </a:pPr>
            <a:r>
              <a:rPr lang="en-US" b="1" dirty="0" smtClean="0"/>
              <a:t>Italian campaign – </a:t>
            </a:r>
            <a:r>
              <a:rPr lang="en-US" b="1" dirty="0">
                <a:solidFill>
                  <a:srgbClr val="FFC000"/>
                </a:solidFill>
              </a:rPr>
              <a:t>May </a:t>
            </a:r>
            <a:r>
              <a:rPr lang="en-US" b="1" dirty="0" smtClean="0">
                <a:solidFill>
                  <a:srgbClr val="FFC000"/>
                </a:solidFill>
              </a:rPr>
              <a:t>6</a:t>
            </a:r>
            <a:endParaRPr lang="en-US" b="1" dirty="0">
              <a:solidFill>
                <a:srgbClr val="FFC000"/>
              </a:solidFill>
            </a:endParaRPr>
          </a:p>
          <a:p>
            <a:pPr marL="582930" indent="-514350">
              <a:buFont typeface="+mj-lt"/>
              <a:buAutoNum type="arabicPeriod" startAt="8"/>
            </a:pPr>
            <a:r>
              <a:rPr lang="en-US" b="1" dirty="0" smtClean="0"/>
              <a:t>Operation </a:t>
            </a:r>
            <a:r>
              <a:rPr lang="en-US" b="1" dirty="0"/>
              <a:t>Overlord – </a:t>
            </a:r>
            <a:r>
              <a:rPr lang="en-US" b="1" dirty="0" smtClean="0">
                <a:solidFill>
                  <a:srgbClr val="FFC000"/>
                </a:solidFill>
              </a:rPr>
              <a:t>May 6</a:t>
            </a:r>
            <a:endParaRPr lang="en-US" b="1" dirty="0">
              <a:solidFill>
                <a:srgbClr val="FFC000"/>
              </a:solidFill>
            </a:endParaRPr>
          </a:p>
          <a:p>
            <a:pPr marL="582930" indent="-514350">
              <a:buFont typeface="+mj-lt"/>
              <a:buAutoNum type="arabicPeriod" startAt="8"/>
            </a:pPr>
            <a:r>
              <a:rPr lang="en-US" b="1" dirty="0"/>
              <a:t>Operation Market Garden – </a:t>
            </a:r>
            <a:r>
              <a:rPr lang="en-US" b="1" dirty="0" smtClean="0">
                <a:solidFill>
                  <a:srgbClr val="FFC000"/>
                </a:solidFill>
              </a:rPr>
              <a:t>May 7</a:t>
            </a:r>
            <a:endParaRPr lang="en-US" b="1" dirty="0">
              <a:solidFill>
                <a:srgbClr val="FFC000"/>
              </a:solidFill>
            </a:endParaRPr>
          </a:p>
          <a:p>
            <a:pPr marL="582930" indent="-514350">
              <a:buFont typeface="+mj-lt"/>
              <a:buAutoNum type="arabicPeriod" startAt="8"/>
            </a:pPr>
            <a:r>
              <a:rPr lang="en-US" b="1" dirty="0"/>
              <a:t>Ardennes Offensive – </a:t>
            </a:r>
            <a:r>
              <a:rPr lang="en-US" b="1" dirty="0" smtClean="0">
                <a:solidFill>
                  <a:srgbClr val="FFC000"/>
                </a:solidFill>
              </a:rPr>
              <a:t>May 8</a:t>
            </a:r>
            <a:endParaRPr lang="en-US" b="1" dirty="0">
              <a:solidFill>
                <a:srgbClr val="FFC000"/>
              </a:solidFill>
            </a:endParaRPr>
          </a:p>
          <a:p>
            <a:pPr marL="582930" indent="-514350">
              <a:buFont typeface="+mj-lt"/>
              <a:buAutoNum type="arabicPeriod" startAt="8"/>
            </a:pPr>
            <a:r>
              <a:rPr lang="en-US" sz="2600" b="1" dirty="0"/>
              <a:t>Firebombing of Dresden – </a:t>
            </a:r>
            <a:r>
              <a:rPr lang="en-US" b="1" dirty="0" smtClean="0">
                <a:solidFill>
                  <a:srgbClr val="FFC000"/>
                </a:solidFill>
              </a:rPr>
              <a:t>May 9</a:t>
            </a:r>
            <a:endParaRPr lang="en-US" sz="2600" b="1" dirty="0" smtClean="0">
              <a:solidFill>
                <a:srgbClr val="FFC000"/>
              </a:solidFill>
            </a:endParaRPr>
          </a:p>
          <a:p>
            <a:pPr marL="582930" indent="-514350">
              <a:buFont typeface="+mj-lt"/>
              <a:buAutoNum type="arabicPeriod" startAt="8"/>
            </a:pPr>
            <a:r>
              <a:rPr lang="en-US" b="1" dirty="0" smtClean="0"/>
              <a:t>Fall of Berlin – </a:t>
            </a:r>
            <a:r>
              <a:rPr lang="en-US" b="1" dirty="0" smtClean="0">
                <a:solidFill>
                  <a:srgbClr val="FFC000"/>
                </a:solidFill>
              </a:rPr>
              <a:t>May 9</a:t>
            </a:r>
            <a:endParaRPr lang="en-US" b="1" dirty="0">
              <a:solidFill>
                <a:srgbClr val="FFC000"/>
              </a:solidFill>
            </a:endParaRPr>
          </a:p>
        </p:txBody>
      </p:sp>
    </p:spTree>
    <p:extLst>
      <p:ext uri="{BB962C8B-B14F-4D97-AF65-F5344CB8AC3E}">
        <p14:creationId xmlns:p14="http://schemas.microsoft.com/office/powerpoint/2010/main" val="28563535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855" y="152400"/>
            <a:ext cx="8763000" cy="990599"/>
          </a:xfrm>
        </p:spPr>
        <p:txBody>
          <a:bodyPr>
            <a:noAutofit/>
          </a:bodyPr>
          <a:lstStyle/>
          <a:p>
            <a:pPr algn="ctr"/>
            <a:r>
              <a:rPr lang="en-US" sz="4400" b="1" dirty="0" smtClean="0">
                <a:solidFill>
                  <a:schemeClr val="accent4">
                    <a:lumMod val="40000"/>
                    <a:lumOff val="60000"/>
                  </a:schemeClr>
                </a:solidFill>
                <a:effectLst>
                  <a:outerShdw blurRad="38100" dist="38100" dir="2700000" algn="tl">
                    <a:srgbClr val="000000">
                      <a:alpha val="43137"/>
                    </a:srgbClr>
                  </a:outerShdw>
                </a:effectLst>
              </a:rPr>
              <a:t>Impact of Blitzkrieg</a:t>
            </a:r>
            <a:endParaRPr lang="en-US" sz="4400" b="1" dirty="0">
              <a:solidFill>
                <a:schemeClr val="accent4">
                  <a:lumMod val="40000"/>
                  <a:lumOff val="6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990600"/>
            <a:ext cx="8763000" cy="5867400"/>
          </a:xfrm>
        </p:spPr>
        <p:txBody>
          <a:bodyPr>
            <a:noAutofit/>
          </a:bodyPr>
          <a:lstStyle/>
          <a:p>
            <a:r>
              <a:rPr lang="en-US" sz="2800" b="1" dirty="0" smtClean="0"/>
              <a:t>The Blitzkrieg tactics used by the Germans were critical for two reasons in the larger picture...</a:t>
            </a:r>
          </a:p>
          <a:p>
            <a:pPr lvl="1"/>
            <a:r>
              <a:rPr lang="en-US" sz="2400" b="1" dirty="0" smtClean="0">
                <a:solidFill>
                  <a:schemeClr val="accent4">
                    <a:lumMod val="40000"/>
                    <a:lumOff val="60000"/>
                  </a:schemeClr>
                </a:solidFill>
              </a:rPr>
              <a:t>First, the Germans were fast, used new and brilliant technology, and they worked together flawlessly. This would ultimately give them success for the first half of the war (Roberts, 25).</a:t>
            </a:r>
          </a:p>
          <a:p>
            <a:pPr lvl="1"/>
            <a:r>
              <a:rPr lang="en-US" sz="2400" b="1" dirty="0" smtClean="0">
                <a:solidFill>
                  <a:schemeClr val="accent4">
                    <a:lumMod val="40000"/>
                    <a:lumOff val="60000"/>
                  </a:schemeClr>
                </a:solidFill>
              </a:rPr>
              <a:t>Second, because they were using all of this new technology with these new tactics the rest of the world would struggle to catch up slowing the pace for allied victory (Roberts, 25).</a:t>
            </a:r>
          </a:p>
          <a:p>
            <a:r>
              <a:rPr lang="en-US" sz="2800" b="1" dirty="0" smtClean="0"/>
              <a:t>In Poland - The </a:t>
            </a:r>
            <a:r>
              <a:rPr lang="en-US" sz="2800" b="1" dirty="0"/>
              <a:t>German offensive included heavy air attacks against Polish air bases and military targets in Warsaw</a:t>
            </a:r>
          </a:p>
          <a:p>
            <a:pPr lvl="1"/>
            <a:r>
              <a:rPr lang="en-US" sz="2400" b="1" dirty="0"/>
              <a:t>Collateral damage and civilian casualties were </a:t>
            </a:r>
            <a:r>
              <a:rPr lang="en-US" sz="2400" b="1" dirty="0" smtClean="0"/>
              <a:t>high</a:t>
            </a:r>
            <a:endParaRPr lang="en-US" sz="2400" b="1" dirty="0"/>
          </a:p>
        </p:txBody>
      </p:sp>
    </p:spTree>
    <p:extLst>
      <p:ext uri="{BB962C8B-B14F-4D97-AF65-F5344CB8AC3E}">
        <p14:creationId xmlns:p14="http://schemas.microsoft.com/office/powerpoint/2010/main" val="167026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763000" cy="914399"/>
          </a:xfrm>
        </p:spPr>
        <p:txBody>
          <a:bodyPr>
            <a:normAutofit/>
          </a:bodyPr>
          <a:lstStyle/>
          <a:p>
            <a:pPr algn="ctr"/>
            <a:r>
              <a:rPr lang="en-US" sz="4400" b="1" dirty="0" smtClean="0">
                <a:solidFill>
                  <a:schemeClr val="accent4">
                    <a:lumMod val="40000"/>
                    <a:lumOff val="60000"/>
                  </a:schemeClr>
                </a:solidFill>
                <a:effectLst>
                  <a:outerShdw blurRad="38100" dist="38100" dir="2700000" algn="tl">
                    <a:srgbClr val="000000">
                      <a:alpha val="43137"/>
                    </a:srgbClr>
                  </a:outerShdw>
                </a:effectLst>
              </a:rPr>
              <a:t>French &amp; British</a:t>
            </a:r>
            <a:r>
              <a:rPr lang="en-US" sz="4400" b="1" dirty="0">
                <a:solidFill>
                  <a:schemeClr val="accent4">
                    <a:lumMod val="40000"/>
                    <a:lumOff val="60000"/>
                  </a:schemeClr>
                </a:solidFill>
                <a:effectLst>
                  <a:outerShdw blurRad="38100" dist="38100" dir="2700000" algn="tl">
                    <a:srgbClr val="000000">
                      <a:alpha val="43137"/>
                    </a:srgbClr>
                  </a:outerShdw>
                </a:effectLst>
              </a:rPr>
              <a:t> </a:t>
            </a:r>
            <a:r>
              <a:rPr lang="en-US" sz="4400" b="1" dirty="0" smtClean="0">
                <a:solidFill>
                  <a:schemeClr val="accent4">
                    <a:lumMod val="40000"/>
                    <a:lumOff val="60000"/>
                  </a:schemeClr>
                </a:solidFill>
                <a:effectLst>
                  <a:outerShdw blurRad="38100" dist="38100" dir="2700000" algn="tl">
                    <a:srgbClr val="000000">
                      <a:alpha val="43137"/>
                    </a:srgbClr>
                  </a:outerShdw>
                </a:effectLst>
              </a:rPr>
              <a:t>Response</a:t>
            </a:r>
            <a:endParaRPr lang="en-US" sz="4400" b="1" dirty="0">
              <a:solidFill>
                <a:schemeClr val="accent4">
                  <a:lumMod val="40000"/>
                  <a:lumOff val="6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066800"/>
            <a:ext cx="8763000" cy="5791200"/>
          </a:xfrm>
        </p:spPr>
        <p:txBody>
          <a:bodyPr>
            <a:normAutofit fontScale="92500" lnSpcReduction="20000"/>
          </a:bodyPr>
          <a:lstStyle/>
          <a:p>
            <a:r>
              <a:rPr lang="en-US" sz="3600" b="1" dirty="0" smtClean="0"/>
              <a:t>Prior to the start of Case White the Polish government was fearful of German invasion, April 1, 1939</a:t>
            </a:r>
          </a:p>
          <a:p>
            <a:pPr lvl="1"/>
            <a:r>
              <a:rPr lang="en-US" sz="2800" b="1" dirty="0" smtClean="0"/>
              <a:t>Create a pact with France and UK for help if Germany invades – Both agree reluctantly</a:t>
            </a:r>
          </a:p>
          <a:p>
            <a:pPr lvl="1"/>
            <a:r>
              <a:rPr lang="en-US" sz="2800" b="1" dirty="0" smtClean="0"/>
              <a:t>This was public knowledge so Hitler leaves his weakest troops on the Siegfried Line with only 3 days worth of ammo </a:t>
            </a:r>
          </a:p>
          <a:p>
            <a:r>
              <a:rPr lang="en-US" sz="3600" b="1" dirty="0" smtClean="0">
                <a:solidFill>
                  <a:schemeClr val="accent4">
                    <a:lumMod val="60000"/>
                    <a:lumOff val="40000"/>
                  </a:schemeClr>
                </a:solidFill>
              </a:rPr>
              <a:t>France &amp; UK declare war on Germany September 3, 1939</a:t>
            </a:r>
          </a:p>
          <a:p>
            <a:pPr lvl="1"/>
            <a:r>
              <a:rPr lang="en-US" sz="3200" b="1" dirty="0" smtClean="0"/>
              <a:t>Once Case White ensues the French attack the Germans (kind of) on Sept. 6th</a:t>
            </a:r>
          </a:p>
          <a:p>
            <a:pPr lvl="1"/>
            <a:r>
              <a:rPr lang="en-US" sz="3200" b="1" dirty="0" smtClean="0"/>
              <a:t>The British don’t even show up until on continent until September 10th</a:t>
            </a:r>
          </a:p>
        </p:txBody>
      </p:sp>
    </p:spTree>
    <p:extLst>
      <p:ext uri="{BB962C8B-B14F-4D97-AF65-F5344CB8AC3E}">
        <p14:creationId xmlns:p14="http://schemas.microsoft.com/office/powerpoint/2010/main" val="27911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763000" cy="914399"/>
          </a:xfrm>
        </p:spPr>
        <p:txBody>
          <a:bodyPr>
            <a:normAutofit/>
          </a:bodyPr>
          <a:lstStyle/>
          <a:p>
            <a:pPr algn="ctr"/>
            <a:r>
              <a:rPr lang="en-US" sz="4400" b="1" dirty="0" smtClean="0">
                <a:solidFill>
                  <a:schemeClr val="accent4">
                    <a:lumMod val="40000"/>
                    <a:lumOff val="60000"/>
                  </a:schemeClr>
                </a:solidFill>
                <a:effectLst>
                  <a:outerShdw blurRad="38100" dist="38100" dir="2700000" algn="tl">
                    <a:srgbClr val="000000">
                      <a:alpha val="43137"/>
                    </a:srgbClr>
                  </a:outerShdw>
                </a:effectLst>
              </a:rPr>
              <a:t>French &amp; British</a:t>
            </a:r>
            <a:r>
              <a:rPr lang="en-US" sz="4400" b="1" dirty="0">
                <a:solidFill>
                  <a:schemeClr val="accent4">
                    <a:lumMod val="40000"/>
                    <a:lumOff val="60000"/>
                  </a:schemeClr>
                </a:solidFill>
                <a:effectLst>
                  <a:outerShdw blurRad="38100" dist="38100" dir="2700000" algn="tl">
                    <a:srgbClr val="000000">
                      <a:alpha val="43137"/>
                    </a:srgbClr>
                  </a:outerShdw>
                </a:effectLst>
              </a:rPr>
              <a:t> </a:t>
            </a:r>
            <a:r>
              <a:rPr lang="en-US" sz="4400" b="1" dirty="0" smtClean="0">
                <a:solidFill>
                  <a:schemeClr val="accent4">
                    <a:lumMod val="40000"/>
                    <a:lumOff val="60000"/>
                  </a:schemeClr>
                </a:solidFill>
                <a:effectLst>
                  <a:outerShdw blurRad="38100" dist="38100" dir="2700000" algn="tl">
                    <a:srgbClr val="000000">
                      <a:alpha val="43137"/>
                    </a:srgbClr>
                  </a:outerShdw>
                </a:effectLst>
              </a:rPr>
              <a:t>Response</a:t>
            </a:r>
            <a:endParaRPr lang="en-US" sz="4400" b="1" dirty="0">
              <a:solidFill>
                <a:schemeClr val="accent4">
                  <a:lumMod val="40000"/>
                  <a:lumOff val="6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066800"/>
            <a:ext cx="8763000" cy="5791200"/>
          </a:xfrm>
        </p:spPr>
        <p:txBody>
          <a:bodyPr>
            <a:normAutofit fontScale="77500" lnSpcReduction="20000"/>
          </a:bodyPr>
          <a:lstStyle/>
          <a:p>
            <a:r>
              <a:rPr lang="en-US" sz="3600" b="1" dirty="0" smtClean="0"/>
              <a:t>Britain </a:t>
            </a:r>
            <a:r>
              <a:rPr lang="en-US" sz="3600" b="1" dirty="0"/>
              <a:t>and France honored their promise to the Poles and declared war on Germany</a:t>
            </a:r>
          </a:p>
          <a:p>
            <a:pPr lvl="1"/>
            <a:r>
              <a:rPr lang="en-US" sz="3200" b="1" dirty="0"/>
              <a:t>Hitler had thought Britain and France would not go to war</a:t>
            </a:r>
          </a:p>
          <a:p>
            <a:pPr lvl="1"/>
            <a:r>
              <a:rPr lang="en-US" sz="3200" b="1" dirty="0"/>
              <a:t>He had said, he had seen his </a:t>
            </a:r>
            <a:r>
              <a:rPr lang="en-US" sz="3200" b="1" dirty="0">
                <a:solidFill>
                  <a:schemeClr val="accent4">
                    <a:lumMod val="60000"/>
                    <a:lumOff val="40000"/>
                  </a:schemeClr>
                </a:solidFill>
              </a:rPr>
              <a:t>“enemies at Munich and they were worms</a:t>
            </a:r>
            <a:r>
              <a:rPr lang="en-US" sz="3200" b="1" dirty="0" smtClean="0">
                <a:solidFill>
                  <a:schemeClr val="accent4">
                    <a:lumMod val="60000"/>
                    <a:lumOff val="40000"/>
                  </a:schemeClr>
                </a:solidFill>
              </a:rPr>
              <a:t>”</a:t>
            </a:r>
          </a:p>
          <a:p>
            <a:r>
              <a:rPr lang="en-US" sz="3600" b="1" dirty="0"/>
              <a:t>The Allies were unprepared to launch an offensive into Germany at this point in the war</a:t>
            </a:r>
          </a:p>
          <a:p>
            <a:r>
              <a:rPr lang="en-US" sz="3600" b="1" dirty="0"/>
              <a:t>Instead of trying to relieve Poland, the British and French concentrated on mobilizing and preparing to halt the Germans when they turned toward the west</a:t>
            </a:r>
          </a:p>
          <a:p>
            <a:r>
              <a:rPr lang="en-US" sz="3600" b="1" dirty="0"/>
              <a:t>The failure to exert any real pressure on the Germans allowed Germany to continue building its industrial might and prepare for its 1940 </a:t>
            </a:r>
            <a:r>
              <a:rPr lang="en-US" sz="3600" b="1" dirty="0" smtClean="0"/>
              <a:t>offensive</a:t>
            </a:r>
            <a:endParaRPr lang="en-US" sz="3600" b="1" dirty="0"/>
          </a:p>
        </p:txBody>
      </p:sp>
    </p:spTree>
    <p:extLst>
      <p:ext uri="{BB962C8B-B14F-4D97-AF65-F5344CB8AC3E}">
        <p14:creationId xmlns:p14="http://schemas.microsoft.com/office/powerpoint/2010/main" val="344118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763000" cy="990599"/>
          </a:xfrm>
        </p:spPr>
        <p:txBody>
          <a:bodyPr>
            <a:noAutofit/>
          </a:bodyPr>
          <a:lstStyle/>
          <a:p>
            <a:pPr algn="ctr"/>
            <a:r>
              <a:rPr lang="en-US" b="1" dirty="0" smtClean="0">
                <a:solidFill>
                  <a:schemeClr val="accent4">
                    <a:lumMod val="60000"/>
                    <a:lumOff val="40000"/>
                  </a:schemeClr>
                </a:solidFill>
                <a:effectLst>
                  <a:outerShdw blurRad="38100" dist="38100" dir="2700000" algn="tl">
                    <a:srgbClr val="000000">
                      <a:alpha val="43137"/>
                    </a:srgbClr>
                  </a:outerShdw>
                </a:effectLst>
              </a:rPr>
              <a:t>Hitler’s Paranoia</a:t>
            </a:r>
            <a:endParaRPr lang="en-US" dirty="0">
              <a:solidFill>
                <a:schemeClr val="accent4">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914400"/>
            <a:ext cx="8763000" cy="5943600"/>
          </a:xfrm>
        </p:spPr>
        <p:txBody>
          <a:bodyPr>
            <a:normAutofit fontScale="92500" lnSpcReduction="10000"/>
          </a:bodyPr>
          <a:lstStyle/>
          <a:p>
            <a:r>
              <a:rPr lang="en-US" sz="3600" b="1" dirty="0" smtClean="0"/>
              <a:t>Hitler was one of the most (documented) paranoid leaders in history. </a:t>
            </a:r>
          </a:p>
          <a:p>
            <a:pPr lvl="1"/>
            <a:r>
              <a:rPr lang="en-US" sz="3000" b="1" dirty="0" smtClean="0"/>
              <a:t>How does his placing troops on the Siegfried Line prove that?</a:t>
            </a:r>
          </a:p>
          <a:p>
            <a:r>
              <a:rPr lang="en-US" sz="3600" b="1" dirty="0" smtClean="0"/>
              <a:t>Analyze the quote and see if you can figure out why he is paranoid? (Page 22)</a:t>
            </a:r>
          </a:p>
          <a:p>
            <a:r>
              <a:rPr lang="en-US" sz="3600" b="1" dirty="0" smtClean="0"/>
              <a:t>The quote proves Hitler’s paranoia for a couple of reasons</a:t>
            </a:r>
          </a:p>
          <a:p>
            <a:pPr lvl="1"/>
            <a:r>
              <a:rPr lang="en-US" sz="3200" b="1" dirty="0" smtClean="0"/>
              <a:t>First, both Belgium and Holland were neutral</a:t>
            </a:r>
          </a:p>
          <a:p>
            <a:pPr lvl="1"/>
            <a:r>
              <a:rPr lang="en-US" sz="3200" b="1" dirty="0" smtClean="0"/>
              <a:t>Second, this scheme is incredibly far fetched and would have been very challenging to coordinate</a:t>
            </a:r>
          </a:p>
        </p:txBody>
      </p:sp>
    </p:spTree>
    <p:extLst>
      <p:ext uri="{BB962C8B-B14F-4D97-AF65-F5344CB8AC3E}">
        <p14:creationId xmlns:p14="http://schemas.microsoft.com/office/powerpoint/2010/main" val="307621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066466" y="34748"/>
            <a:ext cx="4779218" cy="6823252"/>
          </a:xfrm>
          <a:prstGeom prst="rect">
            <a:avLst/>
          </a:prstGeom>
        </p:spPr>
      </p:pic>
    </p:spTree>
    <p:extLst>
      <p:ext uri="{BB962C8B-B14F-4D97-AF65-F5344CB8AC3E}">
        <p14:creationId xmlns:p14="http://schemas.microsoft.com/office/powerpoint/2010/main" val="35515795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763000" cy="990599"/>
          </a:xfrm>
        </p:spPr>
        <p:txBody>
          <a:bodyPr>
            <a:normAutofit/>
          </a:bodyPr>
          <a:lstStyle/>
          <a:p>
            <a:pPr algn="ctr"/>
            <a:r>
              <a:rPr lang="en-US" sz="4400" b="1" dirty="0" smtClean="0">
                <a:solidFill>
                  <a:schemeClr val="accent4">
                    <a:lumMod val="60000"/>
                    <a:lumOff val="40000"/>
                  </a:schemeClr>
                </a:solidFill>
                <a:effectLst>
                  <a:outerShdw blurRad="38100" dist="38100" dir="2700000" algn="tl">
                    <a:srgbClr val="000000">
                      <a:alpha val="43137"/>
                    </a:srgbClr>
                  </a:outerShdw>
                </a:effectLst>
              </a:rPr>
              <a:t>Soviet Involvement </a:t>
            </a:r>
            <a:endParaRPr lang="en-US" sz="4400" b="1" dirty="0">
              <a:solidFill>
                <a:schemeClr val="accent4">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990600"/>
            <a:ext cx="8763000" cy="5867400"/>
          </a:xfrm>
        </p:spPr>
        <p:txBody>
          <a:bodyPr>
            <a:normAutofit fontScale="70000" lnSpcReduction="20000"/>
          </a:bodyPr>
          <a:lstStyle/>
          <a:p>
            <a:r>
              <a:rPr lang="en-US" altLang="en-US" sz="3600" dirty="0"/>
              <a:t>To make matters worse, the Soviet Union moved into eastern Poland on September 17 to “protect” the local population</a:t>
            </a:r>
          </a:p>
          <a:p>
            <a:r>
              <a:rPr lang="en-US" sz="3600" b="1" dirty="0" smtClean="0">
                <a:solidFill>
                  <a:schemeClr val="accent4">
                    <a:lumMod val="60000"/>
                    <a:lumOff val="40000"/>
                  </a:schemeClr>
                </a:solidFill>
              </a:rPr>
              <a:t>September 17</a:t>
            </a:r>
            <a:r>
              <a:rPr lang="en-US" sz="3600" b="1" baseline="30000" dirty="0" smtClean="0">
                <a:solidFill>
                  <a:schemeClr val="accent4">
                    <a:lumMod val="60000"/>
                    <a:lumOff val="40000"/>
                  </a:schemeClr>
                </a:solidFill>
              </a:rPr>
              <a:t>th</a:t>
            </a:r>
            <a:r>
              <a:rPr lang="en-US" sz="3600" b="1" dirty="0" smtClean="0">
                <a:solidFill>
                  <a:schemeClr val="accent4">
                    <a:lumMod val="60000"/>
                    <a:lumOff val="40000"/>
                  </a:schemeClr>
                </a:solidFill>
              </a:rPr>
              <a:t> USSR invades and takes the eastern half of Poland </a:t>
            </a:r>
          </a:p>
          <a:p>
            <a:pPr lvl="1"/>
            <a:r>
              <a:rPr lang="en-US" sz="3200" b="1" dirty="0" smtClean="0"/>
              <a:t>Stalin revenge against the Poles from previous 1920 engagement, access to the Baltic, and a buffer between Germany and USSR</a:t>
            </a:r>
          </a:p>
          <a:p>
            <a:pPr lvl="1"/>
            <a:r>
              <a:rPr lang="en-US" sz="3200" b="1" dirty="0" smtClean="0"/>
              <a:t>Only lose 734 men</a:t>
            </a:r>
          </a:p>
          <a:p>
            <a:r>
              <a:rPr lang="en-US" sz="3600" b="1" dirty="0" smtClean="0"/>
              <a:t>Red Army transports and executes 4,100 Polish Officers</a:t>
            </a:r>
          </a:p>
          <a:p>
            <a:r>
              <a:rPr lang="en-US" sz="3600" b="1" dirty="0" smtClean="0"/>
              <a:t>Ultimately executes about 22,000 Polish soldiers – </a:t>
            </a:r>
            <a:r>
              <a:rPr lang="en-US" sz="3600" b="1" dirty="0" err="1" smtClean="0">
                <a:solidFill>
                  <a:schemeClr val="accent4">
                    <a:lumMod val="60000"/>
                    <a:lumOff val="40000"/>
                  </a:schemeClr>
                </a:solidFill>
              </a:rPr>
              <a:t>Katyn</a:t>
            </a:r>
            <a:r>
              <a:rPr lang="en-US" sz="3600" b="1" dirty="0" smtClean="0">
                <a:solidFill>
                  <a:schemeClr val="accent4">
                    <a:lumMod val="60000"/>
                    <a:lumOff val="40000"/>
                  </a:schemeClr>
                </a:solidFill>
              </a:rPr>
              <a:t> Massacre</a:t>
            </a:r>
          </a:p>
          <a:p>
            <a:pPr lvl="1"/>
            <a:r>
              <a:rPr lang="en-US" sz="3200" b="1" dirty="0" smtClean="0"/>
              <a:t>Blame the Germans late in the war, which was also supported by the Allied powers even though they were aware that the Soviets were responsible</a:t>
            </a:r>
          </a:p>
          <a:p>
            <a:pPr lvl="1"/>
            <a:r>
              <a:rPr lang="en-US" sz="3200" b="1" dirty="0" smtClean="0"/>
              <a:t>Not recognized until 1972 by British</a:t>
            </a:r>
          </a:p>
        </p:txBody>
      </p:sp>
    </p:spTree>
    <p:extLst>
      <p:ext uri="{BB962C8B-B14F-4D97-AF65-F5344CB8AC3E}">
        <p14:creationId xmlns:p14="http://schemas.microsoft.com/office/powerpoint/2010/main" val="232943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763000" cy="990599"/>
          </a:xfrm>
        </p:spPr>
        <p:txBody>
          <a:bodyPr>
            <a:noAutofit/>
          </a:bodyPr>
          <a:lstStyle/>
          <a:p>
            <a:pPr algn="ctr"/>
            <a:r>
              <a:rPr lang="en-US" sz="4400" b="1" dirty="0" smtClean="0">
                <a:solidFill>
                  <a:schemeClr val="accent4">
                    <a:lumMod val="60000"/>
                    <a:lumOff val="40000"/>
                  </a:schemeClr>
                </a:solidFill>
                <a:effectLst>
                  <a:outerShdw blurRad="38100" dist="38100" dir="2700000" algn="tl">
                    <a:srgbClr val="000000">
                      <a:alpha val="43137"/>
                    </a:srgbClr>
                  </a:outerShdw>
                </a:effectLst>
              </a:rPr>
              <a:t>German-Soviet Relations</a:t>
            </a:r>
            <a:endParaRPr lang="en-US" sz="4400" b="1" dirty="0">
              <a:solidFill>
                <a:schemeClr val="accent4">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143000"/>
            <a:ext cx="8763000" cy="5715000"/>
          </a:xfrm>
        </p:spPr>
        <p:txBody>
          <a:bodyPr>
            <a:noAutofit/>
          </a:bodyPr>
          <a:lstStyle/>
          <a:p>
            <a:r>
              <a:rPr lang="en-US" sz="3200" b="1" dirty="0" smtClean="0"/>
              <a:t>Why would the German/Russian alliance be doomed from the start?</a:t>
            </a:r>
          </a:p>
          <a:p>
            <a:r>
              <a:rPr lang="en-US" sz="3200" b="1" dirty="0" smtClean="0"/>
              <a:t>Old relationship (WWI)</a:t>
            </a:r>
          </a:p>
          <a:p>
            <a:r>
              <a:rPr lang="en-US" sz="3200" b="1" dirty="0" smtClean="0"/>
              <a:t>Stalin and Hitler - paranoid</a:t>
            </a:r>
          </a:p>
          <a:p>
            <a:r>
              <a:rPr lang="en-US" sz="3200" b="1" dirty="0" smtClean="0"/>
              <a:t>“An alliance whose aim does not embrace a plan for war is senseless and worthless. Alliances are concluded only for struggle.” – Mein </a:t>
            </a:r>
            <a:r>
              <a:rPr lang="en-US" sz="3200" b="1" dirty="0" err="1" smtClean="0"/>
              <a:t>Kampf</a:t>
            </a:r>
            <a:endParaRPr lang="en-US" sz="3200" b="1" dirty="0" smtClean="0"/>
          </a:p>
        </p:txBody>
      </p:sp>
    </p:spTree>
    <p:extLst>
      <p:ext uri="{BB962C8B-B14F-4D97-AF65-F5344CB8AC3E}">
        <p14:creationId xmlns:p14="http://schemas.microsoft.com/office/powerpoint/2010/main" val="220042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886"/>
            <a:ext cx="8763000" cy="903514"/>
          </a:xfrm>
        </p:spPr>
        <p:txBody>
          <a:bodyPr>
            <a:normAutofit/>
          </a:bodyPr>
          <a:lstStyle/>
          <a:p>
            <a:pPr algn="ctr"/>
            <a:r>
              <a:rPr lang="en-US" sz="4400" b="1" dirty="0" smtClean="0">
                <a:solidFill>
                  <a:schemeClr val="accent4">
                    <a:lumMod val="60000"/>
                    <a:lumOff val="40000"/>
                  </a:schemeClr>
                </a:solidFill>
                <a:effectLst>
                  <a:outerShdw blurRad="38100" dist="38100" dir="2700000" algn="tl">
                    <a:srgbClr val="000000">
                      <a:alpha val="43137"/>
                    </a:srgbClr>
                  </a:outerShdw>
                </a:effectLst>
              </a:rPr>
              <a:t>Case White Results</a:t>
            </a:r>
            <a:endParaRPr lang="en-US" sz="4400" b="1" dirty="0">
              <a:solidFill>
                <a:schemeClr val="accent4">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066800"/>
            <a:ext cx="8762999" cy="5791200"/>
          </a:xfrm>
        </p:spPr>
        <p:txBody>
          <a:bodyPr>
            <a:normAutofit/>
          </a:bodyPr>
          <a:lstStyle/>
          <a:p>
            <a:r>
              <a:rPr lang="en-US" b="1" dirty="0" smtClean="0"/>
              <a:t>Poland falls, split between Germany and USSR </a:t>
            </a:r>
          </a:p>
          <a:p>
            <a:r>
              <a:rPr lang="en-US" b="1" dirty="0" smtClean="0"/>
              <a:t>Molotov-Ribbentrop Pact enacted </a:t>
            </a:r>
          </a:p>
          <a:p>
            <a:r>
              <a:rPr lang="en-US" b="1" dirty="0" smtClean="0"/>
              <a:t>France and Britain declare war on Germany/USSR</a:t>
            </a:r>
          </a:p>
          <a:p>
            <a:r>
              <a:rPr lang="en-US" b="1" dirty="0"/>
              <a:t> </a:t>
            </a:r>
            <a:r>
              <a:rPr lang="en-US" b="1" dirty="0" smtClean="0">
                <a:solidFill>
                  <a:schemeClr val="accent4">
                    <a:lumMod val="60000"/>
                    <a:lumOff val="40000"/>
                  </a:schemeClr>
                </a:solidFill>
              </a:rPr>
              <a:t>Enacts the last part of Lebensraum </a:t>
            </a:r>
            <a:r>
              <a:rPr lang="en-US" b="1" dirty="0" smtClean="0"/>
              <a:t>– “Danzig is not the real issue; the real point is for us to open up our Lebensraum to the east and ensure our supplies of foodstuffs.”</a:t>
            </a:r>
          </a:p>
          <a:p>
            <a:r>
              <a:rPr lang="en-US" b="1" dirty="0" smtClean="0"/>
              <a:t>Starts the subjugation of </a:t>
            </a:r>
            <a:r>
              <a:rPr lang="en-US" b="1" dirty="0" err="1" smtClean="0"/>
              <a:t>slavs</a:t>
            </a:r>
            <a:r>
              <a:rPr lang="en-US" b="1" dirty="0" smtClean="0"/>
              <a:t>, Jews, etc… </a:t>
            </a:r>
            <a:r>
              <a:rPr lang="en-US" b="1" dirty="0" err="1" smtClean="0"/>
              <a:t>Untermenschen</a:t>
            </a:r>
            <a:r>
              <a:rPr lang="en-US" b="1" dirty="0" smtClean="0"/>
              <a:t> (</a:t>
            </a:r>
            <a:r>
              <a:rPr lang="en-US" b="1" dirty="0" err="1" smtClean="0"/>
              <a:t>subhumans</a:t>
            </a:r>
            <a:r>
              <a:rPr lang="en-US" b="1" dirty="0" smtClean="0"/>
              <a:t>) according to Mein </a:t>
            </a:r>
            <a:r>
              <a:rPr lang="en-US" b="1" dirty="0" err="1" smtClean="0"/>
              <a:t>Kampf</a:t>
            </a:r>
            <a:endParaRPr lang="en-US" b="1"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93268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886"/>
            <a:ext cx="8763000" cy="903514"/>
          </a:xfrm>
        </p:spPr>
        <p:txBody>
          <a:bodyPr>
            <a:normAutofit/>
          </a:bodyPr>
          <a:lstStyle/>
          <a:p>
            <a:pPr algn="ctr"/>
            <a:r>
              <a:rPr lang="en-US" sz="4400" b="1" dirty="0" smtClean="0">
                <a:solidFill>
                  <a:schemeClr val="accent4">
                    <a:lumMod val="60000"/>
                    <a:lumOff val="40000"/>
                  </a:schemeClr>
                </a:solidFill>
                <a:effectLst>
                  <a:outerShdw blurRad="38100" dist="38100" dir="2700000" algn="tl">
                    <a:srgbClr val="000000">
                      <a:alpha val="43137"/>
                    </a:srgbClr>
                  </a:outerShdw>
                </a:effectLst>
              </a:rPr>
              <a:t>Case White Results</a:t>
            </a:r>
            <a:endParaRPr lang="en-US" sz="4400" b="1" dirty="0">
              <a:solidFill>
                <a:schemeClr val="accent4">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066800"/>
            <a:ext cx="8762999" cy="5791200"/>
          </a:xfrm>
        </p:spPr>
        <p:txBody>
          <a:bodyPr>
            <a:normAutofit fontScale="92500" lnSpcReduction="20000"/>
          </a:bodyPr>
          <a:lstStyle/>
          <a:p>
            <a:r>
              <a:rPr lang="en-US" b="1" dirty="0"/>
              <a:t>Starts the demise of Polish citizens – over 17% of the nations population was lost during WWII</a:t>
            </a:r>
          </a:p>
          <a:p>
            <a:r>
              <a:rPr lang="en-US" b="1" dirty="0"/>
              <a:t>Germans only lose 8,082 soldiers and have 27,278 wounded</a:t>
            </a:r>
          </a:p>
          <a:p>
            <a:r>
              <a:rPr lang="en-US" b="1" dirty="0"/>
              <a:t>Poles lose 25,000 civilians, 70,000 soldiers, and have 130,000 soldiers wounded</a:t>
            </a:r>
          </a:p>
          <a:p>
            <a:r>
              <a:rPr lang="en-US" b="1" dirty="0"/>
              <a:t>Proves to the world that Germany’s Blitzkrieg tactics were successful and their soldiers were now battle tested</a:t>
            </a:r>
          </a:p>
          <a:p>
            <a:r>
              <a:rPr lang="en-US" b="1" dirty="0"/>
              <a:t>“The operations were of considerable value in blooding our troops…and teaching them the difference between real war with live ammunition and peacetime maneuvers”</a:t>
            </a:r>
          </a:p>
          <a:p>
            <a:r>
              <a:rPr lang="en-US" b="1" dirty="0"/>
              <a:t>SS begin doing their dirty work… (page 27-29)</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61269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5400"/>
            <a:ext cx="6096000" cy="6799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53030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US" altLang="en-US" smtClean="0"/>
              <a:t>Beginning of World War II</a:t>
            </a:r>
          </a:p>
        </p:txBody>
      </p:sp>
      <p:sp>
        <p:nvSpPr>
          <p:cNvPr id="2051" name="Rectangle 3"/>
          <p:cNvSpPr>
            <a:spLocks noGrp="1" noChangeArrowheads="1"/>
          </p:cNvSpPr>
          <p:nvPr>
            <p:ph type="subTitle" idx="1"/>
          </p:nvPr>
        </p:nvSpPr>
        <p:spPr/>
        <p:txBody>
          <a:bodyPr/>
          <a:lstStyle/>
          <a:p>
            <a:pPr eaLnBrk="1" hangingPunct="1"/>
            <a:endParaRPr lang="en-US" alt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886"/>
            <a:ext cx="8763000" cy="903514"/>
          </a:xfrm>
        </p:spPr>
        <p:txBody>
          <a:bodyPr>
            <a:normAutofit fontScale="90000"/>
          </a:bodyPr>
          <a:lstStyle/>
          <a:p>
            <a:pPr algn="ctr"/>
            <a:r>
              <a:rPr lang="en-US" sz="4400" b="1" dirty="0" smtClean="0">
                <a:solidFill>
                  <a:schemeClr val="accent4">
                    <a:lumMod val="60000"/>
                    <a:lumOff val="40000"/>
                  </a:schemeClr>
                </a:solidFill>
                <a:effectLst>
                  <a:outerShdw blurRad="38100" dist="38100" dir="2700000" algn="tl">
                    <a:srgbClr val="000000">
                      <a:alpha val="43137"/>
                    </a:srgbClr>
                  </a:outerShdw>
                </a:effectLst>
              </a:rPr>
              <a:t>Case White &amp; Invasion of Poland</a:t>
            </a:r>
            <a:endParaRPr lang="en-US" sz="4400" b="1" dirty="0">
              <a:solidFill>
                <a:schemeClr val="accent4">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066800"/>
            <a:ext cx="8762999" cy="5791200"/>
          </a:xfrm>
        </p:spPr>
        <p:txBody>
          <a:bodyPr>
            <a:normAutofit/>
          </a:bodyPr>
          <a:lstStyle/>
          <a:p>
            <a:r>
              <a:rPr lang="en-US" sz="4400" b="1" dirty="0" smtClean="0"/>
              <a:t>The end!</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88220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w2%20map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8802688" cy="672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normAutofit/>
          </a:bodyPr>
          <a:lstStyle/>
          <a:p>
            <a:pPr algn="ctr"/>
            <a:r>
              <a:rPr lang="en-US" sz="4400" b="1" dirty="0" smtClean="0">
                <a:solidFill>
                  <a:schemeClr val="accent4"/>
                </a:solidFill>
                <a:effectLst>
                  <a:outerShdw blurRad="38100" dist="38100" dir="2700000" algn="tl">
                    <a:srgbClr val="000000">
                      <a:alpha val="43137"/>
                    </a:srgbClr>
                  </a:outerShdw>
                </a:effectLst>
              </a:rPr>
              <a:t>Case White - Thesis</a:t>
            </a:r>
            <a:endParaRPr lang="en-US" sz="4400" b="1" dirty="0">
              <a:solidFill>
                <a:schemeClr val="accent4"/>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066800"/>
            <a:ext cx="8763000" cy="5791200"/>
          </a:xfrm>
        </p:spPr>
        <p:txBody>
          <a:bodyPr/>
          <a:lstStyle/>
          <a:p>
            <a:pPr marL="457200" indent="-457200"/>
            <a:r>
              <a:rPr lang="en-US" dirty="0" smtClean="0"/>
              <a:t> </a:t>
            </a:r>
            <a:r>
              <a:rPr lang="en-US" sz="4000" b="1" dirty="0" smtClean="0"/>
              <a:t>Although the fall of Poland through the Nazi campaign of Case White was speedy and decisive, it demonstrated Hitler’s paranoia as a major weakness in Nazi Germany – ultimately leading to the eventual downfall of the Nazi empire.</a:t>
            </a:r>
            <a:endParaRPr lang="en-US" sz="4000" b="1" dirty="0"/>
          </a:p>
        </p:txBody>
      </p:sp>
    </p:spTree>
    <p:extLst>
      <p:ext uri="{BB962C8B-B14F-4D97-AF65-F5344CB8AC3E}">
        <p14:creationId xmlns:p14="http://schemas.microsoft.com/office/powerpoint/2010/main" val="2252902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763000" cy="990599"/>
          </a:xfrm>
        </p:spPr>
        <p:txBody>
          <a:bodyPr>
            <a:normAutofit/>
          </a:bodyPr>
          <a:lstStyle/>
          <a:p>
            <a:pPr algn="ctr"/>
            <a:r>
              <a:rPr lang="en-US" sz="4800" b="1" dirty="0" smtClean="0">
                <a:solidFill>
                  <a:schemeClr val="accent4">
                    <a:lumMod val="60000"/>
                    <a:lumOff val="40000"/>
                  </a:schemeClr>
                </a:solidFill>
                <a:effectLst>
                  <a:outerShdw blurRad="38100" dist="38100" dir="2700000" algn="tl">
                    <a:srgbClr val="000000">
                      <a:alpha val="43137"/>
                    </a:srgbClr>
                  </a:outerShdw>
                </a:effectLst>
              </a:rPr>
              <a:t>Campaign Background</a:t>
            </a:r>
            <a:endParaRPr lang="en-US" sz="4800" b="1" dirty="0">
              <a:solidFill>
                <a:schemeClr val="accent4">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914400"/>
            <a:ext cx="8610600" cy="5621971"/>
          </a:xfrm>
        </p:spPr>
        <p:txBody>
          <a:bodyPr>
            <a:normAutofit/>
          </a:bodyPr>
          <a:lstStyle/>
          <a:p>
            <a:r>
              <a:rPr lang="en-US" b="1" dirty="0" smtClean="0"/>
              <a:t>Case White – The Germany campaign to take Poland starting on September 1</a:t>
            </a:r>
            <a:r>
              <a:rPr lang="en-US" b="1" baseline="30000" dirty="0" smtClean="0"/>
              <a:t>st</a:t>
            </a:r>
            <a:r>
              <a:rPr lang="en-US" b="1" dirty="0" smtClean="0"/>
              <a:t> 1939</a:t>
            </a:r>
          </a:p>
          <a:p>
            <a:pPr lvl="1"/>
            <a:r>
              <a:rPr lang="en-US" b="1" dirty="0" smtClean="0">
                <a:solidFill>
                  <a:schemeClr val="accent4">
                    <a:lumMod val="60000"/>
                    <a:lumOff val="40000"/>
                  </a:schemeClr>
                </a:solidFill>
              </a:rPr>
              <a:t>Known in German as </a:t>
            </a:r>
            <a:r>
              <a:rPr lang="en-US" b="1" dirty="0" err="1" smtClean="0">
                <a:solidFill>
                  <a:schemeClr val="accent4">
                    <a:lumMod val="60000"/>
                    <a:lumOff val="40000"/>
                  </a:schemeClr>
                </a:solidFill>
              </a:rPr>
              <a:t>Polenfeldzug</a:t>
            </a:r>
            <a:r>
              <a:rPr lang="en-US" b="1" dirty="0" smtClean="0">
                <a:solidFill>
                  <a:schemeClr val="accent4">
                    <a:lumMod val="60000"/>
                    <a:lumOff val="40000"/>
                  </a:schemeClr>
                </a:solidFill>
              </a:rPr>
              <a:t> (Polish Campaign) or Fall Weiss</a:t>
            </a:r>
          </a:p>
          <a:p>
            <a:r>
              <a:rPr lang="en-US" b="1" dirty="0" smtClean="0"/>
              <a:t>Campaign lasts from September 1</a:t>
            </a:r>
            <a:r>
              <a:rPr lang="en-US" b="1" baseline="30000" dirty="0" smtClean="0"/>
              <a:t>st</a:t>
            </a:r>
            <a:r>
              <a:rPr lang="en-US" b="1" dirty="0" smtClean="0"/>
              <a:t> through October 5</a:t>
            </a:r>
            <a:r>
              <a:rPr lang="en-US" b="1" baseline="30000" dirty="0" smtClean="0"/>
              <a:t>th</a:t>
            </a:r>
            <a:r>
              <a:rPr lang="en-US" b="1" dirty="0" smtClean="0"/>
              <a:t> 1939</a:t>
            </a:r>
            <a:endParaRPr lang="en-US" b="1" dirty="0"/>
          </a:p>
        </p:txBody>
      </p:sp>
      <p:pic>
        <p:nvPicPr>
          <p:cNvPr id="4" name="Picture 3"/>
          <p:cNvPicPr>
            <a:picLocks noChangeAspect="1"/>
          </p:cNvPicPr>
          <p:nvPr/>
        </p:nvPicPr>
        <p:blipFill>
          <a:blip r:embed="rId3"/>
          <a:stretch>
            <a:fillRect/>
          </a:stretch>
        </p:blipFill>
        <p:spPr>
          <a:xfrm>
            <a:off x="1607210" y="3964966"/>
            <a:ext cx="6158180" cy="2819400"/>
          </a:xfrm>
          <a:prstGeom prst="rect">
            <a:avLst/>
          </a:prstGeom>
        </p:spPr>
      </p:pic>
    </p:spTree>
    <p:extLst>
      <p:ext uri="{BB962C8B-B14F-4D97-AF65-F5344CB8AC3E}">
        <p14:creationId xmlns:p14="http://schemas.microsoft.com/office/powerpoint/2010/main" val="47030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763000" cy="914399"/>
          </a:xfrm>
        </p:spPr>
        <p:txBody>
          <a:bodyPr>
            <a:normAutofit/>
          </a:bodyPr>
          <a:lstStyle/>
          <a:p>
            <a:pPr algn="ctr"/>
            <a:r>
              <a:rPr lang="en-US" b="1" dirty="0" smtClean="0">
                <a:solidFill>
                  <a:schemeClr val="accent4">
                    <a:lumMod val="60000"/>
                    <a:lumOff val="40000"/>
                  </a:schemeClr>
                </a:solidFill>
                <a:effectLst>
                  <a:outerShdw blurRad="38100" dist="38100" dir="2700000" algn="tl">
                    <a:srgbClr val="000000">
                      <a:alpha val="43137"/>
                    </a:srgbClr>
                  </a:outerShdw>
                </a:effectLst>
              </a:rPr>
              <a:t>Invasion Plan</a:t>
            </a:r>
            <a:endParaRPr lang="en-US" b="1" dirty="0">
              <a:solidFill>
                <a:schemeClr val="accent4">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990600"/>
            <a:ext cx="4953000" cy="5867400"/>
          </a:xfrm>
        </p:spPr>
        <p:txBody>
          <a:bodyPr>
            <a:noAutofit/>
          </a:bodyPr>
          <a:lstStyle/>
          <a:p>
            <a:r>
              <a:rPr lang="en-US" sz="2800" b="1" dirty="0" smtClean="0"/>
              <a:t>Take Warsaw with a weak center division and two strong flanking divisions</a:t>
            </a:r>
          </a:p>
          <a:p>
            <a:r>
              <a:rPr lang="en-US" sz="2800" b="1" u="sng" dirty="0" smtClean="0"/>
              <a:t>Army Group North</a:t>
            </a:r>
            <a:r>
              <a:rPr lang="en-US" sz="2800" b="1" dirty="0" smtClean="0"/>
              <a:t> led by Bock</a:t>
            </a:r>
          </a:p>
          <a:p>
            <a:pPr lvl="1"/>
            <a:r>
              <a:rPr lang="en-US" sz="2400" b="1" dirty="0" smtClean="0"/>
              <a:t>Take Danzig and work south</a:t>
            </a:r>
          </a:p>
          <a:p>
            <a:pPr lvl="1"/>
            <a:r>
              <a:rPr lang="en-US" sz="2400" b="1" dirty="0" smtClean="0"/>
              <a:t>Unite with central Army and take Warsaw</a:t>
            </a:r>
          </a:p>
          <a:p>
            <a:r>
              <a:rPr lang="en-US" sz="2800" b="1" u="sng" dirty="0" smtClean="0"/>
              <a:t>Army Group South</a:t>
            </a:r>
            <a:r>
              <a:rPr lang="en-US" sz="2800" b="1" dirty="0" smtClean="0"/>
              <a:t> led by Rundstedt</a:t>
            </a:r>
          </a:p>
          <a:p>
            <a:pPr lvl="1"/>
            <a:r>
              <a:rPr lang="en-US" sz="2400" b="1" dirty="0" smtClean="0"/>
              <a:t>Take majority of Polish forces in south and punch through and help with Warsaw</a:t>
            </a:r>
            <a:endParaRPr lang="en-US" sz="2400" b="1" dirty="0"/>
          </a:p>
        </p:txBody>
      </p:sp>
      <p:pic>
        <p:nvPicPr>
          <p:cNvPr id="5" name="Picture 4"/>
          <p:cNvPicPr>
            <a:picLocks noChangeAspect="1"/>
          </p:cNvPicPr>
          <p:nvPr/>
        </p:nvPicPr>
        <p:blipFill>
          <a:blip r:embed="rId3"/>
          <a:stretch>
            <a:fillRect/>
          </a:stretch>
        </p:blipFill>
        <p:spPr>
          <a:xfrm>
            <a:off x="5334000" y="1066800"/>
            <a:ext cx="3810000" cy="4876800"/>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7742160" y="3116520"/>
              <a:ext cx="669960" cy="428760"/>
            </p14:xfrm>
          </p:contentPart>
        </mc:Choice>
        <mc:Fallback xmlns="">
          <p:pic>
            <p:nvPicPr>
              <p:cNvPr id="6" name="Ink 5"/>
              <p:cNvPicPr/>
              <p:nvPr/>
            </p:nvPicPr>
            <p:blipFill>
              <a:blip r:embed="rId5"/>
              <a:stretch>
                <a:fillRect/>
              </a:stretch>
            </p:blipFill>
            <p:spPr>
              <a:xfrm>
                <a:off x="7732800" y="3107160"/>
                <a:ext cx="688680" cy="447480"/>
              </a:xfrm>
              <a:prstGeom prst="rect">
                <a:avLst/>
              </a:prstGeom>
            </p:spPr>
          </p:pic>
        </mc:Fallback>
      </mc:AlternateContent>
    </p:spTree>
    <p:extLst>
      <p:ext uri="{BB962C8B-B14F-4D97-AF65-F5344CB8AC3E}">
        <p14:creationId xmlns:p14="http://schemas.microsoft.com/office/powerpoint/2010/main" val="400756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normAutofit/>
          </a:bodyPr>
          <a:lstStyle/>
          <a:p>
            <a:pPr algn="ctr"/>
            <a:r>
              <a:rPr lang="en-US" sz="4400" b="1" dirty="0" smtClean="0">
                <a:solidFill>
                  <a:schemeClr val="accent4"/>
                </a:solidFill>
                <a:effectLst>
                  <a:outerShdw blurRad="38100" dist="38100" dir="2700000" algn="tl">
                    <a:srgbClr val="000000">
                      <a:alpha val="43137"/>
                    </a:srgbClr>
                  </a:outerShdw>
                </a:effectLst>
              </a:rPr>
              <a:t>Case White - Thesis</a:t>
            </a:r>
            <a:endParaRPr lang="en-US" sz="4400" b="1" dirty="0">
              <a:solidFill>
                <a:schemeClr val="accent4"/>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066800"/>
            <a:ext cx="8763000" cy="5791200"/>
          </a:xfrm>
        </p:spPr>
        <p:txBody>
          <a:bodyPr/>
          <a:lstStyle/>
          <a:p>
            <a:pPr marL="457200" indent="-457200"/>
            <a:r>
              <a:rPr lang="en-US" dirty="0" smtClean="0"/>
              <a:t> </a:t>
            </a:r>
            <a:r>
              <a:rPr lang="en-US" sz="4000" b="1" dirty="0" smtClean="0"/>
              <a:t>Although the fall of Poland through the Nazi campaign of Case White was speedy and decisive, it demonstrated Hitler’s paranoia as a major weakness in Nazi Germany – ultimately leading to the eventual downfall of the Nazi empire.</a:t>
            </a:r>
            <a:endParaRPr lang="en-US" sz="4000" b="1" dirty="0"/>
          </a:p>
        </p:txBody>
      </p:sp>
    </p:spTree>
    <p:extLst>
      <p:ext uri="{BB962C8B-B14F-4D97-AF65-F5344CB8AC3E}">
        <p14:creationId xmlns:p14="http://schemas.microsoft.com/office/powerpoint/2010/main" val="1918425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763000" cy="990599"/>
          </a:xfrm>
        </p:spPr>
        <p:txBody>
          <a:bodyPr>
            <a:noAutofit/>
          </a:bodyPr>
          <a:lstStyle/>
          <a:p>
            <a:pPr algn="ctr"/>
            <a:r>
              <a:rPr lang="en-US" sz="4400" b="1" dirty="0" smtClean="0">
                <a:solidFill>
                  <a:schemeClr val="accent4">
                    <a:lumMod val="40000"/>
                    <a:lumOff val="60000"/>
                  </a:schemeClr>
                </a:solidFill>
                <a:effectLst>
                  <a:outerShdw blurRad="38100" dist="38100" dir="2700000" algn="tl">
                    <a:srgbClr val="000000">
                      <a:alpha val="43137"/>
                    </a:srgbClr>
                  </a:outerShdw>
                </a:effectLst>
              </a:rPr>
              <a:t>Blitzkrieg</a:t>
            </a:r>
            <a:endParaRPr lang="en-US" sz="4400" b="1" dirty="0">
              <a:solidFill>
                <a:schemeClr val="accent4">
                  <a:lumMod val="40000"/>
                  <a:lumOff val="6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990599"/>
            <a:ext cx="8686800" cy="5867401"/>
          </a:xfrm>
        </p:spPr>
        <p:txBody>
          <a:bodyPr>
            <a:normAutofit fontScale="70000" lnSpcReduction="20000"/>
          </a:bodyPr>
          <a:lstStyle/>
          <a:p>
            <a:r>
              <a:rPr lang="en-US" sz="4000" b="1" dirty="0" smtClean="0"/>
              <a:t>Germans used Blitzkrieg tactics to take Poland</a:t>
            </a:r>
          </a:p>
          <a:p>
            <a:r>
              <a:rPr lang="en-US" sz="4000" b="1" dirty="0" smtClean="0">
                <a:solidFill>
                  <a:schemeClr val="accent4">
                    <a:lumMod val="40000"/>
                    <a:lumOff val="60000"/>
                  </a:schemeClr>
                </a:solidFill>
              </a:rPr>
              <a:t>“Relied on very close radio-controlled contact between fast moving tank columns, motorized artillery, Luftwaffe bombers and fighters and truck-born infantry, swept all before them.”  </a:t>
            </a:r>
            <a:r>
              <a:rPr lang="en-US" sz="2900" b="1" dirty="0" smtClean="0">
                <a:solidFill>
                  <a:schemeClr val="accent4">
                    <a:lumMod val="40000"/>
                    <a:lumOff val="60000"/>
                  </a:schemeClr>
                </a:solidFill>
              </a:rPr>
              <a:t>(Roberts, 15)</a:t>
            </a:r>
          </a:p>
          <a:p>
            <a:r>
              <a:rPr lang="en-US" sz="3800" b="1" dirty="0" smtClean="0"/>
              <a:t>It was these fast moving tactics which used new technology including the Panzer tanks and incredibly fast moving aircraft, the Messerschmitt Me-109 (top speed of 292 MPH) to dominate their opponent and display their superiority.</a:t>
            </a:r>
          </a:p>
          <a:p>
            <a:r>
              <a:rPr lang="en-US" sz="3800" b="1" dirty="0" smtClean="0">
                <a:solidFill>
                  <a:schemeClr val="accent4">
                    <a:lumMod val="40000"/>
                    <a:lumOff val="60000"/>
                  </a:schemeClr>
                </a:solidFill>
              </a:rPr>
              <a:t>Nazi’s knew the weapons were superior because of the Spanish Civil War, but now this was an opportunity to test the might of the German soldier on a relatively flat dry piece of land what was not well defended </a:t>
            </a:r>
            <a:r>
              <a:rPr lang="en-US" sz="2900" b="1" dirty="0" smtClean="0">
                <a:solidFill>
                  <a:schemeClr val="accent4">
                    <a:lumMod val="40000"/>
                    <a:lumOff val="60000"/>
                  </a:schemeClr>
                </a:solidFill>
              </a:rPr>
              <a:t>(Roberts, 19).</a:t>
            </a:r>
            <a:endParaRPr lang="en-US" sz="2900" b="1" dirty="0">
              <a:solidFill>
                <a:schemeClr val="accent4">
                  <a:lumMod val="40000"/>
                  <a:lumOff val="60000"/>
                </a:schemeClr>
              </a:solidFill>
            </a:endParaRPr>
          </a:p>
        </p:txBody>
      </p:sp>
    </p:spTree>
    <p:extLst>
      <p:ext uri="{BB962C8B-B14F-4D97-AF65-F5344CB8AC3E}">
        <p14:creationId xmlns:p14="http://schemas.microsoft.com/office/powerpoint/2010/main" val="18856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855" y="152400"/>
            <a:ext cx="8763000" cy="990599"/>
          </a:xfrm>
        </p:spPr>
        <p:txBody>
          <a:bodyPr>
            <a:noAutofit/>
          </a:bodyPr>
          <a:lstStyle/>
          <a:p>
            <a:pPr algn="ctr"/>
            <a:r>
              <a:rPr lang="en-US" sz="4400" b="1" dirty="0" smtClean="0">
                <a:solidFill>
                  <a:schemeClr val="accent4">
                    <a:lumMod val="40000"/>
                    <a:lumOff val="60000"/>
                  </a:schemeClr>
                </a:solidFill>
                <a:effectLst>
                  <a:outerShdw blurRad="38100" dist="38100" dir="2700000" algn="tl">
                    <a:srgbClr val="000000">
                      <a:alpha val="43137"/>
                    </a:srgbClr>
                  </a:outerShdw>
                </a:effectLst>
              </a:rPr>
              <a:t>Impact of Blitzkrieg</a:t>
            </a:r>
            <a:endParaRPr lang="en-US" sz="4400" b="1" dirty="0">
              <a:solidFill>
                <a:schemeClr val="accent4">
                  <a:lumMod val="40000"/>
                  <a:lumOff val="6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914400"/>
            <a:ext cx="8763000" cy="5943600"/>
          </a:xfrm>
        </p:spPr>
        <p:txBody>
          <a:bodyPr>
            <a:noAutofit/>
          </a:bodyPr>
          <a:lstStyle/>
          <a:p>
            <a:r>
              <a:rPr lang="en-US" sz="3200" b="1" dirty="0" smtClean="0"/>
              <a:t>Why does the style in which the Germans take Poland really matter, thoughts?</a:t>
            </a:r>
          </a:p>
          <a:p>
            <a:r>
              <a:rPr lang="en-US" sz="3200" b="1" dirty="0" smtClean="0"/>
              <a:t>Analyze this quote, see if your answer changes</a:t>
            </a:r>
          </a:p>
          <a:p>
            <a:pPr lvl="1"/>
            <a:r>
              <a:rPr lang="en-US" sz="2800" b="1" dirty="0" smtClean="0">
                <a:solidFill>
                  <a:schemeClr val="accent4">
                    <a:lumMod val="40000"/>
                    <a:lumOff val="60000"/>
                  </a:schemeClr>
                </a:solidFill>
              </a:rPr>
              <a:t>“Blitzkrieg required extraordinary close co-operation between the services, and the Germans achieved it triumphantly. It took the allies half a war to catch up.” </a:t>
            </a:r>
          </a:p>
          <a:p>
            <a:pPr marL="454914" lvl="1" indent="0">
              <a:buNone/>
            </a:pPr>
            <a:r>
              <a:rPr lang="en-US" sz="2800" b="1" dirty="0">
                <a:solidFill>
                  <a:schemeClr val="accent4">
                    <a:lumMod val="40000"/>
                    <a:lumOff val="60000"/>
                  </a:schemeClr>
                </a:solidFill>
              </a:rPr>
              <a:t> </a:t>
            </a:r>
            <a:r>
              <a:rPr lang="en-US" sz="2800" b="1" dirty="0" smtClean="0">
                <a:solidFill>
                  <a:schemeClr val="accent4">
                    <a:lumMod val="40000"/>
                    <a:lumOff val="60000"/>
                  </a:schemeClr>
                </a:solidFill>
              </a:rPr>
              <a:t>    (Roberts, 25)</a:t>
            </a:r>
          </a:p>
          <a:p>
            <a:pPr marL="454914" lvl="1" indent="0">
              <a:buNone/>
            </a:pPr>
            <a:endParaRPr lang="en-US" sz="2800" b="1" dirty="0" smtClean="0">
              <a:solidFill>
                <a:schemeClr val="accent4">
                  <a:lumMod val="40000"/>
                  <a:lumOff val="60000"/>
                </a:schemeClr>
              </a:solidFill>
            </a:endParaRPr>
          </a:p>
        </p:txBody>
      </p:sp>
      <p:pic>
        <p:nvPicPr>
          <p:cNvPr id="4" name="Picture 3"/>
          <p:cNvPicPr>
            <a:picLocks noChangeAspect="1"/>
          </p:cNvPicPr>
          <p:nvPr/>
        </p:nvPicPr>
        <p:blipFill>
          <a:blip r:embed="rId2"/>
          <a:stretch>
            <a:fillRect/>
          </a:stretch>
        </p:blipFill>
        <p:spPr>
          <a:xfrm>
            <a:off x="4267200" y="4038599"/>
            <a:ext cx="4800600" cy="2787191"/>
          </a:xfrm>
          <a:prstGeom prst="rect">
            <a:avLst/>
          </a:prstGeom>
        </p:spPr>
      </p:pic>
    </p:spTree>
    <p:extLst>
      <p:ext uri="{BB962C8B-B14F-4D97-AF65-F5344CB8AC3E}">
        <p14:creationId xmlns:p14="http://schemas.microsoft.com/office/powerpoint/2010/main" val="88689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868</TotalTime>
  <Words>1513</Words>
  <Application>Microsoft Office PowerPoint</Application>
  <PresentationFormat>On-screen Show (4:3)</PresentationFormat>
  <Paragraphs>118</Paragraphs>
  <Slides>20</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Consolas</vt:lpstr>
      <vt:lpstr>Corbel</vt:lpstr>
      <vt:lpstr>Wingdings</vt:lpstr>
      <vt:lpstr>Wingdings 2</vt:lpstr>
      <vt:lpstr>Wingdings 3</vt:lpstr>
      <vt:lpstr>Metro</vt:lpstr>
      <vt:lpstr>Battles &amp; Presentation Dates</vt:lpstr>
      <vt:lpstr>Beginning of World War II</vt:lpstr>
      <vt:lpstr>PowerPoint Presentation</vt:lpstr>
      <vt:lpstr>Case White - Thesis</vt:lpstr>
      <vt:lpstr>Campaign Background</vt:lpstr>
      <vt:lpstr>Invasion Plan</vt:lpstr>
      <vt:lpstr>Case White - Thesis</vt:lpstr>
      <vt:lpstr>Blitzkrieg</vt:lpstr>
      <vt:lpstr>Impact of Blitzkrieg</vt:lpstr>
      <vt:lpstr>Impact of Blitzkrieg</vt:lpstr>
      <vt:lpstr>French &amp; British Response</vt:lpstr>
      <vt:lpstr>French &amp; British Response</vt:lpstr>
      <vt:lpstr>Hitler’s Paranoia</vt:lpstr>
      <vt:lpstr>PowerPoint Presentation</vt:lpstr>
      <vt:lpstr>Soviet Involvement </vt:lpstr>
      <vt:lpstr>German-Soviet Relations</vt:lpstr>
      <vt:lpstr>Case White Results</vt:lpstr>
      <vt:lpstr>Case White Results</vt:lpstr>
      <vt:lpstr>PowerPoint Presentation</vt:lpstr>
      <vt:lpstr>Case White &amp; Invasion of Poland</vt:lpstr>
    </vt:vector>
  </TitlesOfParts>
  <Company>Southern Miss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II: Opening Moves</dc:title>
  <dc:creator>user</dc:creator>
  <cp:lastModifiedBy>Maners, Allison SHS Staff</cp:lastModifiedBy>
  <cp:revision>55</cp:revision>
  <dcterms:created xsi:type="dcterms:W3CDTF">2007-02-06T18:04:32Z</dcterms:created>
  <dcterms:modified xsi:type="dcterms:W3CDTF">2019-04-19T18:33:27Z</dcterms:modified>
</cp:coreProperties>
</file>