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96" r:id="rId2"/>
    <p:sldId id="294" r:id="rId3"/>
    <p:sldId id="256" r:id="rId4"/>
    <p:sldId id="266" r:id="rId5"/>
    <p:sldId id="286" r:id="rId6"/>
    <p:sldId id="268" r:id="rId7"/>
    <p:sldId id="285" r:id="rId8"/>
    <p:sldId id="263" r:id="rId9"/>
    <p:sldId id="292" r:id="rId10"/>
    <p:sldId id="258" r:id="rId11"/>
    <p:sldId id="298" r:id="rId12"/>
    <p:sldId id="270" r:id="rId13"/>
    <p:sldId id="264" r:id="rId14"/>
    <p:sldId id="260" r:id="rId15"/>
    <p:sldId id="259" r:id="rId16"/>
    <p:sldId id="275" r:id="rId17"/>
    <p:sldId id="267" r:id="rId1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56D7F26F-3855-4836-80ED-03A0E7B91ACF}" type="datetimeFigureOut">
              <a:rPr lang="en-US" smtClean="0"/>
              <a:t>5/30/2019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B365D9F4-5259-4C5D-BA19-527C6B8759BC}" type="slidenum">
              <a:rPr lang="en-US" smtClean="0"/>
              <a:t>‹#›</a:t>
            </a:fld>
            <a:endParaRPr lang="en-US"/>
          </a:p>
        </p:txBody>
      </p:sp>
    </p:spTree>
    <p:extLst>
      <p:ext uri="{BB962C8B-B14F-4D97-AF65-F5344CB8AC3E}">
        <p14:creationId xmlns:p14="http://schemas.microsoft.com/office/powerpoint/2010/main" val="225738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96223179-7763-4905-A4CC-DB43AFECCCD3}" type="datetimeFigureOut">
              <a:rPr lang="en-US" smtClean="0"/>
              <a:pPr/>
              <a:t>5/30/2019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6A4B56B-0647-4877-B58F-AB45C05F2840}" type="slidenum">
              <a:rPr lang="en-US" smtClean="0"/>
              <a:pPr/>
              <a:t>‹#›</a:t>
            </a:fld>
            <a:endParaRPr lang="en-US"/>
          </a:p>
        </p:txBody>
      </p:sp>
    </p:spTree>
    <p:extLst>
      <p:ext uri="{BB962C8B-B14F-4D97-AF65-F5344CB8AC3E}">
        <p14:creationId xmlns:p14="http://schemas.microsoft.com/office/powerpoint/2010/main" val="337417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B504B-EC33-4684-B5A6-9E51BD8367A8}" type="slidenum">
              <a:rPr lang="en-US" smtClean="0"/>
              <a:pPr/>
              <a:t>12</a:t>
            </a:fld>
            <a:endParaRPr lang="en-US"/>
          </a:p>
        </p:txBody>
      </p:sp>
    </p:spTree>
    <p:extLst>
      <p:ext uri="{BB962C8B-B14F-4D97-AF65-F5344CB8AC3E}">
        <p14:creationId xmlns:p14="http://schemas.microsoft.com/office/powerpoint/2010/main" val="2857086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7E8418-A8FE-4817-84DE-110CAC6ED66A}"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B8B5F-216E-42C1-BC17-307E7FE1825B}" type="slidenum">
              <a:rPr lang="en-US" smtClean="0"/>
              <a:pPr/>
              <a:t>‹#›</a:t>
            </a:fld>
            <a:endParaRPr lang="en-US"/>
          </a:p>
        </p:txBody>
      </p:sp>
    </p:spTree>
    <p:extLst>
      <p:ext uri="{BB962C8B-B14F-4D97-AF65-F5344CB8AC3E}">
        <p14:creationId xmlns:p14="http://schemas.microsoft.com/office/powerpoint/2010/main" val="258160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E8418-A8FE-4817-84DE-110CAC6ED66A}"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B8B5F-216E-42C1-BC17-307E7FE1825B}" type="slidenum">
              <a:rPr lang="en-US" smtClean="0"/>
              <a:pPr/>
              <a:t>‹#›</a:t>
            </a:fld>
            <a:endParaRPr lang="en-US"/>
          </a:p>
        </p:txBody>
      </p:sp>
    </p:spTree>
    <p:extLst>
      <p:ext uri="{BB962C8B-B14F-4D97-AF65-F5344CB8AC3E}">
        <p14:creationId xmlns:p14="http://schemas.microsoft.com/office/powerpoint/2010/main" val="311434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E8418-A8FE-4817-84DE-110CAC6ED66A}"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B8B5F-216E-42C1-BC17-307E7FE1825B}" type="slidenum">
              <a:rPr lang="en-US" smtClean="0"/>
              <a:pPr/>
              <a:t>‹#›</a:t>
            </a:fld>
            <a:endParaRPr lang="en-US"/>
          </a:p>
        </p:txBody>
      </p:sp>
    </p:spTree>
    <p:extLst>
      <p:ext uri="{BB962C8B-B14F-4D97-AF65-F5344CB8AC3E}">
        <p14:creationId xmlns:p14="http://schemas.microsoft.com/office/powerpoint/2010/main" val="2100597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E8418-A8FE-4817-84DE-110CAC6ED66A}"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B8B5F-216E-42C1-BC17-307E7FE1825B}" type="slidenum">
              <a:rPr lang="en-US" smtClean="0"/>
              <a:pPr/>
              <a:t>‹#›</a:t>
            </a:fld>
            <a:endParaRPr lang="en-US"/>
          </a:p>
        </p:txBody>
      </p:sp>
    </p:spTree>
    <p:extLst>
      <p:ext uri="{BB962C8B-B14F-4D97-AF65-F5344CB8AC3E}">
        <p14:creationId xmlns:p14="http://schemas.microsoft.com/office/powerpoint/2010/main" val="1953030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E8418-A8FE-4817-84DE-110CAC6ED66A}"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B8B5F-216E-42C1-BC17-307E7FE1825B}" type="slidenum">
              <a:rPr lang="en-US" smtClean="0"/>
              <a:pPr/>
              <a:t>‹#›</a:t>
            </a:fld>
            <a:endParaRPr lang="en-US"/>
          </a:p>
        </p:txBody>
      </p:sp>
    </p:spTree>
    <p:extLst>
      <p:ext uri="{BB962C8B-B14F-4D97-AF65-F5344CB8AC3E}">
        <p14:creationId xmlns:p14="http://schemas.microsoft.com/office/powerpoint/2010/main" val="3828456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7E8418-A8FE-4817-84DE-110CAC6ED66A}" type="datetimeFigureOut">
              <a:rPr lang="en-US" smtClean="0"/>
              <a:pPr/>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B8B5F-216E-42C1-BC17-307E7FE1825B}" type="slidenum">
              <a:rPr lang="en-US" smtClean="0"/>
              <a:pPr/>
              <a:t>‹#›</a:t>
            </a:fld>
            <a:endParaRPr lang="en-US"/>
          </a:p>
        </p:txBody>
      </p:sp>
    </p:spTree>
    <p:extLst>
      <p:ext uri="{BB962C8B-B14F-4D97-AF65-F5344CB8AC3E}">
        <p14:creationId xmlns:p14="http://schemas.microsoft.com/office/powerpoint/2010/main" val="3900177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7E8418-A8FE-4817-84DE-110CAC6ED66A}" type="datetimeFigureOut">
              <a:rPr lang="en-US" smtClean="0"/>
              <a:pPr/>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B8B5F-216E-42C1-BC17-307E7FE1825B}" type="slidenum">
              <a:rPr lang="en-US" smtClean="0"/>
              <a:pPr/>
              <a:t>‹#›</a:t>
            </a:fld>
            <a:endParaRPr lang="en-US"/>
          </a:p>
        </p:txBody>
      </p:sp>
    </p:spTree>
    <p:extLst>
      <p:ext uri="{BB962C8B-B14F-4D97-AF65-F5344CB8AC3E}">
        <p14:creationId xmlns:p14="http://schemas.microsoft.com/office/powerpoint/2010/main" val="1525878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7E8418-A8FE-4817-84DE-110CAC6ED66A}" type="datetimeFigureOut">
              <a:rPr lang="en-US" smtClean="0"/>
              <a:pPr/>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B8B5F-216E-42C1-BC17-307E7FE1825B}" type="slidenum">
              <a:rPr lang="en-US" smtClean="0"/>
              <a:pPr/>
              <a:t>‹#›</a:t>
            </a:fld>
            <a:endParaRPr lang="en-US"/>
          </a:p>
        </p:txBody>
      </p:sp>
    </p:spTree>
    <p:extLst>
      <p:ext uri="{BB962C8B-B14F-4D97-AF65-F5344CB8AC3E}">
        <p14:creationId xmlns:p14="http://schemas.microsoft.com/office/powerpoint/2010/main" val="11212881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E8418-A8FE-4817-84DE-110CAC6ED66A}" type="datetimeFigureOut">
              <a:rPr lang="en-US" smtClean="0"/>
              <a:pPr/>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B8B5F-216E-42C1-BC17-307E7FE1825B}" type="slidenum">
              <a:rPr lang="en-US" smtClean="0"/>
              <a:pPr/>
              <a:t>‹#›</a:t>
            </a:fld>
            <a:endParaRPr lang="en-US"/>
          </a:p>
        </p:txBody>
      </p:sp>
    </p:spTree>
    <p:extLst>
      <p:ext uri="{BB962C8B-B14F-4D97-AF65-F5344CB8AC3E}">
        <p14:creationId xmlns:p14="http://schemas.microsoft.com/office/powerpoint/2010/main" val="3047925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E8418-A8FE-4817-84DE-110CAC6ED66A}" type="datetimeFigureOut">
              <a:rPr lang="en-US" smtClean="0"/>
              <a:pPr/>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B8B5F-216E-42C1-BC17-307E7FE1825B}" type="slidenum">
              <a:rPr lang="en-US" smtClean="0"/>
              <a:pPr/>
              <a:t>‹#›</a:t>
            </a:fld>
            <a:endParaRPr lang="en-US"/>
          </a:p>
        </p:txBody>
      </p:sp>
    </p:spTree>
    <p:extLst>
      <p:ext uri="{BB962C8B-B14F-4D97-AF65-F5344CB8AC3E}">
        <p14:creationId xmlns:p14="http://schemas.microsoft.com/office/powerpoint/2010/main" val="27608170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E8418-A8FE-4817-84DE-110CAC6ED66A}" type="datetimeFigureOut">
              <a:rPr lang="en-US" smtClean="0"/>
              <a:pPr/>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B8B5F-216E-42C1-BC17-307E7FE1825B}" type="slidenum">
              <a:rPr lang="en-US" smtClean="0"/>
              <a:pPr/>
              <a:t>‹#›</a:t>
            </a:fld>
            <a:endParaRPr lang="en-US"/>
          </a:p>
        </p:txBody>
      </p:sp>
    </p:spTree>
    <p:extLst>
      <p:ext uri="{BB962C8B-B14F-4D97-AF65-F5344CB8AC3E}">
        <p14:creationId xmlns:p14="http://schemas.microsoft.com/office/powerpoint/2010/main" val="1461411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E8418-A8FE-4817-84DE-110CAC6ED66A}" type="datetimeFigureOut">
              <a:rPr lang="en-US" smtClean="0"/>
              <a:pPr/>
              <a:t>5/30/2019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B8B5F-216E-42C1-BC17-307E7FE1825B}" type="slidenum">
              <a:rPr lang="en-US" smtClean="0"/>
              <a:pPr/>
              <a:t>‹#›</a:t>
            </a:fld>
            <a:endParaRPr lang="en-US"/>
          </a:p>
        </p:txBody>
      </p:sp>
    </p:spTree>
    <p:extLst>
      <p:ext uri="{BB962C8B-B14F-4D97-AF65-F5344CB8AC3E}">
        <p14:creationId xmlns:p14="http://schemas.microsoft.com/office/powerpoint/2010/main" val="1472333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1uapVCH6hj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54Cvqxjtr9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21" y="152400"/>
            <a:ext cx="8229600" cy="685800"/>
          </a:xfrm>
        </p:spPr>
        <p:txBody>
          <a:bodyPr>
            <a:normAutofit/>
          </a:bodyPr>
          <a:lstStyle/>
          <a:p>
            <a:pPr algn="r"/>
            <a:r>
              <a:rPr lang="en-US" sz="1600" dirty="0">
                <a:hlinkClick r:id="rId2"/>
              </a:rPr>
              <a:t>https://</a:t>
            </a:r>
            <a:r>
              <a:rPr lang="en-US" sz="1600" dirty="0" smtClean="0">
                <a:hlinkClick r:id="rId2"/>
              </a:rPr>
              <a:t>www.youtube.com/watch?v=1uapVCH6hjU</a:t>
            </a:r>
            <a:r>
              <a:rPr lang="en-US" sz="1600" dirty="0" smtClean="0"/>
              <a:t/>
            </a:r>
            <a:br>
              <a:rPr lang="en-US" sz="1600" dirty="0" smtClean="0"/>
            </a:br>
            <a:r>
              <a:rPr lang="en-US" sz="1600" dirty="0" smtClean="0"/>
              <a:t>watch 2:10 to 22:00 minutes</a:t>
            </a:r>
            <a:endParaRPr lang="en-US" sz="1600" dirty="0"/>
          </a:p>
        </p:txBody>
      </p:sp>
      <p:pic>
        <p:nvPicPr>
          <p:cNvPr id="4" name="Content Placeholder 3"/>
          <p:cNvPicPr>
            <a:picLocks noGrp="1" noChangeAspect="1"/>
          </p:cNvPicPr>
          <p:nvPr>
            <p:ph idx="1"/>
          </p:nvPr>
        </p:nvPicPr>
        <p:blipFill>
          <a:blip r:embed="rId3"/>
          <a:stretch>
            <a:fillRect/>
          </a:stretch>
        </p:blipFill>
        <p:spPr>
          <a:xfrm>
            <a:off x="364239" y="1117768"/>
            <a:ext cx="8627361" cy="5359231"/>
          </a:xfrm>
          <a:prstGeom prst="rect">
            <a:avLst/>
          </a:prstGeom>
        </p:spPr>
      </p:pic>
    </p:spTree>
    <p:extLst>
      <p:ext uri="{BB962C8B-B14F-4D97-AF65-F5344CB8AC3E}">
        <p14:creationId xmlns:p14="http://schemas.microsoft.com/office/powerpoint/2010/main" val="8218670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7030A0"/>
                </a:solidFill>
              </a:rPr>
              <a:t>Prague &amp; its aftermath</a:t>
            </a:r>
            <a:endParaRPr lang="en-US" b="1" dirty="0">
              <a:solidFill>
                <a:srgbClr val="7030A0"/>
              </a:solidFill>
            </a:endParaRPr>
          </a:p>
        </p:txBody>
      </p:sp>
      <p:sp>
        <p:nvSpPr>
          <p:cNvPr id="3" name="Content Placeholder 2"/>
          <p:cNvSpPr>
            <a:spLocks noGrp="1"/>
          </p:cNvSpPr>
          <p:nvPr>
            <p:ph idx="1"/>
          </p:nvPr>
        </p:nvSpPr>
        <p:spPr>
          <a:xfrm>
            <a:off x="24788" y="685800"/>
            <a:ext cx="9144000" cy="5867400"/>
          </a:xfrm>
        </p:spPr>
        <p:txBody>
          <a:bodyPr>
            <a:noAutofit/>
          </a:bodyPr>
          <a:lstStyle/>
          <a:p>
            <a:pPr fontAlgn="auto">
              <a:spcAft>
                <a:spcPts val="0"/>
              </a:spcAft>
              <a:defRPr/>
            </a:pPr>
            <a:r>
              <a:rPr lang="en-US" sz="2200" b="1" dirty="0" smtClean="0">
                <a:solidFill>
                  <a:srgbClr val="002060"/>
                </a:solidFill>
              </a:rPr>
              <a:t>August 3</a:t>
            </a:r>
            <a:r>
              <a:rPr lang="en-US" sz="2200" b="1" baseline="30000" dirty="0" smtClean="0">
                <a:solidFill>
                  <a:srgbClr val="002060"/>
                </a:solidFill>
              </a:rPr>
              <a:t>rd</a:t>
            </a:r>
            <a:r>
              <a:rPr lang="en-US" sz="2200" b="1" dirty="0" smtClean="0">
                <a:solidFill>
                  <a:srgbClr val="002060"/>
                </a:solidFill>
              </a:rPr>
              <a:t> – </a:t>
            </a:r>
            <a:r>
              <a:rPr lang="en-US" sz="2200" b="1" dirty="0" err="1" smtClean="0">
                <a:solidFill>
                  <a:srgbClr val="002060"/>
                </a:solidFill>
              </a:rPr>
              <a:t>Dubček</a:t>
            </a:r>
            <a:r>
              <a:rPr lang="en-US" sz="2200" b="1" dirty="0" smtClean="0">
                <a:solidFill>
                  <a:srgbClr val="002060"/>
                </a:solidFill>
              </a:rPr>
              <a:t> meets with Soviet leadership to defend program</a:t>
            </a:r>
          </a:p>
          <a:p>
            <a:pPr lvl="1">
              <a:defRPr/>
            </a:pPr>
            <a:r>
              <a:rPr lang="en-US" sz="2000" b="1" u="sng" dirty="0" smtClean="0">
                <a:solidFill>
                  <a:schemeClr val="accent2">
                    <a:lumMod val="75000"/>
                  </a:schemeClr>
                </a:solidFill>
              </a:rPr>
              <a:t>Bratislava Declaration – what is this?</a:t>
            </a:r>
          </a:p>
          <a:p>
            <a:pPr fontAlgn="auto">
              <a:spcAft>
                <a:spcPts val="0"/>
              </a:spcAft>
              <a:defRPr/>
            </a:pPr>
            <a:r>
              <a:rPr lang="en-US" sz="2200" b="1" dirty="0" smtClean="0">
                <a:solidFill>
                  <a:srgbClr val="002060"/>
                </a:solidFill>
              </a:rPr>
              <a:t>August </a:t>
            </a:r>
            <a:r>
              <a:rPr lang="en-US" sz="2200" b="1" dirty="0">
                <a:solidFill>
                  <a:srgbClr val="002060"/>
                </a:solidFill>
              </a:rPr>
              <a:t>20</a:t>
            </a:r>
            <a:r>
              <a:rPr lang="en-US" sz="2200" b="1" baseline="30000" dirty="0">
                <a:solidFill>
                  <a:srgbClr val="002060"/>
                </a:solidFill>
              </a:rPr>
              <a:t>th</a:t>
            </a:r>
            <a:r>
              <a:rPr lang="en-US" sz="2200" b="1" dirty="0">
                <a:solidFill>
                  <a:srgbClr val="002060"/>
                </a:solidFill>
              </a:rPr>
              <a:t> 1968 members of the Warsaw Pact </a:t>
            </a:r>
            <a:r>
              <a:rPr lang="en-US" sz="2200" b="1" dirty="0" smtClean="0">
                <a:solidFill>
                  <a:srgbClr val="002060"/>
                </a:solidFill>
              </a:rPr>
              <a:t>invaded Prague</a:t>
            </a:r>
          </a:p>
          <a:p>
            <a:pPr lvl="1">
              <a:defRPr/>
            </a:pPr>
            <a:r>
              <a:rPr lang="en-US" sz="2000" b="1" dirty="0" smtClean="0">
                <a:solidFill>
                  <a:srgbClr val="002060"/>
                </a:solidFill>
              </a:rPr>
              <a:t>Mainly just the Red Army</a:t>
            </a:r>
          </a:p>
          <a:p>
            <a:pPr lvl="1">
              <a:defRPr/>
            </a:pPr>
            <a:r>
              <a:rPr lang="en-US" sz="2000" b="1" dirty="0" smtClean="0">
                <a:solidFill>
                  <a:srgbClr val="002060"/>
                </a:solidFill>
              </a:rPr>
              <a:t>To </a:t>
            </a:r>
            <a:r>
              <a:rPr lang="en-US" sz="2000" b="1" dirty="0">
                <a:solidFill>
                  <a:srgbClr val="002060"/>
                </a:solidFill>
              </a:rPr>
              <a:t>avoid bloodshed the Czechs were told not to resist the invasion</a:t>
            </a:r>
          </a:p>
          <a:p>
            <a:pPr fontAlgn="auto">
              <a:spcAft>
                <a:spcPts val="0"/>
              </a:spcAft>
              <a:defRPr/>
            </a:pPr>
            <a:r>
              <a:rPr lang="en-US" sz="2200" b="1" dirty="0" err="1" smtClean="0">
                <a:solidFill>
                  <a:srgbClr val="002060"/>
                </a:solidFill>
              </a:rPr>
              <a:t>Dubček</a:t>
            </a:r>
            <a:r>
              <a:rPr lang="en-US" sz="2200" b="1" dirty="0" smtClean="0">
                <a:solidFill>
                  <a:srgbClr val="002060"/>
                </a:solidFill>
              </a:rPr>
              <a:t> summoned to Moscow then declares </a:t>
            </a:r>
            <a:r>
              <a:rPr lang="en-US" sz="2200" b="1" dirty="0">
                <a:solidFill>
                  <a:srgbClr val="002060"/>
                </a:solidFill>
              </a:rPr>
              <a:t>that </a:t>
            </a:r>
            <a:r>
              <a:rPr lang="en-US" sz="2200" b="1" dirty="0" smtClean="0">
                <a:solidFill>
                  <a:srgbClr val="002060"/>
                </a:solidFill>
              </a:rPr>
              <a:t>reform </a:t>
            </a:r>
            <a:r>
              <a:rPr lang="en-US" sz="2200" b="1" dirty="0">
                <a:solidFill>
                  <a:srgbClr val="002060"/>
                </a:solidFill>
              </a:rPr>
              <a:t>program would becoming to an end.</a:t>
            </a:r>
          </a:p>
          <a:p>
            <a:pPr lvl="1">
              <a:defRPr/>
            </a:pPr>
            <a:r>
              <a:rPr lang="en-US" sz="2000" b="1" dirty="0" smtClean="0">
                <a:solidFill>
                  <a:srgbClr val="002060"/>
                </a:solidFill>
              </a:rPr>
              <a:t>Spring of ’69 </a:t>
            </a:r>
            <a:r>
              <a:rPr lang="en-US" sz="2000" b="1" dirty="0" err="1" smtClean="0">
                <a:solidFill>
                  <a:srgbClr val="002060"/>
                </a:solidFill>
              </a:rPr>
              <a:t>Gustáv</a:t>
            </a:r>
            <a:r>
              <a:rPr lang="en-US" sz="2000" b="1" dirty="0" smtClean="0">
                <a:solidFill>
                  <a:srgbClr val="002060"/>
                </a:solidFill>
              </a:rPr>
              <a:t> </a:t>
            </a:r>
            <a:r>
              <a:rPr lang="en-US" sz="2000" b="1" dirty="0" err="1" smtClean="0">
                <a:solidFill>
                  <a:srgbClr val="002060"/>
                </a:solidFill>
              </a:rPr>
              <a:t>Hus</a:t>
            </a:r>
            <a:r>
              <a:rPr lang="en-US" sz="2000" b="1" dirty="0" err="1">
                <a:solidFill>
                  <a:srgbClr val="002060"/>
                </a:solidFill>
              </a:rPr>
              <a:t>á</a:t>
            </a:r>
            <a:r>
              <a:rPr lang="en-US" sz="2000" b="1" dirty="0" err="1" smtClean="0">
                <a:solidFill>
                  <a:srgbClr val="002060"/>
                </a:solidFill>
              </a:rPr>
              <a:t>k</a:t>
            </a:r>
            <a:r>
              <a:rPr lang="en-US" sz="2000" b="1" dirty="0" smtClean="0">
                <a:solidFill>
                  <a:srgbClr val="002060"/>
                </a:solidFill>
              </a:rPr>
              <a:t> </a:t>
            </a:r>
            <a:r>
              <a:rPr lang="en-US" sz="2000" b="1" dirty="0">
                <a:solidFill>
                  <a:srgbClr val="002060"/>
                </a:solidFill>
              </a:rPr>
              <a:t>replaced Alexander </a:t>
            </a:r>
            <a:r>
              <a:rPr lang="en-US" sz="2000" b="1" dirty="0" err="1" smtClean="0">
                <a:solidFill>
                  <a:srgbClr val="002060"/>
                </a:solidFill>
              </a:rPr>
              <a:t>Dubček</a:t>
            </a:r>
            <a:r>
              <a:rPr lang="en-US" sz="2000" b="1" dirty="0">
                <a:solidFill>
                  <a:srgbClr val="002060"/>
                </a:solidFill>
              </a:rPr>
              <a:t>. </a:t>
            </a:r>
            <a:endParaRPr lang="en-US" sz="2000" b="1" dirty="0" smtClean="0">
              <a:solidFill>
                <a:srgbClr val="002060"/>
              </a:solidFill>
            </a:endParaRPr>
          </a:p>
          <a:p>
            <a:pPr>
              <a:defRPr/>
            </a:pPr>
            <a:r>
              <a:rPr lang="en-US" sz="2200" b="1" dirty="0" smtClean="0">
                <a:solidFill>
                  <a:srgbClr val="003300"/>
                </a:solidFill>
              </a:rPr>
              <a:t>USSR issues the </a:t>
            </a:r>
            <a:r>
              <a:rPr lang="en-US" sz="2200" b="1" u="sng" dirty="0" smtClean="0">
                <a:solidFill>
                  <a:schemeClr val="accent2">
                    <a:lumMod val="75000"/>
                  </a:schemeClr>
                </a:solidFill>
              </a:rPr>
              <a:t>Brezhnev Doctrine – what is this?</a:t>
            </a:r>
          </a:p>
          <a:p>
            <a:pPr>
              <a:defRPr/>
            </a:pPr>
            <a:r>
              <a:rPr lang="en-US" sz="2200" b="1" dirty="0" smtClean="0">
                <a:solidFill>
                  <a:srgbClr val="003300"/>
                </a:solidFill>
              </a:rPr>
              <a:t>Havel and others regroup and continue their non-violent dissent</a:t>
            </a:r>
          </a:p>
          <a:p>
            <a:pPr lvl="1">
              <a:defRPr/>
            </a:pPr>
            <a:r>
              <a:rPr lang="en-US" sz="2000" b="1" dirty="0" smtClean="0">
                <a:solidFill>
                  <a:srgbClr val="003300"/>
                </a:solidFill>
              </a:rPr>
              <a:t>Havel does this through a number of plays, most famously “The Memorandum”</a:t>
            </a:r>
          </a:p>
          <a:p>
            <a:pPr>
              <a:defRPr/>
            </a:pPr>
            <a:r>
              <a:rPr lang="en-US" sz="2200" b="1" dirty="0" smtClean="0">
                <a:solidFill>
                  <a:srgbClr val="003300"/>
                </a:solidFill>
              </a:rPr>
              <a:t>Publishes Charter 77 Manifesto (w/ “Power of the Powerless”) after the arrest of Plastic People of the Universe</a:t>
            </a:r>
          </a:p>
          <a:p>
            <a:pPr>
              <a:defRPr/>
            </a:pPr>
            <a:r>
              <a:rPr lang="en-US" sz="2200" b="1" dirty="0" smtClean="0">
                <a:solidFill>
                  <a:srgbClr val="003300"/>
                </a:solidFill>
              </a:rPr>
              <a:t>Reinvents group as Civic Forum</a:t>
            </a:r>
            <a:endParaRPr lang="en-US" sz="2200" dirty="0">
              <a:solidFill>
                <a:srgbClr val="003300"/>
              </a:solidFill>
            </a:endParaRPr>
          </a:p>
        </p:txBody>
      </p:sp>
    </p:spTree>
    <p:extLst>
      <p:ext uri="{BB962C8B-B14F-4D97-AF65-F5344CB8AC3E}">
        <p14:creationId xmlns:p14="http://schemas.microsoft.com/office/powerpoint/2010/main" val="5607878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49" y="76200"/>
            <a:ext cx="8400934" cy="563562"/>
          </a:xfrm>
        </p:spPr>
        <p:txBody>
          <a:bodyPr>
            <a:normAutofit/>
          </a:bodyPr>
          <a:lstStyle/>
          <a:p>
            <a:pPr algn="r"/>
            <a:r>
              <a:rPr lang="en-US" sz="1000" dirty="0">
                <a:hlinkClick r:id="rId2"/>
              </a:rPr>
              <a:t>https://</a:t>
            </a:r>
            <a:r>
              <a:rPr lang="en-US" sz="1000" dirty="0" smtClean="0">
                <a:hlinkClick r:id="rId2"/>
              </a:rPr>
              <a:t>www.youtube.com/watch?v=54Cvqxjtr9w</a:t>
            </a:r>
            <a:r>
              <a:rPr lang="en-US" sz="1000" smtClean="0"/>
              <a:t/>
            </a:r>
            <a:br>
              <a:rPr lang="en-US" sz="1000" smtClean="0"/>
            </a:br>
            <a:r>
              <a:rPr lang="en-US" sz="1000" smtClean="0"/>
              <a:t>32:32 </a:t>
            </a:r>
            <a:r>
              <a:rPr lang="en-US" sz="1000" dirty="0" smtClean="0"/>
              <a:t>to end</a:t>
            </a:r>
            <a:endParaRPr lang="en-US" sz="1000" dirty="0"/>
          </a:p>
        </p:txBody>
      </p:sp>
      <p:pic>
        <p:nvPicPr>
          <p:cNvPr id="4" name="Content Placeholder 3"/>
          <p:cNvPicPr>
            <a:picLocks noGrp="1" noChangeAspect="1"/>
          </p:cNvPicPr>
          <p:nvPr>
            <p:ph idx="1"/>
          </p:nvPr>
        </p:nvPicPr>
        <p:blipFill>
          <a:blip r:embed="rId3"/>
          <a:stretch>
            <a:fillRect/>
          </a:stretch>
        </p:blipFill>
        <p:spPr>
          <a:xfrm>
            <a:off x="31214" y="669140"/>
            <a:ext cx="8854869" cy="5456238"/>
          </a:xfrm>
          <a:prstGeom prst="rect">
            <a:avLst/>
          </a:prstGeom>
        </p:spPr>
      </p:pic>
    </p:spTree>
    <p:extLst>
      <p:ext uri="{BB962C8B-B14F-4D97-AF65-F5344CB8AC3E}">
        <p14:creationId xmlns:p14="http://schemas.microsoft.com/office/powerpoint/2010/main" val="41105854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solidFill>
                  <a:srgbClr val="7030A0"/>
                </a:solidFill>
              </a:rPr>
              <a:t>Brezhnev Doctrine</a:t>
            </a:r>
            <a:endParaRPr lang="en-US" b="1" dirty="0">
              <a:solidFill>
                <a:srgbClr val="7030A0"/>
              </a:solidFill>
            </a:endParaRPr>
          </a:p>
        </p:txBody>
      </p:sp>
      <p:sp>
        <p:nvSpPr>
          <p:cNvPr id="3" name="Content Placeholder 2"/>
          <p:cNvSpPr>
            <a:spLocks noGrp="1"/>
          </p:cNvSpPr>
          <p:nvPr>
            <p:ph idx="1"/>
          </p:nvPr>
        </p:nvSpPr>
        <p:spPr>
          <a:xfrm>
            <a:off x="457200" y="639762"/>
            <a:ext cx="8229600" cy="4525963"/>
          </a:xfrm>
        </p:spPr>
        <p:txBody>
          <a:bodyPr/>
          <a:lstStyle/>
          <a:p>
            <a:pPr marL="0" indent="0" algn="ctr">
              <a:buNone/>
            </a:pPr>
            <a:r>
              <a:rPr lang="en-US" b="1" dirty="0" smtClean="0"/>
              <a:t>When forces that are hostile to socialism try to turn the development of some socialist country towards capitalism, it becomes not only a problem of the country concerned, but a common problem and concern of all socialist countries.</a:t>
            </a:r>
            <a:endParaRPr lang="en-US" b="1" dirty="0"/>
          </a:p>
        </p:txBody>
      </p:sp>
      <p:pic>
        <p:nvPicPr>
          <p:cNvPr id="9218" name="Picture 2" descr="http://upload.wikimedia.org/wikipedia/commons/thumb/3/37/Leonid_Bre%C5%BEn%C4%9Bv_%28Bundesarchiv%29.jpg/220px-Leonid_Bre%C5%BEn%C4%9Bv_%28Bundesarchiv%29.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05200" y="3749963"/>
            <a:ext cx="1905000" cy="283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849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Man on the Moon: The Space Race</a:t>
            </a:r>
            <a:endParaRPr lang="en-US" dirty="0"/>
          </a:p>
        </p:txBody>
      </p:sp>
      <p:sp>
        <p:nvSpPr>
          <p:cNvPr id="3" name="Content Placeholder 2"/>
          <p:cNvSpPr>
            <a:spLocks noGrp="1"/>
          </p:cNvSpPr>
          <p:nvPr>
            <p:ph idx="1"/>
          </p:nvPr>
        </p:nvSpPr>
        <p:spPr>
          <a:xfrm>
            <a:off x="152400" y="838200"/>
            <a:ext cx="8839200" cy="5867400"/>
          </a:xfrm>
        </p:spPr>
        <p:txBody>
          <a:bodyPr>
            <a:normAutofit fontScale="77500" lnSpcReduction="20000"/>
          </a:bodyPr>
          <a:lstStyle/>
          <a:p>
            <a:r>
              <a:rPr lang="en-US" b="1" dirty="0" smtClean="0"/>
              <a:t>October 4, 1957 USSR had stunned the world and launched </a:t>
            </a:r>
            <a:r>
              <a:rPr lang="en-US" b="1" i="1" dirty="0" smtClean="0"/>
              <a:t>Sputnik</a:t>
            </a:r>
            <a:endParaRPr lang="en-US" b="1" dirty="0" smtClean="0"/>
          </a:p>
          <a:p>
            <a:pPr lvl="1"/>
            <a:r>
              <a:rPr lang="en-US" b="1" dirty="0" smtClean="0"/>
              <a:t>Caused a massive panic in the US—people thought we were now behind USSR in technology</a:t>
            </a:r>
          </a:p>
          <a:p>
            <a:pPr lvl="1"/>
            <a:r>
              <a:rPr lang="en-US" b="1" dirty="0" smtClean="0"/>
              <a:t>Between this and the US being “stunned” by USSR atomic tests, we’re feeling fairly behind</a:t>
            </a:r>
          </a:p>
          <a:p>
            <a:pPr lvl="2"/>
            <a:r>
              <a:rPr lang="en-US" b="1" dirty="0" smtClean="0"/>
              <a:t>Led to criticism &amp; reform of the US education system</a:t>
            </a:r>
          </a:p>
          <a:p>
            <a:r>
              <a:rPr lang="en-US" b="1" dirty="0" smtClean="0"/>
              <a:t>April 12, 1961 Yuri Gagarin becomes the first man in space</a:t>
            </a:r>
          </a:p>
          <a:p>
            <a:pPr lvl="1"/>
            <a:r>
              <a:rPr lang="en-US" b="1" dirty="0" smtClean="0"/>
              <a:t>Hurts US pride even more</a:t>
            </a:r>
          </a:p>
          <a:p>
            <a:pPr lvl="1"/>
            <a:r>
              <a:rPr lang="en-US" b="1" dirty="0" smtClean="0"/>
              <a:t>Seeing that the USSR has beaten the US in lots of other areas in space, then president Kennedy directs NASA to begin focusing on landing a man on the moon</a:t>
            </a:r>
          </a:p>
          <a:p>
            <a:r>
              <a:rPr lang="en-US" b="1" dirty="0" smtClean="0"/>
              <a:t>Finally comes to fruition under Nixon (Law ’37) administration on July 21, 1969 when US lands on the moon</a:t>
            </a:r>
          </a:p>
          <a:p>
            <a:pPr lvl="1"/>
            <a:r>
              <a:rPr lang="en-US" b="1" dirty="0" smtClean="0"/>
              <a:t>Restores American pride; Americans realizes they're not behind the USSR</a:t>
            </a:r>
          </a:p>
          <a:p>
            <a:pPr lvl="1"/>
            <a:r>
              <a:rPr lang="en-US" b="1" dirty="0" smtClean="0"/>
              <a:t>Starts USSR overspending to catch up (part of USSR’s eventual downfall)</a:t>
            </a:r>
          </a:p>
          <a:p>
            <a:endParaRPr lang="en-US" dirty="0"/>
          </a:p>
        </p:txBody>
      </p:sp>
    </p:spTree>
    <p:extLst>
      <p:ext uri="{BB962C8B-B14F-4D97-AF65-F5344CB8AC3E}">
        <p14:creationId xmlns:p14="http://schemas.microsoft.com/office/powerpoint/2010/main" val="3150849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Détente &amp; SALT I &amp; Helsinki</a:t>
            </a:r>
            <a:endParaRPr lang="en-US" dirty="0"/>
          </a:p>
        </p:txBody>
      </p:sp>
      <p:sp>
        <p:nvSpPr>
          <p:cNvPr id="3" name="Content Placeholder 2"/>
          <p:cNvSpPr>
            <a:spLocks noGrp="1"/>
          </p:cNvSpPr>
          <p:nvPr>
            <p:ph idx="1"/>
          </p:nvPr>
        </p:nvSpPr>
        <p:spPr>
          <a:xfrm>
            <a:off x="152400" y="685800"/>
            <a:ext cx="8839200" cy="5943600"/>
          </a:xfrm>
        </p:spPr>
        <p:txBody>
          <a:bodyPr>
            <a:normAutofit fontScale="77500" lnSpcReduction="20000"/>
          </a:bodyPr>
          <a:lstStyle/>
          <a:p>
            <a:r>
              <a:rPr lang="en-US" b="1" dirty="0" smtClean="0"/>
              <a:t>Détente: An easing on tensions. Generally agreed upon dates are roughly 1969-1979</a:t>
            </a:r>
          </a:p>
          <a:p>
            <a:r>
              <a:rPr lang="en-US" b="1" dirty="0" smtClean="0"/>
              <a:t>Begins under the Nixon (Law ’37) administration</a:t>
            </a:r>
          </a:p>
          <a:p>
            <a:pPr lvl="1"/>
            <a:r>
              <a:rPr lang="en-US" b="1" dirty="0" smtClean="0"/>
              <a:t>Nixon (Law ’37) is a foreign policy genius (see: China) and his Sec of State is Henry Kissinger, who is too</a:t>
            </a:r>
          </a:p>
          <a:p>
            <a:pPr lvl="2"/>
            <a:r>
              <a:rPr lang="en-US" b="1" dirty="0" smtClean="0"/>
              <a:t>Kissinger is obsessed with </a:t>
            </a:r>
            <a:r>
              <a:rPr lang="en-US" b="1" i="1" dirty="0" err="1" smtClean="0"/>
              <a:t>RealPolitik</a:t>
            </a:r>
            <a:r>
              <a:rPr lang="en-US" b="1" dirty="0" smtClean="0"/>
              <a:t> and its use in European History</a:t>
            </a:r>
            <a:endParaRPr lang="en-US" b="1" i="1" dirty="0" smtClean="0"/>
          </a:p>
          <a:p>
            <a:r>
              <a:rPr lang="en-US" b="1" dirty="0" smtClean="0"/>
              <a:t>Meanwhile USSR’s economy is stagnating and they’re following a policy of simply keeping pace with US on nukes</a:t>
            </a:r>
          </a:p>
          <a:p>
            <a:pPr lvl="1"/>
            <a:r>
              <a:rPr lang="en-US" b="1" dirty="0" smtClean="0"/>
              <a:t>US is also mired in Vietnam which the USSR wants to exploit</a:t>
            </a:r>
          </a:p>
          <a:p>
            <a:pPr lvl="1"/>
            <a:r>
              <a:rPr lang="en-US" b="1" dirty="0" smtClean="0"/>
              <a:t>Both sides could stand some extra cash, and with MAD theory assured several times over, there is nothing to gain from more nukes</a:t>
            </a:r>
          </a:p>
          <a:p>
            <a:r>
              <a:rPr lang="en-US" b="1" dirty="0" smtClean="0"/>
              <a:t>Two sides tacitly agree to meet and after two years of talks they sign the first Strategic Arms Limitations Treaty (SALT I)</a:t>
            </a:r>
          </a:p>
          <a:p>
            <a:pPr lvl="1"/>
            <a:r>
              <a:rPr lang="en-US" b="1" dirty="0" smtClean="0"/>
              <a:t>Freezes the number of nukes and sets a cap that each country can have</a:t>
            </a:r>
          </a:p>
          <a:p>
            <a:r>
              <a:rPr lang="en-US" b="1" dirty="0" smtClean="0"/>
              <a:t>In August of 1975 they meet again and sign Helsinki Accords, which calls for improved relations between East &amp; West</a:t>
            </a:r>
          </a:p>
          <a:p>
            <a:pPr lvl="1"/>
            <a:endParaRPr lang="en-US" dirty="0"/>
          </a:p>
        </p:txBody>
      </p:sp>
    </p:spTree>
    <p:extLst>
      <p:ext uri="{BB962C8B-B14F-4D97-AF65-F5344CB8AC3E}">
        <p14:creationId xmlns:p14="http://schemas.microsoft.com/office/powerpoint/2010/main" val="2801358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Pope John Paul II</a:t>
            </a:r>
            <a:endParaRPr lang="en-US" dirty="0"/>
          </a:p>
        </p:txBody>
      </p:sp>
      <p:sp>
        <p:nvSpPr>
          <p:cNvPr id="3" name="Content Placeholder 2"/>
          <p:cNvSpPr>
            <a:spLocks noGrp="1"/>
          </p:cNvSpPr>
          <p:nvPr>
            <p:ph idx="1"/>
          </p:nvPr>
        </p:nvSpPr>
        <p:spPr>
          <a:xfrm>
            <a:off x="152400" y="762000"/>
            <a:ext cx="8915400" cy="5943600"/>
          </a:xfrm>
        </p:spPr>
        <p:txBody>
          <a:bodyPr>
            <a:normAutofit lnSpcReduction="10000"/>
          </a:bodyPr>
          <a:lstStyle/>
          <a:p>
            <a:r>
              <a:rPr lang="en-US" b="1" dirty="0" smtClean="0"/>
              <a:t>October 1978 College of Cardinals elects Karol </a:t>
            </a:r>
            <a:r>
              <a:rPr lang="en-US" b="1" dirty="0" err="1" smtClean="0"/>
              <a:t>Wojtyła</a:t>
            </a:r>
            <a:r>
              <a:rPr lang="en-US" b="1" dirty="0" smtClean="0"/>
              <a:t> Pope John Paul II</a:t>
            </a:r>
          </a:p>
          <a:p>
            <a:pPr lvl="1"/>
            <a:r>
              <a:rPr lang="en-US" b="1" dirty="0" smtClean="0"/>
              <a:t>Direct affront to Eastern Bloc</a:t>
            </a:r>
          </a:p>
          <a:p>
            <a:r>
              <a:rPr lang="en-US" b="1" dirty="0" smtClean="0"/>
              <a:t>Traveled to Poland in 1979; popularity resonated with the Polish people</a:t>
            </a:r>
          </a:p>
          <a:p>
            <a:pPr lvl="2"/>
            <a:r>
              <a:rPr lang="en-US" b="1" dirty="0" smtClean="0"/>
              <a:t>It was this trip that caused Joseph Nye to coin the term “soft power”</a:t>
            </a:r>
          </a:p>
          <a:p>
            <a:pPr lvl="1"/>
            <a:r>
              <a:rPr lang="en-US" b="1" dirty="0" smtClean="0"/>
              <a:t>“When </a:t>
            </a:r>
            <a:r>
              <a:rPr lang="en-US" b="1" dirty="0"/>
              <a:t>Pope John Paul II kissed the ground at the Warsaw airport he began the process by which Communism in Poland—and ultimately elsewhere in Europe—would come to an </a:t>
            </a:r>
            <a:r>
              <a:rPr lang="en-US" b="1" dirty="0" smtClean="0"/>
              <a:t>end” –John Lewis Gaddis</a:t>
            </a:r>
          </a:p>
          <a:p>
            <a:r>
              <a:rPr lang="en-US" b="1" dirty="0" smtClean="0"/>
              <a:t>Rejuvenated the Polish people and led to the formation of Solidarity</a:t>
            </a:r>
            <a:endParaRPr lang="en-US" b="1" dirty="0"/>
          </a:p>
        </p:txBody>
      </p:sp>
    </p:spTree>
    <p:extLst>
      <p:ext uri="{BB962C8B-B14F-4D97-AF65-F5344CB8AC3E}">
        <p14:creationId xmlns:p14="http://schemas.microsoft.com/office/powerpoint/2010/main" val="4167114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Solidarity &amp; Poland</a:t>
            </a:r>
            <a:endParaRPr lang="en-US" dirty="0"/>
          </a:p>
        </p:txBody>
      </p:sp>
      <p:sp>
        <p:nvSpPr>
          <p:cNvPr id="3" name="Content Placeholder 2"/>
          <p:cNvSpPr>
            <a:spLocks noGrp="1"/>
          </p:cNvSpPr>
          <p:nvPr>
            <p:ph idx="1"/>
          </p:nvPr>
        </p:nvSpPr>
        <p:spPr>
          <a:xfrm>
            <a:off x="152400" y="685800"/>
            <a:ext cx="8839200" cy="5943600"/>
          </a:xfrm>
        </p:spPr>
        <p:txBody>
          <a:bodyPr>
            <a:normAutofit fontScale="77500" lnSpcReduction="20000"/>
          </a:bodyPr>
          <a:lstStyle/>
          <a:p>
            <a:r>
              <a:rPr lang="en-US" b="1" dirty="0" smtClean="0"/>
              <a:t>Solidarity is a Polish self-governing trade union led by Lech </a:t>
            </a:r>
            <a:r>
              <a:rPr lang="en-US" b="1" dirty="0" err="1" smtClean="0"/>
              <a:t>Wałęsa</a:t>
            </a:r>
            <a:r>
              <a:rPr lang="en-US" b="1" dirty="0" smtClean="0"/>
              <a:t> that developed into an anti-communist movement</a:t>
            </a:r>
          </a:p>
          <a:p>
            <a:r>
              <a:rPr lang="en-US" b="1" dirty="0" smtClean="0"/>
              <a:t>Begins: </a:t>
            </a:r>
            <a:r>
              <a:rPr lang="en-US" b="1" dirty="0"/>
              <a:t>August 14, </a:t>
            </a:r>
            <a:r>
              <a:rPr lang="en-US" b="1" dirty="0" smtClean="0"/>
              <a:t>1980: </a:t>
            </a:r>
            <a:r>
              <a:rPr lang="en-US" b="1" dirty="0" err="1"/>
              <a:t>Wałęsa</a:t>
            </a:r>
            <a:r>
              <a:rPr lang="en-US" b="1" dirty="0"/>
              <a:t> </a:t>
            </a:r>
            <a:r>
              <a:rPr lang="en-US" b="1" dirty="0" smtClean="0"/>
              <a:t>leads a </a:t>
            </a:r>
            <a:r>
              <a:rPr lang="en-US" b="1" dirty="0"/>
              <a:t>strike at </a:t>
            </a:r>
            <a:r>
              <a:rPr lang="en-US" b="1" dirty="0" smtClean="0"/>
              <a:t>the Lenin </a:t>
            </a:r>
            <a:r>
              <a:rPr lang="en-US" b="1" dirty="0"/>
              <a:t>Shipyard in Gdansk </a:t>
            </a:r>
            <a:r>
              <a:rPr lang="en-US" b="1" dirty="0" smtClean="0"/>
              <a:t>with 17,000 people</a:t>
            </a:r>
          </a:p>
          <a:p>
            <a:pPr lvl="1"/>
            <a:r>
              <a:rPr lang="en-US" b="1" dirty="0" smtClean="0"/>
              <a:t>Strike was illegal; Polish gov’t will ok strikes by the end of the month (known as Gdansk Agreement)</a:t>
            </a:r>
          </a:p>
          <a:p>
            <a:r>
              <a:rPr lang="en-US" b="1" dirty="0" smtClean="0"/>
              <a:t>Sept 1980</a:t>
            </a:r>
            <a:r>
              <a:rPr lang="en-US" b="1" dirty="0"/>
              <a:t>, </a:t>
            </a:r>
            <a:r>
              <a:rPr lang="en-US" b="1" dirty="0" err="1"/>
              <a:t>Wałęsa</a:t>
            </a:r>
            <a:r>
              <a:rPr lang="en-US" b="1" dirty="0"/>
              <a:t> </a:t>
            </a:r>
            <a:r>
              <a:rPr lang="en-US" b="1" dirty="0" smtClean="0"/>
              <a:t>founds Solidarity</a:t>
            </a:r>
          </a:p>
          <a:p>
            <a:r>
              <a:rPr lang="en-US" b="1" dirty="0" smtClean="0"/>
              <a:t>Protests continue &amp; by Dec 1981, Solidarity and strikes are illegal</a:t>
            </a:r>
          </a:p>
          <a:p>
            <a:pPr lvl="1"/>
            <a:r>
              <a:rPr lang="en-US" b="1" dirty="0" smtClean="0"/>
              <a:t>By this point 1 in 3 working Poles is a member of Solidarity</a:t>
            </a:r>
          </a:p>
          <a:p>
            <a:pPr lvl="2"/>
            <a:r>
              <a:rPr lang="en-US" b="1" dirty="0" smtClean="0"/>
              <a:t>US is secretly funneling them lots of money</a:t>
            </a:r>
          </a:p>
          <a:p>
            <a:r>
              <a:rPr lang="en-US" b="1" dirty="0" smtClean="0"/>
              <a:t>Polish gov’t imposes martial law, arrests </a:t>
            </a:r>
            <a:r>
              <a:rPr lang="en-US" b="1" dirty="0" err="1" smtClean="0"/>
              <a:t>Wałęsa</a:t>
            </a:r>
            <a:endParaRPr lang="en-US" b="1" dirty="0" smtClean="0"/>
          </a:p>
          <a:p>
            <a:pPr lvl="1"/>
            <a:r>
              <a:rPr lang="en-US" b="1" dirty="0" smtClean="0"/>
              <a:t>Would have gone further but the Pope threatens to go back to Poland and march with Solidarity if USSR sends in troops</a:t>
            </a:r>
          </a:p>
          <a:p>
            <a:r>
              <a:rPr lang="en-US" b="1" dirty="0" smtClean="0"/>
              <a:t>By 1983, Pope John Paul II is supporting Solidarity; US and UK begin open support by 1985 </a:t>
            </a:r>
            <a:endParaRPr lang="en-US" b="1" dirty="0"/>
          </a:p>
          <a:p>
            <a:endParaRPr lang="en-US" dirty="0"/>
          </a:p>
        </p:txBody>
      </p:sp>
    </p:spTree>
    <p:extLst>
      <p:ext uri="{BB962C8B-B14F-4D97-AF65-F5344CB8AC3E}">
        <p14:creationId xmlns:p14="http://schemas.microsoft.com/office/powerpoint/2010/main" val="1059269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Vietnam, Afghanistan, &amp; </a:t>
            </a:r>
            <a:br>
              <a:rPr lang="en-US" dirty="0" smtClean="0"/>
            </a:br>
            <a:r>
              <a:rPr lang="en-US" dirty="0" smtClean="0"/>
              <a:t>the end of the Brezhnev era</a:t>
            </a:r>
            <a:endParaRPr lang="en-US" dirty="0"/>
          </a:p>
        </p:txBody>
      </p:sp>
      <p:sp>
        <p:nvSpPr>
          <p:cNvPr id="3" name="Content Placeholder 2"/>
          <p:cNvSpPr>
            <a:spLocks noGrp="1"/>
          </p:cNvSpPr>
          <p:nvPr>
            <p:ph idx="1"/>
          </p:nvPr>
        </p:nvSpPr>
        <p:spPr>
          <a:xfrm>
            <a:off x="228600" y="1295400"/>
            <a:ext cx="8763000" cy="5334000"/>
          </a:xfrm>
        </p:spPr>
        <p:txBody>
          <a:bodyPr>
            <a:normAutofit fontScale="85000" lnSpcReduction="10000"/>
          </a:bodyPr>
          <a:lstStyle/>
          <a:p>
            <a:r>
              <a:rPr lang="en-US" b="1" dirty="0" smtClean="0"/>
              <a:t>Despite the era of détente, US &amp; USSR have been fighting two huge proxy wars: Vietnam and Afghanistan</a:t>
            </a:r>
          </a:p>
          <a:p>
            <a:pPr lvl="2"/>
            <a:r>
              <a:rPr lang="en-US" b="1" dirty="0" smtClean="0"/>
              <a:t>US gets involved in Vietnam with ground troop March 8, 1965 </a:t>
            </a:r>
            <a:r>
              <a:rPr lang="en-US" b="1" dirty="0" smtClean="0">
                <a:sym typeface="Wingdings"/>
              </a:rPr>
              <a:t> war lasts in some way till 1974</a:t>
            </a:r>
          </a:p>
          <a:p>
            <a:pPr lvl="2"/>
            <a:r>
              <a:rPr lang="en-US" b="1" dirty="0" smtClean="0">
                <a:sym typeface="Wingdings"/>
              </a:rPr>
              <a:t>USSR get involved in Afghanistan in 1979  lasts in some way till 1989</a:t>
            </a:r>
          </a:p>
          <a:p>
            <a:pPr lvl="1"/>
            <a:r>
              <a:rPr lang="en-US" b="1" dirty="0" smtClean="0">
                <a:sym typeface="Wingdings"/>
              </a:rPr>
              <a:t>Both countries fund groups, train soldiers, funnel money, etc. in an attempt to hurt their opposite</a:t>
            </a:r>
          </a:p>
          <a:p>
            <a:r>
              <a:rPr lang="en-US" b="1" dirty="0" smtClean="0">
                <a:sym typeface="Wingdings"/>
              </a:rPr>
              <a:t>US leads boycott of 1980 Summer Olympics to protest Afghan war—generally seen as the end of détente</a:t>
            </a:r>
          </a:p>
          <a:p>
            <a:r>
              <a:rPr lang="en-US" b="1" dirty="0" smtClean="0">
                <a:sym typeface="Wingdings"/>
              </a:rPr>
              <a:t>Arms races, etc., begin again</a:t>
            </a:r>
          </a:p>
          <a:p>
            <a:r>
              <a:rPr lang="en-US" b="1" dirty="0" smtClean="0">
                <a:sym typeface="Wingdings"/>
              </a:rPr>
              <a:t>Brezhnev dies in 1982</a:t>
            </a:r>
          </a:p>
          <a:p>
            <a:r>
              <a:rPr lang="en-US" b="1" dirty="0" smtClean="0">
                <a:sym typeface="Wingdings"/>
              </a:rPr>
              <a:t>Eventually succeeded by Mikhail Gorbachev; meanwhile US has elected a new president: Ronald Reagan</a:t>
            </a:r>
          </a:p>
          <a:p>
            <a:pPr lvl="1"/>
            <a:endParaRPr lang="en-US" dirty="0"/>
          </a:p>
        </p:txBody>
      </p:sp>
    </p:spTree>
    <p:extLst>
      <p:ext uri="{BB962C8B-B14F-4D97-AF65-F5344CB8AC3E}">
        <p14:creationId xmlns:p14="http://schemas.microsoft.com/office/powerpoint/2010/main" val="40027625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996"/>
            <a:ext cx="8915400" cy="740004"/>
          </a:xfrm>
        </p:spPr>
        <p:txBody>
          <a:bodyPr>
            <a:normAutofit fontScale="90000"/>
          </a:bodyPr>
          <a:lstStyle/>
          <a:p>
            <a:r>
              <a:rPr lang="en-US" b="1" dirty="0" smtClean="0">
                <a:solidFill>
                  <a:srgbClr val="7030A0"/>
                </a:solidFill>
              </a:rPr>
              <a:t>Berlin Crisis</a:t>
            </a:r>
            <a:endParaRPr lang="en-US" b="1" dirty="0">
              <a:solidFill>
                <a:srgbClr val="7030A0"/>
              </a:solidFill>
            </a:endParaRPr>
          </a:p>
        </p:txBody>
      </p:sp>
      <p:sp>
        <p:nvSpPr>
          <p:cNvPr id="3" name="Content Placeholder 2"/>
          <p:cNvSpPr>
            <a:spLocks noGrp="1"/>
          </p:cNvSpPr>
          <p:nvPr>
            <p:ph idx="1"/>
          </p:nvPr>
        </p:nvSpPr>
        <p:spPr>
          <a:xfrm>
            <a:off x="77770" y="609600"/>
            <a:ext cx="8990029" cy="6248400"/>
          </a:xfrm>
        </p:spPr>
        <p:txBody>
          <a:bodyPr>
            <a:normAutofit lnSpcReduction="10000"/>
          </a:bodyPr>
          <a:lstStyle/>
          <a:p>
            <a:pPr marL="0" indent="0">
              <a:buNone/>
            </a:pPr>
            <a:r>
              <a:rPr lang="en-US" sz="2400" b="1" dirty="0" smtClean="0">
                <a:solidFill>
                  <a:srgbClr val="C00000"/>
                </a:solidFill>
              </a:rPr>
              <a:t>2. Why did Khrushchev decide to make Berlin an issue?</a:t>
            </a:r>
          </a:p>
          <a:p>
            <a:pPr marL="0" indent="0">
              <a:buNone/>
            </a:pPr>
            <a:r>
              <a:rPr lang="en-US" sz="2400" b="1" dirty="0" smtClean="0">
                <a:solidFill>
                  <a:srgbClr val="C00000"/>
                </a:solidFill>
              </a:rPr>
              <a:t>3. Describe the events leading up to the building of the wall.</a:t>
            </a:r>
          </a:p>
          <a:p>
            <a:pPr marL="0" indent="0">
              <a:buNone/>
            </a:pPr>
            <a:endParaRPr lang="en-US" sz="1400" b="1" dirty="0" smtClean="0">
              <a:solidFill>
                <a:srgbClr val="002060"/>
              </a:solidFill>
            </a:endParaRPr>
          </a:p>
          <a:p>
            <a:r>
              <a:rPr lang="en-US" sz="2800" b="1" dirty="0" smtClean="0">
                <a:solidFill>
                  <a:srgbClr val="002060"/>
                </a:solidFill>
              </a:rPr>
              <a:t>Nov 1958-Khrushchev demands Berlin… why?</a:t>
            </a:r>
          </a:p>
          <a:p>
            <a:pPr lvl="1"/>
            <a:r>
              <a:rPr lang="en-US" sz="2400" b="1" dirty="0" smtClean="0">
                <a:solidFill>
                  <a:srgbClr val="002060"/>
                </a:solidFill>
              </a:rPr>
              <a:t>Ulbricht complains… more $ &amp; political freedom in West German part of Berlin </a:t>
            </a:r>
          </a:p>
          <a:p>
            <a:pPr lvl="2"/>
            <a:r>
              <a:rPr lang="en-US" sz="2000" b="1" dirty="0" smtClean="0">
                <a:solidFill>
                  <a:srgbClr val="002060"/>
                </a:solidFill>
              </a:rPr>
              <a:t>East not a prosperous as the West</a:t>
            </a:r>
          </a:p>
          <a:p>
            <a:pPr lvl="2"/>
            <a:r>
              <a:rPr lang="en-US" sz="2000" b="1" dirty="0" smtClean="0">
                <a:solidFill>
                  <a:srgbClr val="002060"/>
                </a:solidFill>
              </a:rPr>
              <a:t>2 million + flee, resulting Brain Drain</a:t>
            </a:r>
          </a:p>
          <a:p>
            <a:pPr lvl="1"/>
            <a:r>
              <a:rPr lang="en-US" sz="2400" b="1" dirty="0" smtClean="0">
                <a:solidFill>
                  <a:srgbClr val="002060"/>
                </a:solidFill>
              </a:rPr>
              <a:t>Disrupt US-West German alliances (Washington-Bonn access)</a:t>
            </a:r>
          </a:p>
          <a:p>
            <a:r>
              <a:rPr lang="en-US" sz="2800" b="1" dirty="0" smtClean="0">
                <a:solidFill>
                  <a:srgbClr val="003300"/>
                </a:solidFill>
              </a:rPr>
              <a:t>West unites-Khrushchev backs down-goes to US for meeting in August 1959 which goes well, </a:t>
            </a:r>
            <a:r>
              <a:rPr lang="en-US" sz="2800" b="1" dirty="0">
                <a:solidFill>
                  <a:srgbClr val="003300"/>
                </a:solidFill>
              </a:rPr>
              <a:t>B</a:t>
            </a:r>
            <a:r>
              <a:rPr lang="en-US" sz="2800" b="1" dirty="0" smtClean="0">
                <a:solidFill>
                  <a:srgbClr val="003300"/>
                </a:solidFill>
              </a:rPr>
              <a:t>UT…</a:t>
            </a:r>
          </a:p>
          <a:p>
            <a:r>
              <a:rPr lang="en-US" sz="2800" b="1" dirty="0" smtClean="0">
                <a:solidFill>
                  <a:srgbClr val="003300"/>
                </a:solidFill>
              </a:rPr>
              <a:t>Kennedy comes in &amp; Khrushchev pounces</a:t>
            </a:r>
          </a:p>
          <a:p>
            <a:r>
              <a:rPr lang="en-US" sz="2800" b="1" dirty="0" smtClean="0">
                <a:solidFill>
                  <a:schemeClr val="accent2">
                    <a:lumMod val="50000"/>
                  </a:schemeClr>
                </a:solidFill>
              </a:rPr>
              <a:t>August 31, 1961 the wall goes up</a:t>
            </a:r>
          </a:p>
          <a:p>
            <a:r>
              <a:rPr lang="en-US" sz="2800" b="1" dirty="0" smtClean="0">
                <a:solidFill>
                  <a:schemeClr val="accent2">
                    <a:lumMod val="50000"/>
                  </a:schemeClr>
                </a:solidFill>
              </a:rPr>
              <a:t>US does nothing for a long time… eventually steps in, but not to halt the building of the wall in any way</a:t>
            </a:r>
            <a:endParaRPr lang="en-US" b="1" dirty="0" smtClean="0">
              <a:solidFill>
                <a:schemeClr val="accent2">
                  <a:lumMod val="50000"/>
                </a:schemeClr>
              </a:solidFill>
            </a:endParaRPr>
          </a:p>
        </p:txBody>
      </p:sp>
    </p:spTree>
    <p:extLst>
      <p:ext uri="{BB962C8B-B14F-4D97-AF65-F5344CB8AC3E}">
        <p14:creationId xmlns:p14="http://schemas.microsoft.com/office/powerpoint/2010/main" val="1663604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Détente: An easing of tensions?</a:t>
            </a:r>
            <a:endParaRPr lang="en-US" dirty="0"/>
          </a:p>
        </p:txBody>
      </p:sp>
      <p:sp>
        <p:nvSpPr>
          <p:cNvPr id="3" name="Subtitle 2"/>
          <p:cNvSpPr>
            <a:spLocks noGrp="1"/>
          </p:cNvSpPr>
          <p:nvPr>
            <p:ph type="subTitle" idx="1"/>
          </p:nvPr>
        </p:nvSpPr>
        <p:spPr>
          <a:xfrm>
            <a:off x="1371600" y="609600"/>
            <a:ext cx="6400800" cy="1752600"/>
          </a:xfrm>
        </p:spPr>
        <p:txBody>
          <a:bodyPr/>
          <a:lstStyle/>
          <a:p>
            <a:r>
              <a:rPr lang="en-US" dirty="0" smtClean="0"/>
              <a:t>The Cold War: 1968-1982</a:t>
            </a:r>
            <a:endParaRPr lang="en-US" dirty="0"/>
          </a:p>
        </p:txBody>
      </p:sp>
      <p:pic>
        <p:nvPicPr>
          <p:cNvPr id="1026" name="Picture 2" descr="http://jdayhistory.weebly.com/uploads/8/9/5/0/8950306/1738024_orig.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14600" y="1210580"/>
            <a:ext cx="4114800" cy="545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046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7030A0"/>
                </a:solidFill>
              </a:rPr>
              <a:t>Thesis</a:t>
            </a:r>
            <a:endParaRPr lang="en-US" b="1" dirty="0">
              <a:solidFill>
                <a:srgbClr val="7030A0"/>
              </a:solidFill>
            </a:endParaRPr>
          </a:p>
        </p:txBody>
      </p:sp>
      <p:sp>
        <p:nvSpPr>
          <p:cNvPr id="3" name="Content Placeholder 2"/>
          <p:cNvSpPr>
            <a:spLocks noGrp="1"/>
          </p:cNvSpPr>
          <p:nvPr>
            <p:ph idx="1"/>
          </p:nvPr>
        </p:nvSpPr>
        <p:spPr>
          <a:xfrm>
            <a:off x="152400" y="762000"/>
            <a:ext cx="8839200" cy="5943600"/>
          </a:xfrm>
        </p:spPr>
        <p:txBody>
          <a:bodyPr>
            <a:normAutofit lnSpcReduction="10000"/>
          </a:bodyPr>
          <a:lstStyle/>
          <a:p>
            <a:pPr marL="0" indent="0">
              <a:buNone/>
            </a:pPr>
            <a:r>
              <a:rPr lang="en-US" b="1" dirty="0" smtClean="0"/>
              <a:t>Realizing that the Cold War was having a varied, but </a:t>
            </a:r>
            <a:r>
              <a:rPr lang="en-US" b="1" dirty="0" smtClean="0">
                <a:solidFill>
                  <a:srgbClr val="7030A0"/>
                </a:solidFill>
              </a:rPr>
              <a:t>unnecessarily heavy influence on their economies</a:t>
            </a:r>
            <a:r>
              <a:rPr lang="en-US" b="1" dirty="0" smtClean="0"/>
              <a:t>, the US </a:t>
            </a:r>
            <a:r>
              <a:rPr lang="en-US" b="1" dirty="0"/>
              <a:t>&amp;</a:t>
            </a:r>
            <a:r>
              <a:rPr lang="en-US" b="1" dirty="0" smtClean="0"/>
              <a:t> USSR tacitly agreed to a </a:t>
            </a:r>
            <a:r>
              <a:rPr lang="en-US" b="1" u="sng" dirty="0" smtClean="0">
                <a:solidFill>
                  <a:srgbClr val="7030A0"/>
                </a:solidFill>
              </a:rPr>
              <a:t>détente</a:t>
            </a:r>
            <a:r>
              <a:rPr lang="en-US" b="1" dirty="0" smtClean="0"/>
              <a:t>, or easing of tensions. However, neither side was willing to give up the fight, </a:t>
            </a:r>
            <a:r>
              <a:rPr lang="en-US" b="1" dirty="0"/>
              <a:t>&amp;</a:t>
            </a:r>
            <a:r>
              <a:rPr lang="en-US" b="1" dirty="0" smtClean="0"/>
              <a:t> </a:t>
            </a:r>
            <a:r>
              <a:rPr lang="en-US" b="1" dirty="0" smtClean="0">
                <a:solidFill>
                  <a:srgbClr val="C00000"/>
                </a:solidFill>
              </a:rPr>
              <a:t>both secretly did not adhere to all of the measures </a:t>
            </a:r>
            <a:r>
              <a:rPr lang="en-US" b="1" dirty="0" smtClean="0"/>
              <a:t>agreed upon in their various treaties (they liked the spirit of détente more than the actual actions, &amp; no one was willing to risk losing any power or hegemony). The result, was that when it became </a:t>
            </a:r>
            <a:r>
              <a:rPr lang="en-US" b="1" dirty="0" smtClean="0">
                <a:solidFill>
                  <a:srgbClr val="003300"/>
                </a:solidFill>
              </a:rPr>
              <a:t>economically &amp; politically expedient</a:t>
            </a:r>
            <a:r>
              <a:rPr lang="en-US" b="1" dirty="0" smtClean="0"/>
              <a:t>, both sides </a:t>
            </a:r>
            <a:r>
              <a:rPr lang="en-US" b="1" dirty="0" smtClean="0">
                <a:solidFill>
                  <a:srgbClr val="003300"/>
                </a:solidFill>
              </a:rPr>
              <a:t>abandoned détente </a:t>
            </a:r>
            <a:r>
              <a:rPr lang="en-US" b="1" dirty="0" smtClean="0"/>
              <a:t>in favor of renewed tensions &amp; a </a:t>
            </a:r>
            <a:r>
              <a:rPr lang="en-US" b="1" dirty="0" smtClean="0">
                <a:solidFill>
                  <a:srgbClr val="003300"/>
                </a:solidFill>
              </a:rPr>
              <a:t>revived Cold War</a:t>
            </a:r>
            <a:r>
              <a:rPr lang="en-US" b="1" dirty="0" smtClean="0"/>
              <a:t>. </a:t>
            </a:r>
            <a:endParaRPr lang="en-US" b="1" dirty="0"/>
          </a:p>
        </p:txBody>
      </p:sp>
    </p:spTree>
    <p:extLst>
      <p:ext uri="{BB962C8B-B14F-4D97-AF65-F5344CB8AC3E}">
        <p14:creationId xmlns:p14="http://schemas.microsoft.com/office/powerpoint/2010/main" val="335743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7030A0"/>
                </a:solidFill>
              </a:rPr>
              <a:t>Détente</a:t>
            </a:r>
            <a:endParaRPr lang="en-US" b="1" dirty="0">
              <a:solidFill>
                <a:srgbClr val="7030A0"/>
              </a:solidFill>
            </a:endParaRPr>
          </a:p>
        </p:txBody>
      </p:sp>
      <p:sp>
        <p:nvSpPr>
          <p:cNvPr id="3" name="Content Placeholder 2"/>
          <p:cNvSpPr>
            <a:spLocks noGrp="1"/>
          </p:cNvSpPr>
          <p:nvPr>
            <p:ph idx="1"/>
          </p:nvPr>
        </p:nvSpPr>
        <p:spPr>
          <a:xfrm>
            <a:off x="152400" y="838200"/>
            <a:ext cx="8839200" cy="5715000"/>
          </a:xfrm>
        </p:spPr>
        <p:txBody>
          <a:bodyPr>
            <a:normAutofit/>
          </a:bodyPr>
          <a:lstStyle/>
          <a:p>
            <a:r>
              <a:rPr lang="en-US" b="1" dirty="0">
                <a:solidFill>
                  <a:srgbClr val="002060"/>
                </a:solidFill>
              </a:rPr>
              <a:t>The idea that the US and USSR enter a period where neither side wants to escalate, and although unspoken, both sides attempt avoid conflict</a:t>
            </a:r>
          </a:p>
          <a:p>
            <a:r>
              <a:rPr lang="en-US" b="1" dirty="0">
                <a:solidFill>
                  <a:srgbClr val="002060"/>
                </a:solidFill>
              </a:rPr>
              <a:t>The easing of tensions </a:t>
            </a:r>
          </a:p>
          <a:p>
            <a:r>
              <a:rPr lang="en-US" b="1" dirty="0">
                <a:solidFill>
                  <a:srgbClr val="002060"/>
                </a:solidFill>
              </a:rPr>
              <a:t>This period lasts from 1962-1982ish</a:t>
            </a:r>
          </a:p>
          <a:p>
            <a:r>
              <a:rPr lang="en-US" b="1" dirty="0">
                <a:solidFill>
                  <a:srgbClr val="003300"/>
                </a:solidFill>
              </a:rPr>
              <a:t>Both sides don’t really want to lose this fight</a:t>
            </a:r>
          </a:p>
          <a:p>
            <a:r>
              <a:rPr lang="en-US" b="1" dirty="0">
                <a:solidFill>
                  <a:srgbClr val="003300"/>
                </a:solidFill>
              </a:rPr>
              <a:t> In reality both sides are willing to either create new tensions, or renew old tensions in order to maintain power</a:t>
            </a:r>
          </a:p>
        </p:txBody>
      </p:sp>
    </p:spTree>
    <p:extLst>
      <p:ext uri="{BB962C8B-B14F-4D97-AF65-F5344CB8AC3E}">
        <p14:creationId xmlns:p14="http://schemas.microsoft.com/office/powerpoint/2010/main" val="4247334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7030A0"/>
                </a:solidFill>
              </a:rPr>
              <a:t>Demise of Nikita Khrushchev</a:t>
            </a:r>
            <a:endParaRPr lang="en-US" b="1" dirty="0">
              <a:solidFill>
                <a:srgbClr val="7030A0"/>
              </a:solidFill>
            </a:endParaRPr>
          </a:p>
        </p:txBody>
      </p:sp>
      <p:sp>
        <p:nvSpPr>
          <p:cNvPr id="3" name="Content Placeholder 2"/>
          <p:cNvSpPr>
            <a:spLocks noGrp="1"/>
          </p:cNvSpPr>
          <p:nvPr>
            <p:ph idx="1"/>
          </p:nvPr>
        </p:nvSpPr>
        <p:spPr>
          <a:xfrm>
            <a:off x="0" y="838200"/>
            <a:ext cx="9144000" cy="6019800"/>
          </a:xfrm>
        </p:spPr>
        <p:txBody>
          <a:bodyPr>
            <a:normAutofit lnSpcReduction="10000"/>
          </a:bodyPr>
          <a:lstStyle/>
          <a:p>
            <a:r>
              <a:rPr lang="en-US" b="1" dirty="0" smtClean="0">
                <a:solidFill>
                  <a:srgbClr val="002060"/>
                </a:solidFill>
              </a:rPr>
              <a:t>March of 1964, USSR’s economy is in a bit of a depression</a:t>
            </a:r>
          </a:p>
          <a:p>
            <a:pPr lvl="1"/>
            <a:r>
              <a:rPr lang="en-US" b="1" dirty="0" smtClean="0">
                <a:solidFill>
                  <a:srgbClr val="002060"/>
                </a:solidFill>
              </a:rPr>
              <a:t>No injection of new cash from satellite states, and having to drop tons of money in Cuba</a:t>
            </a:r>
          </a:p>
          <a:p>
            <a:r>
              <a:rPr lang="en-US" b="1" dirty="0" smtClean="0">
                <a:solidFill>
                  <a:srgbClr val="002060"/>
                </a:solidFill>
              </a:rPr>
              <a:t>Hardliners within the party are also upset he stood down when faced with pressure in Cuban Missile Crisis</a:t>
            </a:r>
          </a:p>
          <a:p>
            <a:pPr lvl="1"/>
            <a:r>
              <a:rPr lang="en-US" b="1" dirty="0" smtClean="0">
                <a:solidFill>
                  <a:srgbClr val="002060"/>
                </a:solidFill>
              </a:rPr>
              <a:t>Feel Soviet influence in the world is waning</a:t>
            </a:r>
          </a:p>
          <a:p>
            <a:pPr lvl="1"/>
            <a:r>
              <a:rPr lang="en-US" b="1" dirty="0" smtClean="0">
                <a:solidFill>
                  <a:srgbClr val="002060"/>
                </a:solidFill>
              </a:rPr>
              <a:t>Sino-Soviet split only furthers this (more on this later)</a:t>
            </a:r>
          </a:p>
          <a:p>
            <a:r>
              <a:rPr lang="en-US" b="1" dirty="0" smtClean="0">
                <a:solidFill>
                  <a:srgbClr val="003300"/>
                </a:solidFill>
              </a:rPr>
              <a:t>With Khrushchev out of the country, his understudy, Leonid Brezhnev begins conspiring with other key members of the Politburo</a:t>
            </a:r>
          </a:p>
        </p:txBody>
      </p:sp>
    </p:spTree>
    <p:extLst>
      <p:ext uri="{BB962C8B-B14F-4D97-AF65-F5344CB8AC3E}">
        <p14:creationId xmlns:p14="http://schemas.microsoft.com/office/powerpoint/2010/main" val="2545301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7030A0"/>
                </a:solidFill>
              </a:rPr>
              <a:t>Demise of Nikita Khrushchev</a:t>
            </a:r>
            <a:endParaRPr lang="en-US" b="1" dirty="0">
              <a:solidFill>
                <a:srgbClr val="7030A0"/>
              </a:solidFill>
            </a:endParaRPr>
          </a:p>
        </p:txBody>
      </p:sp>
      <p:sp>
        <p:nvSpPr>
          <p:cNvPr id="3" name="Content Placeholder 2"/>
          <p:cNvSpPr>
            <a:spLocks noGrp="1"/>
          </p:cNvSpPr>
          <p:nvPr>
            <p:ph idx="1"/>
          </p:nvPr>
        </p:nvSpPr>
        <p:spPr>
          <a:xfrm>
            <a:off x="0" y="838200"/>
            <a:ext cx="5986774" cy="6019800"/>
          </a:xfrm>
        </p:spPr>
        <p:txBody>
          <a:bodyPr>
            <a:normAutofit fontScale="92500" lnSpcReduction="20000"/>
          </a:bodyPr>
          <a:lstStyle/>
          <a:p>
            <a:r>
              <a:rPr lang="en-US" b="1" dirty="0" smtClean="0">
                <a:solidFill>
                  <a:srgbClr val="002060"/>
                </a:solidFill>
              </a:rPr>
              <a:t>Brezhnev strikes when Khrushchev is on vacation in the Black Sea (October ’64)</a:t>
            </a:r>
          </a:p>
          <a:p>
            <a:pPr lvl="1"/>
            <a:r>
              <a:rPr lang="en-US" b="1" dirty="0" smtClean="0">
                <a:solidFill>
                  <a:srgbClr val="002060"/>
                </a:solidFill>
              </a:rPr>
              <a:t>Khrushchev put up no resistance, goes into retirement:</a:t>
            </a:r>
          </a:p>
          <a:p>
            <a:pPr lvl="2"/>
            <a:r>
              <a:rPr lang="en-US" sz="2600" b="1" dirty="0" smtClean="0"/>
              <a:t>"I'm old and tired. Let them cope by themselves. I've done the main thing. Could anyone have dreamed of telling Stalin that he didn't suit us anymore and suggesting he retire? Not even a wet spot would have remained where we had been standing. Now everything is different. The fear is gone, and we can talk as equals. That's my contribution. I won't put up a fight.”</a:t>
            </a:r>
          </a:p>
          <a:p>
            <a:r>
              <a:rPr lang="en-US" b="1" dirty="0" smtClean="0">
                <a:solidFill>
                  <a:srgbClr val="003300"/>
                </a:solidFill>
              </a:rPr>
              <a:t>Brezhnev now General Secretary, will be till 1982</a:t>
            </a:r>
            <a:endParaRPr lang="en-US" b="1" dirty="0">
              <a:solidFill>
                <a:srgbClr val="003300"/>
              </a:solidFill>
            </a:endParaRPr>
          </a:p>
        </p:txBody>
      </p:sp>
      <p:pic>
        <p:nvPicPr>
          <p:cNvPr id="4" name="Picture 3"/>
          <p:cNvPicPr>
            <a:picLocks noChangeAspect="1"/>
          </p:cNvPicPr>
          <p:nvPr/>
        </p:nvPicPr>
        <p:blipFill>
          <a:blip r:embed="rId2"/>
          <a:stretch>
            <a:fillRect/>
          </a:stretch>
        </p:blipFill>
        <p:spPr>
          <a:xfrm>
            <a:off x="6024322" y="838200"/>
            <a:ext cx="2891078" cy="3631194"/>
          </a:xfrm>
          <a:prstGeom prst="rect">
            <a:avLst/>
          </a:prstGeom>
        </p:spPr>
      </p:pic>
      <p:pic>
        <p:nvPicPr>
          <p:cNvPr id="5" name="Picture 4"/>
          <p:cNvPicPr>
            <a:picLocks noChangeAspect="1"/>
          </p:cNvPicPr>
          <p:nvPr/>
        </p:nvPicPr>
        <p:blipFill>
          <a:blip r:embed="rId3"/>
          <a:stretch>
            <a:fillRect/>
          </a:stretch>
        </p:blipFill>
        <p:spPr>
          <a:xfrm>
            <a:off x="5986774" y="4495800"/>
            <a:ext cx="3125422" cy="2348060"/>
          </a:xfrm>
          <a:prstGeom prst="rect">
            <a:avLst/>
          </a:prstGeom>
        </p:spPr>
      </p:pic>
    </p:spTree>
    <p:extLst>
      <p:ext uri="{BB962C8B-B14F-4D97-AF65-F5344CB8AC3E}">
        <p14:creationId xmlns:p14="http://schemas.microsoft.com/office/powerpoint/2010/main" val="3102504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7030A0"/>
                </a:solidFill>
              </a:rPr>
              <a:t>Subversion &amp; Radio Free Europe</a:t>
            </a:r>
            <a:endParaRPr lang="en-US" b="1" dirty="0">
              <a:solidFill>
                <a:srgbClr val="7030A0"/>
              </a:solidFill>
            </a:endParaRPr>
          </a:p>
        </p:txBody>
      </p:sp>
      <p:sp>
        <p:nvSpPr>
          <p:cNvPr id="3" name="Content Placeholder 2"/>
          <p:cNvSpPr>
            <a:spLocks noGrp="1"/>
          </p:cNvSpPr>
          <p:nvPr>
            <p:ph idx="1"/>
          </p:nvPr>
        </p:nvSpPr>
        <p:spPr>
          <a:xfrm>
            <a:off x="152400" y="762000"/>
            <a:ext cx="8839200" cy="5943600"/>
          </a:xfrm>
        </p:spPr>
        <p:txBody>
          <a:bodyPr>
            <a:normAutofit lnSpcReduction="10000"/>
          </a:bodyPr>
          <a:lstStyle/>
          <a:p>
            <a:r>
              <a:rPr lang="en-US" b="1" dirty="0" smtClean="0">
                <a:solidFill>
                  <a:srgbClr val="002060"/>
                </a:solidFill>
              </a:rPr>
              <a:t>After the events of 50s &amp; early 60s, part of Eastern Europe are getting restless</a:t>
            </a:r>
          </a:p>
          <a:p>
            <a:pPr lvl="1"/>
            <a:r>
              <a:rPr lang="en-US" b="1" dirty="0" smtClean="0">
                <a:solidFill>
                  <a:srgbClr val="002060"/>
                </a:solidFill>
              </a:rPr>
              <a:t>General rule of thumb: closer you are geographically and culturally to the West, the more restless you get.</a:t>
            </a:r>
          </a:p>
          <a:p>
            <a:pPr lvl="1"/>
            <a:r>
              <a:rPr lang="en-US" b="1" dirty="0" smtClean="0">
                <a:solidFill>
                  <a:srgbClr val="002060"/>
                </a:solidFill>
              </a:rPr>
              <a:t>USSR does some stuff to crack down (Berlin Wall, etc.) but fear from Stalin era no longer exists</a:t>
            </a:r>
          </a:p>
          <a:p>
            <a:r>
              <a:rPr lang="en-US" b="1" dirty="0" smtClean="0">
                <a:solidFill>
                  <a:srgbClr val="003300"/>
                </a:solidFill>
              </a:rPr>
              <a:t>Becoming a clear socioeconomic gap between West &amp; East &amp; people are starting to notice</a:t>
            </a:r>
          </a:p>
          <a:p>
            <a:r>
              <a:rPr lang="en-US" b="1" dirty="0" smtClean="0">
                <a:solidFill>
                  <a:schemeClr val="accent2">
                    <a:lumMod val="50000"/>
                  </a:schemeClr>
                </a:solidFill>
              </a:rPr>
              <a:t>West foments subversion with Radio Free Europe </a:t>
            </a:r>
            <a:r>
              <a:rPr lang="en-US" b="1" dirty="0" smtClean="0">
                <a:solidFill>
                  <a:schemeClr val="accent2">
                    <a:lumMod val="50000"/>
                  </a:schemeClr>
                </a:solidFill>
                <a:sym typeface="Wingdings" pitchFamily="2" charset="2"/>
              </a:rPr>
              <a:t> station funded by the US that gives Western info (and propaganda) to places “</a:t>
            </a:r>
            <a:r>
              <a:rPr lang="en-US" b="1" dirty="0" smtClean="0">
                <a:solidFill>
                  <a:schemeClr val="accent2">
                    <a:lumMod val="50000"/>
                  </a:schemeClr>
                </a:solidFill>
              </a:rPr>
              <a:t>where the free flow of information is either banned by government authorities or not fully developed”</a:t>
            </a:r>
            <a:endParaRPr lang="en-US" b="1" dirty="0">
              <a:solidFill>
                <a:schemeClr val="accent2">
                  <a:lumMod val="50000"/>
                </a:schemeClr>
              </a:solidFill>
            </a:endParaRPr>
          </a:p>
        </p:txBody>
      </p:sp>
    </p:spTree>
    <p:extLst>
      <p:ext uri="{BB962C8B-B14F-4D97-AF65-F5344CB8AC3E}">
        <p14:creationId xmlns:p14="http://schemas.microsoft.com/office/powerpoint/2010/main" val="24070858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7030A0"/>
                </a:solidFill>
              </a:rPr>
              <a:t>Prague Spring 1968</a:t>
            </a:r>
            <a:endParaRPr lang="en-US" b="1" dirty="0">
              <a:solidFill>
                <a:srgbClr val="7030A0"/>
              </a:solidFill>
            </a:endParaRPr>
          </a:p>
        </p:txBody>
      </p:sp>
      <p:sp>
        <p:nvSpPr>
          <p:cNvPr id="3" name="Content Placeholder 2"/>
          <p:cNvSpPr>
            <a:spLocks noGrp="1"/>
          </p:cNvSpPr>
          <p:nvPr>
            <p:ph idx="1"/>
          </p:nvPr>
        </p:nvSpPr>
        <p:spPr>
          <a:xfrm>
            <a:off x="152400" y="838200"/>
            <a:ext cx="8839200" cy="5791200"/>
          </a:xfrm>
        </p:spPr>
        <p:txBody>
          <a:bodyPr>
            <a:normAutofit fontScale="92500" lnSpcReduction="20000"/>
          </a:bodyPr>
          <a:lstStyle/>
          <a:p>
            <a:pPr marL="514350" lvl="0" indent="-514350">
              <a:buFont typeface="+mj-lt"/>
              <a:buAutoNum type="arabicPeriod"/>
            </a:pPr>
            <a:r>
              <a:rPr lang="en-US" b="1" dirty="0"/>
              <a:t>What was the new economic reform and what occurred as a result of it?</a:t>
            </a:r>
          </a:p>
          <a:p>
            <a:pPr marL="514350" lvl="0" indent="-514350">
              <a:buFont typeface="+mj-lt"/>
              <a:buAutoNum type="arabicPeriod"/>
            </a:pPr>
            <a:r>
              <a:rPr lang="en-US" b="1" dirty="0"/>
              <a:t>What did </a:t>
            </a:r>
            <a:r>
              <a:rPr lang="en-US" b="1" dirty="0" err="1"/>
              <a:t>Dubček</a:t>
            </a:r>
            <a:r>
              <a:rPr lang="en-US" b="1" dirty="0"/>
              <a:t> do in April of 1968? Why is this important?</a:t>
            </a:r>
          </a:p>
          <a:p>
            <a:pPr marL="514350" lvl="0" indent="-514350">
              <a:buFont typeface="+mj-lt"/>
              <a:buAutoNum type="arabicPeriod"/>
            </a:pPr>
            <a:r>
              <a:rPr lang="en-US" b="1" dirty="0"/>
              <a:t>Why did the events in Czechoslovakia bother the USSR? How did the USSR invoke the Warsaw Pact to do something about it? (Be sure to explain the Bratislava Declaration.)</a:t>
            </a:r>
          </a:p>
          <a:p>
            <a:pPr marL="514350" lvl="0" indent="-514350">
              <a:buFont typeface="+mj-lt"/>
              <a:buAutoNum type="arabicPeriod"/>
            </a:pPr>
            <a:r>
              <a:rPr lang="en-US" b="1" dirty="0"/>
              <a:t>Describe the surprise invasion of Czechoslovakia in August of 1968 in detail. How does it compare to the invasion in Hungary in </a:t>
            </a:r>
            <a:r>
              <a:rPr lang="en-US" b="1" dirty="0" smtClean="0"/>
              <a:t>1956?</a:t>
            </a:r>
            <a:endParaRPr lang="en-US" b="1" dirty="0"/>
          </a:p>
          <a:p>
            <a:pPr marL="514350" lvl="0" indent="-514350">
              <a:buFont typeface="+mj-lt"/>
              <a:buAutoNum type="arabicPeriod"/>
            </a:pPr>
            <a:r>
              <a:rPr lang="en-US" b="1" dirty="0"/>
              <a:t>Who </a:t>
            </a:r>
            <a:r>
              <a:rPr lang="en-US" b="1" dirty="0" smtClean="0"/>
              <a:t>replaced </a:t>
            </a:r>
            <a:r>
              <a:rPr lang="en-US" b="1" dirty="0" err="1"/>
              <a:t>Dubček</a:t>
            </a:r>
            <a:r>
              <a:rPr lang="en-US" b="1" dirty="0"/>
              <a:t> and what did he do to the results of the 1968?</a:t>
            </a:r>
          </a:p>
          <a:p>
            <a:endParaRPr lang="en-US" dirty="0"/>
          </a:p>
        </p:txBody>
      </p:sp>
    </p:spTree>
    <p:extLst>
      <p:ext uri="{BB962C8B-B14F-4D97-AF65-F5344CB8AC3E}">
        <p14:creationId xmlns:p14="http://schemas.microsoft.com/office/powerpoint/2010/main" val="2437900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TotalTime>
  <Words>1645</Words>
  <Application>Microsoft Office PowerPoint</Application>
  <PresentationFormat>On-screen Show (4:3)</PresentationFormat>
  <Paragraphs>114</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https://www.youtube.com/watch?v=1uapVCH6hjU watch 2:10 to 22:00 minutes</vt:lpstr>
      <vt:lpstr>Berlin Crisis</vt:lpstr>
      <vt:lpstr>Détente: An easing of tensions?</vt:lpstr>
      <vt:lpstr>Thesis</vt:lpstr>
      <vt:lpstr>Détente</vt:lpstr>
      <vt:lpstr>Demise of Nikita Khrushchev</vt:lpstr>
      <vt:lpstr>Demise of Nikita Khrushchev</vt:lpstr>
      <vt:lpstr>Subversion &amp; Radio Free Europe</vt:lpstr>
      <vt:lpstr>Prague Spring 1968</vt:lpstr>
      <vt:lpstr>Prague &amp; its aftermath</vt:lpstr>
      <vt:lpstr>https://www.youtube.com/watch?v=54Cvqxjtr9w 32:32 to end</vt:lpstr>
      <vt:lpstr>Brezhnev Doctrine</vt:lpstr>
      <vt:lpstr>Man on the Moon: The Space Race</vt:lpstr>
      <vt:lpstr>Détente &amp; SALT I &amp; Helsinki</vt:lpstr>
      <vt:lpstr>Pope John Paul II</vt:lpstr>
      <vt:lpstr>Solidarity &amp; Poland</vt:lpstr>
      <vt:lpstr>Vietnam, Afghanistan, &amp;  the end of the Brezhnev era</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Détente: An easing of tensions?</dc:title>
  <dc:creator>Doran, Paul    SHS-Staff</dc:creator>
  <cp:lastModifiedBy>Maners, Allison SHS Staff</cp:lastModifiedBy>
  <cp:revision>80</cp:revision>
  <cp:lastPrinted>2018-05-31T17:52:59Z</cp:lastPrinted>
  <dcterms:created xsi:type="dcterms:W3CDTF">2015-05-13T21:12:13Z</dcterms:created>
  <dcterms:modified xsi:type="dcterms:W3CDTF">2019-05-30T17:42:25Z</dcterms:modified>
</cp:coreProperties>
</file>