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58" r:id="rId4"/>
    <p:sldId id="259" r:id="rId5"/>
    <p:sldId id="263" r:id="rId6"/>
    <p:sldId id="267" r:id="rId7"/>
    <p:sldId id="268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B7E2-B636-C64A-B691-A369078E20D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A627-0916-8344-9339-5B72A9F87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B7E2-B636-C64A-B691-A369078E20D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A627-0916-8344-9339-5B72A9F87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B7E2-B636-C64A-B691-A369078E20D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A627-0916-8344-9339-5B72A9F87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B7E2-B636-C64A-B691-A369078E20D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A627-0916-8344-9339-5B72A9F87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B7E2-B636-C64A-B691-A369078E20D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A627-0916-8344-9339-5B72A9F87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B7E2-B636-C64A-B691-A369078E20D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A627-0916-8344-9339-5B72A9F87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B7E2-B636-C64A-B691-A369078E20D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A627-0916-8344-9339-5B72A9F87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B7E2-B636-C64A-B691-A369078E20D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A627-0916-8344-9339-5B72A9F87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B7E2-B636-C64A-B691-A369078E20D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A627-0916-8344-9339-5B72A9F87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B7E2-B636-C64A-B691-A369078E20D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A627-0916-8344-9339-5B72A9F87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B7E2-B636-C64A-B691-A369078E20D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A627-0916-8344-9339-5B72A9F87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2B7E2-B636-C64A-B691-A369078E20D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2A627-0916-8344-9339-5B72A9F87A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6323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The End of World War II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1451" y="2360023"/>
            <a:ext cx="6500949" cy="167317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May 8, 1945 </a:t>
            </a:r>
          </a:p>
          <a:p>
            <a:r>
              <a:rPr lang="en-US" sz="4000" b="1" dirty="0" smtClean="0">
                <a:solidFill>
                  <a:srgbClr val="002060"/>
                </a:solidFill>
              </a:rPr>
              <a:t>(MEMORIZE IT)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764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Yalta &amp; Potsdam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0560"/>
            <a:ext cx="8229600" cy="601762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/>
              <a:t>Churchill, Stalin, FDR meet at Yalta (Russia) &amp; agree to divide up Germany </a:t>
            </a:r>
            <a:r>
              <a:rPr lang="en-US" b="1" dirty="0"/>
              <a:t>@</a:t>
            </a:r>
            <a:r>
              <a:rPr lang="en-US" b="1" dirty="0" smtClean="0"/>
              <a:t> end of the war</a:t>
            </a:r>
          </a:p>
          <a:p>
            <a:pPr>
              <a:spcBef>
                <a:spcPts val="0"/>
              </a:spcBef>
            </a:pPr>
            <a:r>
              <a:rPr lang="en-US" b="1" dirty="0"/>
              <a:t> Truman, Atlee, </a:t>
            </a:r>
            <a:r>
              <a:rPr lang="en-US" b="1" dirty="0" smtClean="0"/>
              <a:t>&amp; Stalin </a:t>
            </a:r>
            <a:r>
              <a:rPr lang="en-US" b="1" dirty="0"/>
              <a:t>meet again at Potsdam &amp;</a:t>
            </a:r>
            <a:r>
              <a:rPr lang="en-US" b="1" dirty="0" smtClean="0"/>
              <a:t> agree:</a:t>
            </a:r>
            <a:endParaRPr lang="en-US" b="1" dirty="0"/>
          </a:p>
          <a:p>
            <a:pPr lvl="1">
              <a:spcBef>
                <a:spcPts val="0"/>
              </a:spcBef>
            </a:pPr>
            <a:r>
              <a:rPr lang="en-US" sz="3200" b="1" dirty="0"/>
              <a:t>  free &amp;</a:t>
            </a:r>
            <a:r>
              <a:rPr lang="en-US" sz="3200" b="1" dirty="0" smtClean="0"/>
              <a:t> </a:t>
            </a:r>
            <a:r>
              <a:rPr lang="en-US" sz="3200" b="1" dirty="0"/>
              <a:t>fair election in Europe after </a:t>
            </a:r>
            <a:r>
              <a:rPr lang="en-US" sz="3200" b="1" dirty="0" smtClean="0"/>
              <a:t>war</a:t>
            </a:r>
            <a:endParaRPr lang="en-US" sz="3200" b="1" dirty="0"/>
          </a:p>
          <a:p>
            <a:pPr lvl="1">
              <a:spcBef>
                <a:spcPts val="0"/>
              </a:spcBef>
            </a:pPr>
            <a:r>
              <a:rPr lang="en-US" sz="3200" b="1" dirty="0"/>
              <a:t>  USSR jumps in and helps in Japan</a:t>
            </a:r>
          </a:p>
          <a:p>
            <a:pPr>
              <a:spcBef>
                <a:spcPts val="0"/>
              </a:spcBef>
            </a:pPr>
            <a:r>
              <a:rPr lang="en-US" b="1" dirty="0"/>
              <a:t>  </a:t>
            </a:r>
            <a:r>
              <a:rPr lang="en-US" b="1" dirty="0" smtClean="0">
                <a:solidFill>
                  <a:srgbClr val="C00000"/>
                </a:solidFill>
              </a:rPr>
              <a:t>Side note: Neither </a:t>
            </a:r>
            <a:r>
              <a:rPr lang="en-US" b="1" dirty="0">
                <a:solidFill>
                  <a:srgbClr val="C00000"/>
                </a:solidFill>
              </a:rPr>
              <a:t>of these </a:t>
            </a:r>
            <a:r>
              <a:rPr lang="en-US" b="1" dirty="0" smtClean="0">
                <a:solidFill>
                  <a:srgbClr val="C00000"/>
                </a:solidFill>
              </a:rPr>
              <a:t>happen</a:t>
            </a:r>
          </a:p>
          <a:p>
            <a:pPr>
              <a:spcBef>
                <a:spcPts val="0"/>
              </a:spcBef>
            </a:pPr>
            <a:r>
              <a:rPr lang="en-US" b="1" dirty="0"/>
              <a:t> Truman tries to scare Stalin </a:t>
            </a: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by </a:t>
            </a:r>
            <a:r>
              <a:rPr lang="en-US" b="1" dirty="0"/>
              <a:t>telling him about bomb, </a:t>
            </a: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but </a:t>
            </a:r>
            <a:r>
              <a:rPr lang="en-US" b="1" dirty="0"/>
              <a:t>Stalin knows because </a:t>
            </a:r>
            <a:r>
              <a:rPr lang="en-US" b="1" dirty="0" smtClean="0"/>
              <a:t>of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his </a:t>
            </a:r>
            <a:r>
              <a:rPr lang="en-US" b="1" dirty="0"/>
              <a:t>spies</a:t>
            </a:r>
            <a:endParaRPr lang="en-US" b="1" dirty="0" smtClean="0"/>
          </a:p>
        </p:txBody>
      </p:sp>
      <p:pic>
        <p:nvPicPr>
          <p:cNvPr id="4" name="Picture 3" descr="yalt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3268" y="4513384"/>
            <a:ext cx="3047999" cy="222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13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6227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End of the war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48635"/>
            <a:ext cx="8686800" cy="588467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600" b="1" dirty="0"/>
              <a:t>Russians invading from the east</a:t>
            </a:r>
          </a:p>
          <a:p>
            <a:pPr lvl="1">
              <a:lnSpc>
                <a:spcPct val="90000"/>
              </a:lnSpc>
            </a:pPr>
            <a:r>
              <a:rPr lang="en-US" sz="3200" b="1" dirty="0"/>
              <a:t>6 million troops</a:t>
            </a:r>
            <a:endParaRPr lang="en-US" sz="3200" b="1" dirty="0" smtClean="0"/>
          </a:p>
          <a:p>
            <a:pPr>
              <a:lnSpc>
                <a:spcPct val="90000"/>
              </a:lnSpc>
            </a:pPr>
            <a:r>
              <a:rPr lang="en-US" sz="3600" b="1" dirty="0" smtClean="0"/>
              <a:t>Britain</a:t>
            </a:r>
            <a:r>
              <a:rPr lang="en-US" sz="3600" b="1" dirty="0"/>
              <a:t>, France and US invade from the west</a:t>
            </a:r>
          </a:p>
          <a:p>
            <a:pPr lvl="1">
              <a:lnSpc>
                <a:spcPct val="90000"/>
              </a:lnSpc>
            </a:pPr>
            <a:r>
              <a:rPr lang="en-US" sz="3200" b="1" dirty="0"/>
              <a:t>3 million troops</a:t>
            </a:r>
          </a:p>
          <a:p>
            <a:pPr>
              <a:lnSpc>
                <a:spcPct val="90000"/>
              </a:lnSpc>
            </a:pPr>
            <a:r>
              <a:rPr lang="en-US" sz="3600" b="1" dirty="0"/>
              <a:t>Hitler commits suicide</a:t>
            </a:r>
          </a:p>
          <a:p>
            <a:pPr>
              <a:lnSpc>
                <a:spcPct val="90000"/>
              </a:lnSpc>
            </a:pPr>
            <a:r>
              <a:rPr lang="en-US" sz="3600" b="1" dirty="0"/>
              <a:t>Berlin is pounded into rubble by Soviets</a:t>
            </a:r>
          </a:p>
          <a:p>
            <a:pPr>
              <a:lnSpc>
                <a:spcPct val="90000"/>
              </a:lnSpc>
            </a:pPr>
            <a:r>
              <a:rPr lang="en-US" sz="3600" b="1" dirty="0"/>
              <a:t>Germany surrenders May 7, </a:t>
            </a:r>
            <a:r>
              <a:rPr lang="en-US" sz="3600" b="1" dirty="0" smtClean="0"/>
              <a:t>1945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New Chancellor Karl Doenitz signs unconditional surrender papers May 8, 1945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02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Aftermath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55964"/>
            <a:ext cx="8229600" cy="5380478"/>
          </a:xfrm>
        </p:spPr>
        <p:txBody>
          <a:bodyPr>
            <a:normAutofit/>
          </a:bodyPr>
          <a:lstStyle/>
          <a:p>
            <a:r>
              <a:rPr lang="en-US" sz="3600" b="1" dirty="0"/>
              <a:t>Many great cities left undamaged</a:t>
            </a:r>
          </a:p>
          <a:p>
            <a:pPr lvl="1"/>
            <a:r>
              <a:rPr lang="en-US" sz="3200" b="1" dirty="0"/>
              <a:t>Brussels, Paris, Rome, Prague</a:t>
            </a:r>
          </a:p>
          <a:p>
            <a:r>
              <a:rPr lang="en-US" sz="3600" b="1" dirty="0"/>
              <a:t>Many others severely damaged or destroyed</a:t>
            </a:r>
          </a:p>
          <a:p>
            <a:pPr lvl="1"/>
            <a:r>
              <a:rPr lang="en-US" sz="3200" b="1" dirty="0"/>
              <a:t>Huge sections of London in ruins</a:t>
            </a:r>
          </a:p>
          <a:p>
            <a:pPr lvl="1"/>
            <a:r>
              <a:rPr lang="en-US" sz="3200" b="1" dirty="0"/>
              <a:t>Warsaw </a:t>
            </a:r>
            <a:r>
              <a:rPr lang="en-US" sz="3200" b="1" dirty="0" smtClean="0"/>
              <a:t>– 95</a:t>
            </a:r>
            <a:r>
              <a:rPr lang="en-US" sz="3200" b="1" dirty="0"/>
              <a:t>% destroyed</a:t>
            </a:r>
          </a:p>
          <a:p>
            <a:pPr lvl="1"/>
            <a:r>
              <a:rPr lang="en-US" sz="3200" b="1" dirty="0"/>
              <a:t>Central Berlin – 95% destroyed</a:t>
            </a:r>
          </a:p>
          <a:p>
            <a:pPr lvl="1"/>
            <a:r>
              <a:rPr lang="en-US" sz="3200" b="1" dirty="0"/>
              <a:t>Rotterdam (Netherlands) – 90% destroyed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185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Aftermath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381" y="665018"/>
            <a:ext cx="8949619" cy="619298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Millions of people displaced</a:t>
            </a:r>
          </a:p>
          <a:p>
            <a:pPr lvl="1"/>
            <a:r>
              <a:rPr lang="en-US" b="1" dirty="0" smtClean="0"/>
              <a:t>Homes, cities, families </a:t>
            </a:r>
            <a:r>
              <a:rPr lang="en-US" b="1" dirty="0"/>
              <a:t>lost</a:t>
            </a:r>
          </a:p>
          <a:p>
            <a:pPr lvl="1"/>
            <a:r>
              <a:rPr lang="en-US" b="1" dirty="0"/>
              <a:t>Survivors of concentration and labor </a:t>
            </a:r>
            <a:r>
              <a:rPr lang="en-US" b="1" dirty="0" smtClean="0"/>
              <a:t>camps = </a:t>
            </a:r>
            <a:r>
              <a:rPr lang="en-US" b="1" dirty="0" err="1" smtClean="0"/>
              <a:t>DPs</a:t>
            </a:r>
            <a:endParaRPr lang="en-US" b="1" dirty="0" smtClean="0"/>
          </a:p>
          <a:p>
            <a:r>
              <a:rPr lang="en-US" b="1" dirty="0"/>
              <a:t>Agriculture disrupted</a:t>
            </a:r>
          </a:p>
          <a:p>
            <a:r>
              <a:rPr lang="en-US" b="1" dirty="0"/>
              <a:t>Famine and starvation become widespread right after the </a:t>
            </a:r>
            <a:r>
              <a:rPr lang="en-US" b="1" dirty="0" smtClean="0"/>
              <a:t>war</a:t>
            </a:r>
          </a:p>
          <a:p>
            <a:r>
              <a:rPr lang="en-US" b="1" dirty="0" smtClean="0"/>
              <a:t>No infrastructure for economics to resume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Some governments survived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Scandinavian countries, Netherlands, Belgium, Britain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Some of course did not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Germany, Italy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France – Vichy France was a puppet state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Communism becomes very attractive…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Marshall Plan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64" y="928255"/>
            <a:ext cx="8492836" cy="5654389"/>
          </a:xfrm>
        </p:spPr>
        <p:txBody>
          <a:bodyPr/>
          <a:lstStyle/>
          <a:p>
            <a:r>
              <a:rPr lang="en-US" b="1" dirty="0" smtClean="0"/>
              <a:t>Created by Sec. of State George Marshall</a:t>
            </a:r>
          </a:p>
          <a:p>
            <a:r>
              <a:rPr lang="en-US" b="1" dirty="0" smtClean="0"/>
              <a:t>13 billion $ (roughly 5% of GDP) went to rebuilding Western Europe</a:t>
            </a:r>
          </a:p>
          <a:p>
            <a:pPr lvl="1"/>
            <a:r>
              <a:rPr lang="en-US" b="1" dirty="0" smtClean="0"/>
              <a:t>Would have been more but USSR would not let Eastern Europe take it</a:t>
            </a:r>
          </a:p>
          <a:p>
            <a:r>
              <a:rPr lang="en-US" b="1" dirty="0" smtClean="0"/>
              <a:t>Europe did not have to pay it back</a:t>
            </a:r>
          </a:p>
          <a:p>
            <a:r>
              <a:rPr lang="en-US" b="1" dirty="0" smtClean="0"/>
              <a:t>Most went to Britain and France</a:t>
            </a:r>
          </a:p>
          <a:p>
            <a:r>
              <a:rPr lang="en-US" b="1" dirty="0" smtClean="0"/>
              <a:t>Mainly from 1947-1951</a:t>
            </a:r>
          </a:p>
          <a:p>
            <a:r>
              <a:rPr lang="en-US" b="1" dirty="0" smtClean="0"/>
              <a:t>Helped contain communism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7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Divided Germany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074"/>
            <a:ext cx="8229600" cy="4933089"/>
          </a:xfrm>
        </p:spPr>
        <p:txBody>
          <a:bodyPr/>
          <a:lstStyle/>
          <a:p>
            <a:r>
              <a:rPr lang="en-US" b="1" dirty="0" smtClean="0"/>
              <a:t>Originally divided into 4 zones…</a:t>
            </a:r>
          </a:p>
          <a:p>
            <a:r>
              <a:rPr lang="en-US" b="1" dirty="0" smtClean="0"/>
              <a:t>UK, US, and France combine to form West Germany and hold free and fair elections</a:t>
            </a:r>
          </a:p>
          <a:p>
            <a:r>
              <a:rPr lang="en-US" b="1" dirty="0" smtClean="0"/>
              <a:t>USSR installs puppet government into East Germany—the country will not fully reunite until 1989</a:t>
            </a:r>
          </a:p>
          <a:p>
            <a:r>
              <a:rPr lang="en-US" b="1" dirty="0" smtClean="0"/>
              <a:t>Problem is, Berlin is also divided and it sits in the heart of the USSR zone (now East Germany)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4512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United Nations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734292"/>
            <a:ext cx="8548255" cy="5915890"/>
          </a:xfrm>
        </p:spPr>
        <p:txBody>
          <a:bodyPr>
            <a:normAutofit/>
          </a:bodyPr>
          <a:lstStyle/>
          <a:p>
            <a:r>
              <a:rPr lang="en-US" sz="2800" b="1" dirty="0"/>
              <a:t>Wilson’s League of Nations had failed</a:t>
            </a:r>
          </a:p>
          <a:p>
            <a:pPr lvl="1"/>
            <a:r>
              <a:rPr lang="en-US" sz="2400" b="1" dirty="0"/>
              <a:t>US never joined it</a:t>
            </a:r>
          </a:p>
          <a:p>
            <a:pPr lvl="1"/>
            <a:r>
              <a:rPr lang="en-US" sz="2400" b="1" dirty="0"/>
              <a:t>Unable to prevent WW II</a:t>
            </a:r>
          </a:p>
          <a:p>
            <a:r>
              <a:rPr lang="en-US" sz="2800" b="1" dirty="0"/>
              <a:t>Allies create United </a:t>
            </a:r>
            <a:r>
              <a:rPr lang="en-US" sz="2800" b="1" dirty="0" smtClean="0"/>
              <a:t>Nations at meeting in SF</a:t>
            </a:r>
          </a:p>
          <a:p>
            <a:pPr lvl="1"/>
            <a:r>
              <a:rPr lang="en-US" sz="2400" b="1" dirty="0" smtClean="0"/>
              <a:t>HQ in NY</a:t>
            </a:r>
          </a:p>
          <a:p>
            <a:r>
              <a:rPr lang="en-US" sz="2800" b="1" dirty="0"/>
              <a:t>April 1, 1945 – UN Charter approved</a:t>
            </a:r>
          </a:p>
          <a:p>
            <a:pPr lvl="1"/>
            <a:r>
              <a:rPr lang="en-US" sz="2400" b="1" dirty="0"/>
              <a:t>US, China, USSR, Britain and France are the five permanent members of the Security </a:t>
            </a:r>
            <a:r>
              <a:rPr lang="en-US" sz="2400" b="1" dirty="0" smtClean="0"/>
              <a:t>Council</a:t>
            </a:r>
          </a:p>
          <a:p>
            <a:pPr lvl="1"/>
            <a:r>
              <a:rPr lang="en-US" sz="2400" b="1" dirty="0" smtClean="0"/>
              <a:t>Sec. General </a:t>
            </a:r>
            <a:r>
              <a:rPr lang="en-US" sz="2400" b="1" dirty="0"/>
              <a:t>(</a:t>
            </a:r>
            <a:r>
              <a:rPr lang="en-US" sz="2400" b="1" dirty="0" err="1"/>
              <a:t>António</a:t>
            </a:r>
            <a:r>
              <a:rPr lang="en-US" sz="2400" b="1" dirty="0"/>
              <a:t> </a:t>
            </a:r>
            <a:r>
              <a:rPr lang="en-US" sz="2400" b="1" dirty="0" err="1" smtClean="0"/>
              <a:t>Guterres</a:t>
            </a:r>
            <a:r>
              <a:rPr lang="en-US" sz="2400" b="1" dirty="0" smtClean="0"/>
              <a:t> of Portugal – 9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SG)</a:t>
            </a:r>
          </a:p>
          <a:p>
            <a:pPr lvl="1"/>
            <a:r>
              <a:rPr lang="en-US" sz="2400" b="1" dirty="0"/>
              <a:t>Can veto any policy approved by the General </a:t>
            </a:r>
            <a:r>
              <a:rPr lang="en-US" sz="2400" b="1" dirty="0" smtClean="0"/>
              <a:t>Assembly</a:t>
            </a:r>
          </a:p>
          <a:p>
            <a:pPr lvl="1"/>
            <a:r>
              <a:rPr lang="en-US" sz="2400" b="1" dirty="0" smtClean="0"/>
              <a:t>Mostly still works today</a:t>
            </a:r>
            <a:endParaRPr lang="en-US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95514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Nuremberg Trials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216" y="609025"/>
            <a:ext cx="8695304" cy="624897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Allied Military Tribunal</a:t>
            </a:r>
            <a:r>
              <a:rPr lang="en-US" b="1" dirty="0" smtClean="0"/>
              <a:t> = first trials </a:t>
            </a:r>
            <a:r>
              <a:rPr lang="en-US" b="1" dirty="0"/>
              <a:t>of war </a:t>
            </a:r>
            <a:r>
              <a:rPr lang="en-US" b="1" dirty="0" smtClean="0"/>
              <a:t>criminals in history</a:t>
            </a:r>
          </a:p>
          <a:p>
            <a:pPr lvl="1"/>
            <a:r>
              <a:rPr lang="en-US" b="1" dirty="0" smtClean="0"/>
              <a:t>Choose Nuremberg because it was location of famous Nazi party rallies</a:t>
            </a:r>
          </a:p>
          <a:p>
            <a:r>
              <a:rPr lang="en-US" b="1" dirty="0" smtClean="0"/>
              <a:t>4 countries (USA, France, UK, USSR) each have one judge and a legal team (head judge = UK head lawyer = USA)</a:t>
            </a:r>
          </a:p>
          <a:p>
            <a:r>
              <a:rPr lang="en-US" b="1" dirty="0" smtClean="0"/>
              <a:t>US has most of key Nazis so USSR has to work with US</a:t>
            </a:r>
          </a:p>
          <a:p>
            <a:r>
              <a:rPr lang="en-US" b="1" dirty="0"/>
              <a:t>22 Nazi leaders put on trial</a:t>
            </a:r>
            <a:endParaRPr lang="en-US" b="1" dirty="0" smtClean="0"/>
          </a:p>
          <a:p>
            <a:pPr lvl="1"/>
            <a:r>
              <a:rPr lang="en-US" b="1" dirty="0" smtClean="0"/>
              <a:t>Conspiracy to wage war</a:t>
            </a:r>
          </a:p>
          <a:p>
            <a:pPr lvl="1"/>
            <a:r>
              <a:rPr lang="en-US" b="1" dirty="0" smtClean="0"/>
              <a:t>Waging aggressive war</a:t>
            </a:r>
          </a:p>
          <a:p>
            <a:pPr lvl="1"/>
            <a:r>
              <a:rPr lang="en-US" b="1" dirty="0" smtClean="0"/>
              <a:t>War crimes</a:t>
            </a:r>
          </a:p>
          <a:p>
            <a:pPr lvl="1"/>
            <a:r>
              <a:rPr lang="en-US" b="1" dirty="0"/>
              <a:t>Crimes against humanity</a:t>
            </a:r>
          </a:p>
          <a:p>
            <a:r>
              <a:rPr lang="en-US" b="1" dirty="0"/>
              <a:t>Some commit suicide before standing </a:t>
            </a:r>
            <a:r>
              <a:rPr lang="en-US" b="1" dirty="0" smtClean="0"/>
              <a:t>trial (Hitler, Goebbels, Himmler, Bormann, Rommel, </a:t>
            </a:r>
            <a:r>
              <a:rPr lang="en-US" b="1" dirty="0" err="1" smtClean="0"/>
              <a:t>Ley</a:t>
            </a:r>
            <a:r>
              <a:rPr lang="en-US" b="1" dirty="0" smtClean="0"/>
              <a:t>, etc.)</a:t>
            </a:r>
          </a:p>
          <a:p>
            <a:r>
              <a:rPr lang="en-US" b="1" dirty="0" smtClean="0"/>
              <a:t>Eleven sentenced to death, 10 (Goering commits suicide) Nazi </a:t>
            </a:r>
            <a:r>
              <a:rPr lang="en-US" b="1" dirty="0"/>
              <a:t>officers hanged in October </a:t>
            </a:r>
            <a:r>
              <a:rPr lang="en-US" b="1" dirty="0" smtClean="0"/>
              <a:t>1946</a:t>
            </a:r>
          </a:p>
          <a:p>
            <a:r>
              <a:rPr lang="en-US" b="1" dirty="0" smtClean="0"/>
              <a:t>Other acquitted (3) or given varying sentences</a:t>
            </a:r>
          </a:p>
          <a:p>
            <a:r>
              <a:rPr lang="en-US" b="1" dirty="0"/>
              <a:t>Precedent for future war </a:t>
            </a:r>
            <a:r>
              <a:rPr lang="en-US" b="1" dirty="0" smtClean="0"/>
              <a:t>criminals and ICC today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598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The End of World War II</vt:lpstr>
      <vt:lpstr>Yalta &amp; Potsdam</vt:lpstr>
      <vt:lpstr>End of the war</vt:lpstr>
      <vt:lpstr>Aftermath</vt:lpstr>
      <vt:lpstr>Aftermath</vt:lpstr>
      <vt:lpstr>Marshall Plan</vt:lpstr>
      <vt:lpstr>Divided Germany</vt:lpstr>
      <vt:lpstr>United Nations</vt:lpstr>
      <vt:lpstr>Nuremberg Trials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 of World War II</dc:title>
  <dc:creator>Paul Doran</dc:creator>
  <cp:lastModifiedBy>Maners, Allison SHS Staff</cp:lastModifiedBy>
  <cp:revision>15</cp:revision>
  <dcterms:created xsi:type="dcterms:W3CDTF">2010-06-01T00:20:48Z</dcterms:created>
  <dcterms:modified xsi:type="dcterms:W3CDTF">2019-05-10T18:35:37Z</dcterms:modified>
</cp:coreProperties>
</file>