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8" r:id="rId3"/>
    <p:sldId id="259" r:id="rId4"/>
    <p:sldId id="257" r:id="rId5"/>
    <p:sldId id="271" r:id="rId6"/>
    <p:sldId id="269" r:id="rId7"/>
    <p:sldId id="270" r:id="rId8"/>
    <p:sldId id="272" r:id="rId9"/>
    <p:sldId id="266" r:id="rId10"/>
    <p:sldId id="267" r:id="rId11"/>
    <p:sldId id="268" r:id="rId12"/>
    <p:sldId id="307" r:id="rId13"/>
    <p:sldId id="281" r:id="rId14"/>
    <p:sldId id="273" r:id="rId15"/>
    <p:sldId id="274" r:id="rId16"/>
    <p:sldId id="287" r:id="rId17"/>
    <p:sldId id="308" r:id="rId18"/>
    <p:sldId id="300" r:id="rId19"/>
    <p:sldId id="290" r:id="rId20"/>
    <p:sldId id="284" r:id="rId21"/>
    <p:sldId id="291" r:id="rId22"/>
    <p:sldId id="279" r:id="rId23"/>
    <p:sldId id="305" r:id="rId24"/>
    <p:sldId id="313" r:id="rId2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4C004C"/>
    <a:srgbClr val="004F8A"/>
    <a:srgbClr val="00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96" y="5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2624C56-B82E-4954-9565-C47F97D06E2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0C32922-7A4D-46D2-87D5-942E866C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457200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Georgia" charset="0"/>
                <a:ea typeface="Georgia" charset="0"/>
                <a:cs typeface="Georgia" charset="0"/>
              </a:rPr>
              <a:t>The Cold War: An Introduction</a:t>
            </a:r>
            <a:endParaRPr lang="en-US" dirty="0">
              <a:solidFill>
                <a:srgbClr val="7030A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22475"/>
            <a:ext cx="9144000" cy="1655762"/>
          </a:xfrm>
        </p:spPr>
        <p:txBody>
          <a:bodyPr/>
          <a:lstStyle/>
          <a:p>
            <a:r>
              <a:rPr lang="en-US" dirty="0" smtClean="0">
                <a:latin typeface="Georgia" charset="0"/>
                <a:ea typeface="Georgia" charset="0"/>
                <a:cs typeface="Georgia" charset="0"/>
              </a:rPr>
              <a:t>From Allies to Enemies &amp; Cold War Theory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pic>
        <p:nvPicPr>
          <p:cNvPr id="4" name="Picture 3" descr="P101000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400" y="2514600"/>
            <a:ext cx="64008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62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Divided Germany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42974"/>
            <a:ext cx="5943600" cy="568642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4C004C"/>
                </a:solidFill>
                <a:latin typeface="Georgia" pitchFamily="18" charset="0"/>
              </a:rPr>
              <a:t>Germany divided in four zones, one for each of the conquering powers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USSR gets there first &amp; claims the “best” zone (E. Prussia &amp; fashionable end of Berlin)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UK, US, &amp; France eventually combine to form West Germany and hold free and fair elections (1949)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USSR “elects” puppet government into East Germany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The country will not fully reunite until 1990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Problem is, Berlin is also divided &amp; sits in the heart of the USSR zone (now East Germany)</a:t>
            </a:r>
            <a:endParaRPr lang="en-US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4" name="Picture 3" descr="P1010018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375" r="3375"/>
          <a:stretch/>
        </p:blipFill>
        <p:spPr>
          <a:xfrm>
            <a:off x="6172199" y="914400"/>
            <a:ext cx="5977129" cy="4038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6363"/>
            <a:ext cx="121920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A divided Germany, a divided Berlin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4" name="Picture 3" descr="dividedgerma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00" y="1981200"/>
            <a:ext cx="6338069" cy="4516440"/>
          </a:xfrm>
          <a:prstGeom prst="rect">
            <a:avLst/>
          </a:prstGeom>
        </p:spPr>
      </p:pic>
      <p:pic>
        <p:nvPicPr>
          <p:cNvPr id="5" name="Picture 5" descr="germany.ma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481448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1371600"/>
            <a:ext cx="3253001" cy="262842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1"/>
            <a:ext cx="10515600" cy="990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CNN – Cold War Series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7620000" cy="551584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C004C"/>
                </a:solidFill>
                <a:latin typeface="Georgia" pitchFamily="18" charset="0"/>
              </a:rPr>
              <a:t>Will watch a few episodes</a:t>
            </a:r>
          </a:p>
          <a:p>
            <a:pPr lvl="1"/>
            <a:r>
              <a:rPr lang="en-US" b="1" dirty="0" smtClean="0">
                <a:solidFill>
                  <a:srgbClr val="4C004C"/>
                </a:solidFill>
                <a:latin typeface="Georgia" pitchFamily="18" charset="0"/>
              </a:rPr>
              <a:t>Older, but GREAT information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Episode 2 – “Iron Curtain”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Post war and origins of the rise of the Cold War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Fill out viewing guide &amp; pay attention to: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Greece and Turkey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Satellite States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Poland and Germany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George Kennan’s Telegram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Clifford-Elsey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1066800"/>
            <a:ext cx="3886200" cy="527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096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  <a:latin typeface="Georgia" pitchFamily="18" charset="0"/>
              </a:rPr>
              <a:t>Greece &amp; Turkey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11734800" cy="5715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Who was governing/funding Greece and Turkey at the end the of the war?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Why did they pull out?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What happened in Greece? Be specific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Why did this happen?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What was the US afraid would happen in Turkey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Why did the United State not feel like it could “lose” Greece and Turkey? (analyze this in terms of Cold War Theory)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What did the US do as a result of this fear?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What was the outcome of these incidents?</a:t>
            </a:r>
            <a:endParaRPr lang="en-US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Long Telegram &amp; Iron Curtain Speech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latin typeface="Georgia" pitchFamily="18" charset="0"/>
              </a:rPr>
              <a:t>Let’s look at your answers from the CCN program you just watched…</a:t>
            </a:r>
            <a:endParaRPr lang="en-US" sz="36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323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Berlin Airlift – 1949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11582400" cy="60960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4C004C"/>
                </a:solidFill>
                <a:latin typeface="Georgia" pitchFamily="18" charset="0"/>
              </a:rPr>
              <a:t>US proposes to extend Marshall Plan to Germany—first step in creating West Germany—which upsets USSR, which wants a weak German state</a:t>
            </a:r>
          </a:p>
          <a:p>
            <a:r>
              <a:rPr lang="en-US" sz="3000" b="1" dirty="0" smtClean="0">
                <a:solidFill>
                  <a:srgbClr val="C00000"/>
                </a:solidFill>
                <a:latin typeface="Georgia" pitchFamily="18" charset="0"/>
              </a:rPr>
              <a:t>Comes to a headway with Currency Crisis: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Allies proposed to re-center and create a new </a:t>
            </a:r>
            <a:r>
              <a:rPr lang="en-US" sz="2800" b="1" i="1" dirty="0" smtClean="0">
                <a:solidFill>
                  <a:srgbClr val="C00000"/>
                </a:solidFill>
                <a:latin typeface="Georgia" pitchFamily="18" charset="0"/>
              </a:rPr>
              <a:t>Deutschemark</a:t>
            </a: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 to replace to the </a:t>
            </a:r>
            <a:r>
              <a:rPr lang="en-US" sz="2800" b="1" i="1" dirty="0" err="1" smtClean="0">
                <a:solidFill>
                  <a:srgbClr val="C00000"/>
                </a:solidFill>
                <a:latin typeface="Georgia" pitchFamily="18" charset="0"/>
              </a:rPr>
              <a:t>Reichmark</a:t>
            </a: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 and </a:t>
            </a:r>
            <a:r>
              <a:rPr lang="en-US" sz="2800" b="1" dirty="0" err="1" smtClean="0">
                <a:solidFill>
                  <a:srgbClr val="C00000"/>
                </a:solidFill>
                <a:latin typeface="Georgia" pitchFamily="18" charset="0"/>
              </a:rPr>
              <a:t>restabilize</a:t>
            </a: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 the German economy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Stalin wanted a weak Germany (saw this as only way to prevent WWIII) &amp; opposed it </a:t>
            </a:r>
          </a:p>
          <a:p>
            <a:pPr lvl="2"/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At this point, USSR starts mini-blockade, claiming that everything going in and out on rails has to be searched by Soviet troops</a:t>
            </a:r>
          </a:p>
          <a:p>
            <a:pPr lvl="2"/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Causes US to start “Little lift” &amp; begins building up food supplies 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Georgia" pitchFamily="18" charset="0"/>
              </a:rPr>
              <a:t>Allies began introducing it anyway…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323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Berlin Airlift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3236"/>
            <a:ext cx="11582400" cy="589476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4C004C"/>
                </a:solidFill>
                <a:latin typeface="Georgia" pitchFamily="18" charset="0"/>
              </a:rPr>
              <a:t>Soviet response is to blockade, beginning in full on 6/24/48</a:t>
            </a:r>
          </a:p>
          <a:p>
            <a:pPr lvl="1"/>
            <a:r>
              <a:rPr lang="en-US" b="1" dirty="0" smtClean="0">
                <a:solidFill>
                  <a:srgbClr val="4C004C"/>
                </a:solidFill>
                <a:latin typeface="Georgia" pitchFamily="18" charset="0"/>
              </a:rPr>
              <a:t>Other Allies had not signed a formal agreement with USSR on ground routes, relying on goodwill</a:t>
            </a:r>
          </a:p>
          <a:p>
            <a:pPr lvl="1"/>
            <a:r>
              <a:rPr lang="en-US" b="1" dirty="0" smtClean="0">
                <a:solidFill>
                  <a:srgbClr val="4C004C"/>
                </a:solidFill>
                <a:latin typeface="Georgia" pitchFamily="18" charset="0"/>
              </a:rPr>
              <a:t>In 1945 they had signed a formal agreement on air routes and open access to Berlin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Truman and other Allies decide to respond with an airlift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This would not be easy, they’d need to bring in 1,534 tons of food &amp; 3,457 tons of coal/gas, to support West Berlin’s 2 million citizens, a day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Planes took off/landed in Berlin every 30 seconds, flying 300,000+ flights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Airlift ended when USSR backed down 4/15/49</a:t>
            </a:r>
            <a:endParaRPr lang="en-US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59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07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Truman Doctrine, Domino Theory, &amp; NSC 68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2"/>
            <a:ext cx="11582400" cy="591343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</a:rPr>
              <a:t>First step in “dealing with” the Red Threat is the </a:t>
            </a:r>
            <a:r>
              <a:rPr lang="en-US" sz="3200" b="1" u="sng" dirty="0" smtClean="0">
                <a:solidFill>
                  <a:srgbClr val="4C004C"/>
                </a:solidFill>
                <a:latin typeface="Georgia"/>
                <a:cs typeface="Georgia"/>
              </a:rPr>
              <a:t>Truman Doctrine </a:t>
            </a:r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  <a:sym typeface="Wingdings"/>
              </a:rPr>
              <a:t>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  <a:sym typeface="Wingdings"/>
              </a:rPr>
              <a:t>What does it say?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  <a:sym typeface="Wingdings"/>
              </a:rPr>
              <a:t>What was is based 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  <a:sym typeface="Wingdings"/>
              </a:rPr>
              <a:t>Why does it matter?</a:t>
            </a:r>
          </a:p>
          <a:p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  <a:sym typeface="Wingdings"/>
              </a:rPr>
              <a:t>Policy of Containment, issued in March 1947</a:t>
            </a:r>
          </a:p>
          <a:p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  <a:sym typeface="Wingdings"/>
              </a:rPr>
              <a:t>Shifts the US from policy of détente</a:t>
            </a:r>
          </a:p>
          <a:p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  <a:sym typeface="Wingdings"/>
              </a:rPr>
              <a:t>Becomes backbone of US foreign policy for the Cold War</a:t>
            </a:r>
            <a:endParaRPr lang="en-US" sz="3200" b="1" dirty="0" smtClean="0">
              <a:solidFill>
                <a:srgbClr val="4C004C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898558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07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Truman Doctrine, Domino Theory, &amp; NSC 68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2"/>
            <a:ext cx="11582400" cy="591343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Georgia"/>
                <a:cs typeface="Georgia"/>
              </a:rPr>
              <a:t>Second Step: </a:t>
            </a:r>
            <a:r>
              <a:rPr lang="en-US" sz="3200" b="1" u="sng" dirty="0" smtClean="0">
                <a:solidFill>
                  <a:srgbClr val="002060"/>
                </a:solidFill>
                <a:latin typeface="Georgia"/>
                <a:cs typeface="Georgia"/>
              </a:rPr>
              <a:t>Domino Theory</a:t>
            </a:r>
            <a:endParaRPr lang="en-US" sz="3200" b="1" dirty="0" smtClean="0">
              <a:solidFill>
                <a:srgbClr val="002060"/>
              </a:solidFill>
              <a:latin typeface="Georgia"/>
              <a:cs typeface="Georgia"/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</a:rPr>
              <a:t>In the years right after WWII, it seems, to the US, that communism is spreading a lot</a:t>
            </a:r>
          </a:p>
          <a:p>
            <a:pPr lvl="2"/>
            <a:r>
              <a:rPr lang="en-US" sz="2400" b="1" dirty="0" smtClean="0">
                <a:solidFill>
                  <a:srgbClr val="002060"/>
                </a:solidFill>
                <a:latin typeface="Georgia"/>
                <a:cs typeface="Georgia"/>
              </a:rPr>
              <a:t>Stalin has now flipped sides and embraced Trotsky’s Permanent Revolution (the opposite of Socialism in One Country) and is spreading communism through Eastern Europe</a:t>
            </a:r>
          </a:p>
          <a:p>
            <a:pPr lvl="2"/>
            <a:r>
              <a:rPr lang="en-US" sz="2400" b="1" dirty="0" smtClean="0">
                <a:solidFill>
                  <a:srgbClr val="002060"/>
                </a:solidFill>
                <a:latin typeface="Georgia"/>
                <a:cs typeface="Georgia"/>
              </a:rPr>
              <a:t>China is in the process of a long Communist Revolution</a:t>
            </a:r>
          </a:p>
          <a:p>
            <a:pPr lvl="2"/>
            <a:r>
              <a:rPr lang="en-US" sz="2400" b="1" dirty="0" smtClean="0">
                <a:solidFill>
                  <a:srgbClr val="002060"/>
                </a:solidFill>
                <a:latin typeface="Georgia"/>
                <a:cs typeface="Georgia"/>
              </a:rPr>
              <a:t>Greece and Turkey are threatened </a:t>
            </a:r>
          </a:p>
          <a:p>
            <a:pPr lvl="2"/>
            <a:r>
              <a:rPr lang="en-US" sz="2400" b="1" dirty="0" smtClean="0">
                <a:solidFill>
                  <a:srgbClr val="002060"/>
                </a:solidFill>
                <a:latin typeface="Georgia"/>
                <a:cs typeface="Georgia"/>
              </a:rPr>
              <a:t>Berlin Crisis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</a:rPr>
              <a:t>Common idea that comes out of the </a:t>
            </a:r>
            <a:r>
              <a:rPr lang="en-US" sz="2800" b="1" dirty="0">
                <a:solidFill>
                  <a:srgbClr val="002060"/>
                </a:solidFill>
                <a:latin typeface="Georgia"/>
                <a:cs typeface="Georgia"/>
              </a:rPr>
              <a:t>S</a:t>
            </a:r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</a:rPr>
              <a:t>tate department by 1950s in Domino Theory </a:t>
            </a:r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 Containing Communism is like a game of dominos, if you let one country fall, other around it will fall, etc., till they all fall</a:t>
            </a:r>
          </a:p>
        </p:txBody>
      </p:sp>
    </p:spTree>
    <p:extLst>
      <p:ext uri="{BB962C8B-B14F-4D97-AF65-F5344CB8AC3E}">
        <p14:creationId xmlns:p14="http://schemas.microsoft.com/office/powerpoint/2010/main" val="15155649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07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Truman Doctrine, Domino Theory, &amp; NSC 68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2"/>
            <a:ext cx="11582400" cy="591343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Final step: </a:t>
            </a:r>
            <a:r>
              <a:rPr lang="en-US" sz="3600" b="1" u="sng" dirty="0" smtClean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NSC-68</a:t>
            </a:r>
            <a:endParaRPr lang="en-US" sz="3600" b="1" dirty="0" smtClean="0">
              <a:solidFill>
                <a:srgbClr val="002060"/>
              </a:solidFill>
              <a:latin typeface="Georgia"/>
              <a:cs typeface="Georgia"/>
              <a:sym typeface="Wingdings"/>
            </a:endParaRP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Committee of the best minds on the National Security Council (NSC) studies both containment </a:t>
            </a:r>
            <a:r>
              <a:rPr lang="en-US" sz="3200" b="1" dirty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&amp;</a:t>
            </a:r>
            <a:r>
              <a:rPr lang="en-US" sz="3200" b="1" dirty="0" smtClean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 domino theory - concludes those are the best policies to follow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Solidifies this in NCS-68 a top secret memo that makes these official US policy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Will be US policy through 1980s (though it’s reigned in some)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Direct reason for involvement in Korean and Vietnam War</a:t>
            </a:r>
            <a:endParaRPr lang="en-US" sz="3200" b="1" dirty="0">
              <a:solidFill>
                <a:srgbClr val="00206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65022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3175"/>
            <a:ext cx="10515600" cy="9112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charset="0"/>
                <a:ea typeface="Georgia" charset="0"/>
                <a:cs typeface="Georgia" charset="0"/>
              </a:rPr>
              <a:t>Thesis</a:t>
            </a:r>
            <a:endParaRPr lang="en-US" b="1" dirty="0">
              <a:solidFill>
                <a:srgbClr val="7030A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17348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The </a:t>
            </a:r>
            <a:r>
              <a:rPr lang="en-US" sz="3600" b="1" dirty="0" smtClean="0">
                <a:latin typeface="Georgia" charset="0"/>
                <a:ea typeface="Georgia" charset="0"/>
                <a:cs typeface="Georgia" charset="0"/>
              </a:rPr>
              <a:t>West's fear of communism and perception that the USSR reneged on a series of deals </a:t>
            </a: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made at various conferences at the end of World War II, coupled with </a:t>
            </a:r>
            <a:r>
              <a:rPr lang="en-US" sz="3600" b="1" dirty="0" smtClean="0">
                <a:latin typeface="Georgia" charset="0"/>
                <a:ea typeface="Georgia" charset="0"/>
                <a:cs typeface="Georgia" charset="0"/>
              </a:rPr>
              <a:t>Joseph Stalin's paranoia </a:t>
            </a: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about at Third World War </a:t>
            </a:r>
            <a:r>
              <a:rPr lang="en-US" sz="3600" b="1" dirty="0" smtClean="0">
                <a:latin typeface="Georgia" charset="0"/>
                <a:ea typeface="Georgia" charset="0"/>
                <a:cs typeface="Georgia" charset="0"/>
              </a:rPr>
              <a:t>led to an increasing divided between the Allies</a:t>
            </a: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 at the end of World War II. This caused tacit escalation on both sides </a:t>
            </a:r>
            <a:r>
              <a:rPr lang="en-US" sz="3600" b="1" dirty="0" smtClean="0">
                <a:latin typeface="Georgia" charset="0"/>
                <a:ea typeface="Georgia" charset="0"/>
                <a:cs typeface="Georgia" charset="0"/>
              </a:rPr>
              <a:t>resulting in the perception that two ideologies were opposite and incompatible</a:t>
            </a: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. The result was a series of moves isolation and dividing Europe between East and West, </a:t>
            </a:r>
            <a:r>
              <a:rPr lang="en-US" sz="3600" b="1" dirty="0" smtClean="0">
                <a:latin typeface="Georgia" charset="0"/>
                <a:ea typeface="Georgia" charset="0"/>
                <a:cs typeface="Georgia" charset="0"/>
              </a:rPr>
              <a:t>resulting in the Cold War</a:t>
            </a: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.</a:t>
            </a:r>
            <a:endParaRPr lang="en-US" sz="36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0969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/>
                <a:cs typeface="Georgia"/>
              </a:rPr>
              <a:t>NATO &amp; the Warsaw Pact</a:t>
            </a:r>
            <a:endParaRPr lang="en-US" b="1" dirty="0">
              <a:solidFill>
                <a:srgbClr val="7030A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6963"/>
            <a:ext cx="11582400" cy="55324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</a:rPr>
              <a:t>By 1948 “elections” have been held in Eastern Europe (places under USSR control after the war) and have been swept by Communists, who outlaw other parties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Georgia"/>
                <a:cs typeface="Georgia"/>
              </a:rPr>
              <a:t>To try a solidify their partners and contain communism to the so-called Eastern Bloc, US creates a new international organization called the North Atlantic Treaty Organization (NATO)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</a:rPr>
              <a:t>Have to be a democracy (both nominally and partially in practice)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</a:rPr>
              <a:t>Have to be in N America and Europe (we create SEATO for Asia)</a:t>
            </a:r>
          </a:p>
        </p:txBody>
      </p:sp>
    </p:spTree>
    <p:extLst>
      <p:ext uri="{BB962C8B-B14F-4D97-AF65-F5344CB8AC3E}">
        <p14:creationId xmlns:p14="http://schemas.microsoft.com/office/powerpoint/2010/main" val="32423684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969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/>
                <a:cs typeface="Georgia"/>
              </a:rPr>
              <a:t>NATO &amp; the Warsaw Pact</a:t>
            </a:r>
            <a:endParaRPr lang="en-US" b="1" dirty="0">
              <a:solidFill>
                <a:srgbClr val="7030A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6963"/>
            <a:ext cx="11582400" cy="55324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Georgia"/>
                <a:cs typeface="Georgia"/>
              </a:rPr>
              <a:t>To try a solidify their partners and contain communism to the so-called Eastern Bloc, US creates a new international organization called the North Atlantic Treaty Organization (NATO)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</a:rPr>
              <a:t>Have to agree to have 2% of GDP go to military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</a:rPr>
              <a:t>Have to agree to collective defense </a:t>
            </a:r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 “attack on one is an attack on all”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  <a:sym typeface="Wingdings"/>
              </a:rPr>
              <a:t>Have to be anti-communist and liked by the US for either historical or strategic purposes (this is the unwritten rule)</a:t>
            </a:r>
          </a:p>
          <a:p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  <a:sym typeface="Wingdings"/>
              </a:rPr>
              <a:t>By 1955, USSR has responded by having its satellite states sign the Warsaw Pact and Europe is very, very clearly divided</a:t>
            </a:r>
            <a:endParaRPr lang="en-US" sz="3200" b="1" dirty="0">
              <a:solidFill>
                <a:srgbClr val="4C004C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43874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Soviet Bomb &amp; Mutually Assured Destruction Theory (MAD)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11582400" cy="43513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Georgia"/>
                <a:cs typeface="Georgia"/>
              </a:rPr>
              <a:t>August 29, 1949 Soviet detonate their first test atomic bomb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  <a:latin typeface="Georgia"/>
                <a:cs typeface="Georgia"/>
              </a:rPr>
              <a:t>US thought they were about 10 years behind that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Georgia"/>
                <a:cs typeface="Georgia"/>
              </a:rPr>
              <a:t>World now has two nuclear powers, and a stockpile begins</a:t>
            </a:r>
          </a:p>
          <a:p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</a:rPr>
              <a:t>This leads us to Mutually Assured Destruction Theory, which is illustrated in </a:t>
            </a:r>
            <a:r>
              <a:rPr lang="en-US" sz="3200" b="1" i="1" dirty="0" smtClean="0">
                <a:solidFill>
                  <a:srgbClr val="4C004C"/>
                </a:solidFill>
                <a:latin typeface="Georgia"/>
                <a:cs typeface="Georgia"/>
              </a:rPr>
              <a:t>The Butter Battle Book</a:t>
            </a:r>
            <a:r>
              <a:rPr lang="en-US" sz="3200" b="1" dirty="0" smtClean="0">
                <a:solidFill>
                  <a:srgbClr val="4C004C"/>
                </a:solidFill>
                <a:latin typeface="Georgia"/>
                <a:cs typeface="Georgia"/>
              </a:rPr>
              <a:t> by Dr. Seuss (may read later in the unit… time permitting)</a:t>
            </a:r>
            <a:endParaRPr lang="en-US" sz="3200" b="1" dirty="0">
              <a:solidFill>
                <a:srgbClr val="4C004C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05814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  <a:latin typeface="Georgia" pitchFamily="18" charset="0"/>
              </a:rPr>
              <a:t>Keylor 292-297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11734800" cy="5715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b="1" u="sng" dirty="0" smtClean="0">
                <a:solidFill>
                  <a:srgbClr val="002060"/>
                </a:solidFill>
                <a:latin typeface="Georgia" pitchFamily="18" charset="0"/>
              </a:rPr>
              <a:t>Why</a:t>
            </a:r>
            <a:r>
              <a:rPr lang="en-US" sz="3400" b="1" dirty="0" smtClean="0">
                <a:solidFill>
                  <a:srgbClr val="002060"/>
                </a:solidFill>
                <a:latin typeface="Georgia" pitchFamily="18" charset="0"/>
              </a:rPr>
              <a:t> does Soviet foreign policy change in the mid to late 50s? (hint: there are multiple reasons)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u="sng" dirty="0" smtClean="0">
                <a:solidFill>
                  <a:srgbClr val="002060"/>
                </a:solidFill>
                <a:latin typeface="Georgia" pitchFamily="18" charset="0"/>
              </a:rPr>
              <a:t>What</a:t>
            </a:r>
            <a:r>
              <a:rPr lang="en-US" sz="3400" b="1" dirty="0" smtClean="0">
                <a:solidFill>
                  <a:srgbClr val="002060"/>
                </a:solidFill>
                <a:latin typeface="Georgia" pitchFamily="18" charset="0"/>
              </a:rPr>
              <a:t> were the actual changes in policy? (hint: this is the WHAT, not the WHY – that is the previous question)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Georgia" pitchFamily="18" charset="0"/>
              </a:rPr>
              <a:t>What is de-Stalinization?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Georgia" pitchFamily="18" charset="0"/>
              </a:rPr>
              <a:t>What is the impact of de-Stalinization?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b="1" dirty="0" smtClean="0">
                <a:solidFill>
                  <a:srgbClr val="002060"/>
                </a:solidFill>
                <a:latin typeface="Georgia" pitchFamily="18" charset="0"/>
              </a:rPr>
              <a:t>Why were the results </a:t>
            </a:r>
            <a:r>
              <a:rPr lang="en-US" sz="3400" b="1" dirty="0">
                <a:solidFill>
                  <a:srgbClr val="002060"/>
                </a:solidFill>
                <a:latin typeface="Georgia" pitchFamily="18" charset="0"/>
              </a:rPr>
              <a:t>different </a:t>
            </a:r>
            <a:r>
              <a:rPr lang="en-US" sz="3400" b="1" dirty="0" smtClean="0">
                <a:solidFill>
                  <a:srgbClr val="002060"/>
                </a:solidFill>
                <a:latin typeface="Georgia" pitchFamily="18" charset="0"/>
              </a:rPr>
              <a:t>between Poland and Hungary? </a:t>
            </a:r>
            <a:endParaRPr lang="en-US" sz="34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960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1"/>
            <a:ext cx="10515600" cy="990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CNN – After Stalin (Episode 7)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1"/>
            <a:ext cx="6781800" cy="5515843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4C004C"/>
                </a:solidFill>
                <a:latin typeface="Georgia" pitchFamily="18" charset="0"/>
              </a:rPr>
              <a:t>Picks up right after Khrushchev's Speech @ the Twentieth Congress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Georgia" pitchFamily="18" charset="0"/>
              </a:rPr>
              <a:t>Keep in mind the following questions…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Add more complete answers to your notes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Georgia" pitchFamily="18" charset="0"/>
              </a:rPr>
              <a:t>4. What </a:t>
            </a:r>
            <a:r>
              <a:rPr lang="en-US" sz="3200" b="1" dirty="0">
                <a:solidFill>
                  <a:srgbClr val="002060"/>
                </a:solidFill>
                <a:latin typeface="Georgia" pitchFamily="18" charset="0"/>
              </a:rPr>
              <a:t>is the impact of de-Stalinization?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Georgia" pitchFamily="18" charset="0"/>
              </a:rPr>
              <a:t>5. Why </a:t>
            </a:r>
            <a:r>
              <a:rPr lang="en-US" sz="3200" b="1" dirty="0">
                <a:solidFill>
                  <a:srgbClr val="002060"/>
                </a:solidFill>
                <a:latin typeface="Georgia" pitchFamily="18" charset="0"/>
              </a:rPr>
              <a:t>were the results different between Poland and Hungary?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220" y="1056444"/>
            <a:ext cx="3535926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3220" y="5857044"/>
            <a:ext cx="353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C004C"/>
                </a:solidFill>
              </a:rPr>
              <a:t>21:46 to end</a:t>
            </a:r>
          </a:p>
          <a:p>
            <a:pPr algn="ctr"/>
            <a:r>
              <a:rPr lang="en-US" b="1" dirty="0">
                <a:solidFill>
                  <a:srgbClr val="4C004C"/>
                </a:solidFill>
              </a:rPr>
              <a:t>o</a:t>
            </a:r>
            <a:r>
              <a:rPr lang="en-US" b="1" smtClean="0">
                <a:solidFill>
                  <a:srgbClr val="4C004C"/>
                </a:solidFill>
              </a:rPr>
              <a:t>r </a:t>
            </a:r>
            <a:r>
              <a:rPr lang="en-US" b="1" dirty="0" smtClean="0">
                <a:solidFill>
                  <a:srgbClr val="4C004C"/>
                </a:solidFill>
              </a:rPr>
              <a:t>28 to end for </a:t>
            </a:r>
            <a:r>
              <a:rPr lang="en-US" b="1" smtClean="0">
                <a:solidFill>
                  <a:srgbClr val="4C004C"/>
                </a:solidFill>
              </a:rPr>
              <a:t>just Hungary</a:t>
            </a:r>
            <a:endParaRPr lang="en-US" b="1" dirty="0">
              <a:solidFill>
                <a:srgbClr val="4C00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645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charset="0"/>
                <a:ea typeface="Georgia" charset="0"/>
                <a:cs typeface="Georgia" charset="0"/>
              </a:rPr>
              <a:t>What is the Cold War?</a:t>
            </a:r>
            <a:endParaRPr lang="en-US" b="1" dirty="0">
              <a:solidFill>
                <a:srgbClr val="7030A0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11506200" cy="503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Georgia" charset="0"/>
                <a:ea typeface="Georgia" charset="0"/>
                <a:cs typeface="Georgia" charset="0"/>
              </a:rPr>
              <a:t>The Cold War is a series of escalated diplomatic and economic conflicts centering around a feud between the USA &amp; the USSR. It is called the Cold War because there was never direct declared conflict between the two countries (i.e. "hot war"). Having said that, the Cold War contained a series of proxy wars to go along with the economic and diplomatic discord—it was a conflict of hard and soft power. </a:t>
            </a:r>
            <a:endParaRPr lang="en-US" sz="3200" b="1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0687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What’s going on at the end of WWII in Europe?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At first, there are signs of cooperation…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838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United Nations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2"/>
            <a:ext cx="11353800" cy="579119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4C004C"/>
                </a:solidFill>
                <a:latin typeface="Georgia" pitchFamily="18" charset="0"/>
              </a:rPr>
              <a:t>Wilson’s </a:t>
            </a:r>
            <a:r>
              <a:rPr lang="en-US" sz="2800" b="1" dirty="0">
                <a:solidFill>
                  <a:srgbClr val="4C004C"/>
                </a:solidFill>
                <a:latin typeface="Georgia" pitchFamily="18" charset="0"/>
              </a:rPr>
              <a:t>League of Nations had failed</a:t>
            </a:r>
          </a:p>
          <a:p>
            <a:pPr lvl="1"/>
            <a:r>
              <a:rPr lang="en-US" sz="2400" b="1" dirty="0">
                <a:solidFill>
                  <a:srgbClr val="4C004C"/>
                </a:solidFill>
                <a:latin typeface="Georgia" pitchFamily="18" charset="0"/>
              </a:rPr>
              <a:t>US never joined it</a:t>
            </a:r>
          </a:p>
          <a:p>
            <a:pPr lvl="1"/>
            <a:r>
              <a:rPr lang="en-US" sz="2400" b="1" dirty="0">
                <a:solidFill>
                  <a:srgbClr val="4C004C"/>
                </a:solidFill>
                <a:latin typeface="Georgia" pitchFamily="18" charset="0"/>
              </a:rPr>
              <a:t>Unable to prevent </a:t>
            </a:r>
            <a:r>
              <a:rPr lang="en-US" sz="2400" b="1" dirty="0" smtClean="0">
                <a:solidFill>
                  <a:srgbClr val="4C004C"/>
                </a:solidFill>
                <a:latin typeface="Georgia" pitchFamily="18" charset="0"/>
              </a:rPr>
              <a:t>WWII</a:t>
            </a:r>
            <a:endParaRPr lang="en-US" sz="2400" b="1" dirty="0">
              <a:solidFill>
                <a:srgbClr val="4C004C"/>
              </a:solidFill>
              <a:latin typeface="Georgia" pitchFamily="18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Georgia" pitchFamily="18" charset="0"/>
              </a:rPr>
              <a:t>Allies create United </a:t>
            </a:r>
            <a:r>
              <a:rPr lang="en-US" sz="2800" b="1" dirty="0" smtClean="0">
                <a:solidFill>
                  <a:srgbClr val="C00000"/>
                </a:solidFill>
                <a:latin typeface="Georgia" pitchFamily="18" charset="0"/>
              </a:rPr>
              <a:t>Nations at meeting in SF</a:t>
            </a:r>
          </a:p>
          <a:p>
            <a:pPr lvl="1"/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HQ in NYC</a:t>
            </a:r>
          </a:p>
          <a:p>
            <a:r>
              <a:rPr lang="en-US" sz="2800" b="1" dirty="0">
                <a:solidFill>
                  <a:srgbClr val="002060"/>
                </a:solidFill>
                <a:latin typeface="Georgia" pitchFamily="18" charset="0"/>
              </a:rPr>
              <a:t>April 1, 1945 – UN Charter approved</a:t>
            </a:r>
          </a:p>
          <a:p>
            <a:pPr lvl="1"/>
            <a:r>
              <a:rPr lang="en-US" sz="2400" b="1" dirty="0">
                <a:solidFill>
                  <a:srgbClr val="002060"/>
                </a:solidFill>
                <a:latin typeface="Georgia" pitchFamily="18" charset="0"/>
              </a:rPr>
              <a:t>US, China, USSR, Britain and France are the five permanent members of the Security </a:t>
            </a:r>
            <a:r>
              <a:rPr lang="en-US" sz="2400" b="1" dirty="0" smtClean="0">
                <a:solidFill>
                  <a:srgbClr val="002060"/>
                </a:solidFill>
                <a:latin typeface="Georgia" pitchFamily="18" charset="0"/>
              </a:rPr>
              <a:t>Council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Can veto any policy approved by the General Assembly &amp; have veto power on Security Council</a:t>
            </a:r>
            <a:endParaRPr lang="en-US" sz="20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lvl="1"/>
            <a:r>
              <a:rPr lang="en-US" sz="2400" b="1" dirty="0" smtClean="0">
                <a:solidFill>
                  <a:srgbClr val="002060"/>
                </a:solidFill>
                <a:latin typeface="Georgia" pitchFamily="18" charset="0"/>
              </a:rPr>
              <a:t>Led by Secretary General</a:t>
            </a:r>
          </a:p>
          <a:p>
            <a:pPr lvl="2"/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Currently Antonio </a:t>
            </a:r>
            <a:r>
              <a:rPr lang="en-US" sz="2000" b="1" dirty="0" err="1" smtClean="0">
                <a:solidFill>
                  <a:srgbClr val="002060"/>
                </a:solidFill>
                <a:latin typeface="Georgia" pitchFamily="18" charset="0"/>
              </a:rPr>
              <a:t>Guterres</a:t>
            </a:r>
            <a:r>
              <a:rPr lang="en-US" sz="2000" b="1" dirty="0" smtClean="0">
                <a:solidFill>
                  <a:srgbClr val="002060"/>
                </a:solidFill>
                <a:latin typeface="Georgia" pitchFamily="18" charset="0"/>
              </a:rPr>
              <a:t> of Portugal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  <a:latin typeface="Georgia" pitchFamily="18" charset="0"/>
              </a:rPr>
              <a:t>Mostly still works today (in the sense of not causing WWIII, not really in the sense of efficiency </a:t>
            </a:r>
            <a:r>
              <a:rPr lang="en-US" sz="2400" b="1" dirty="0" smtClean="0">
                <a:solidFill>
                  <a:srgbClr val="002060"/>
                </a:solidFill>
                <a:latin typeface="Georgia" pitchFamily="18" charset="0"/>
                <a:sym typeface="Wingdings" pitchFamily="2" charset="2"/>
              </a:rPr>
              <a:t></a:t>
            </a:r>
            <a:r>
              <a:rPr lang="en-US" sz="2400" b="1" dirty="0" smtClean="0">
                <a:solidFill>
                  <a:srgbClr val="002060"/>
                </a:solidFill>
                <a:latin typeface="Georgia" pitchFamily="18" charset="0"/>
              </a:rPr>
              <a:t>)</a:t>
            </a:r>
            <a:endParaRPr lang="en-US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847486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Georgia" pitchFamily="18" charset="0"/>
              </a:rPr>
              <a:t>Nuremberg Trials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288" y="847486"/>
            <a:ext cx="11593739" cy="593489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4C004C"/>
                </a:solidFill>
                <a:latin typeface="Georgia" pitchFamily="18" charset="0"/>
              </a:rPr>
              <a:t>Allied Military Tribunal</a:t>
            </a:r>
            <a:r>
              <a:rPr lang="en-US" b="1" dirty="0" smtClean="0">
                <a:solidFill>
                  <a:srgbClr val="4C004C"/>
                </a:solidFill>
                <a:latin typeface="Georgia" pitchFamily="18" charset="0"/>
              </a:rPr>
              <a:t> = first trials </a:t>
            </a:r>
            <a:r>
              <a:rPr lang="en-US" b="1" dirty="0">
                <a:solidFill>
                  <a:srgbClr val="4C004C"/>
                </a:solidFill>
                <a:latin typeface="Georgia" pitchFamily="18" charset="0"/>
              </a:rPr>
              <a:t>of war </a:t>
            </a:r>
            <a:r>
              <a:rPr lang="en-US" b="1" dirty="0" smtClean="0">
                <a:solidFill>
                  <a:srgbClr val="4C004C"/>
                </a:solidFill>
                <a:latin typeface="Georgia" pitchFamily="18" charset="0"/>
              </a:rPr>
              <a:t>criminals in history</a:t>
            </a:r>
          </a:p>
          <a:p>
            <a:pPr lvl="1"/>
            <a:r>
              <a:rPr lang="en-US" b="1" dirty="0" smtClean="0">
                <a:solidFill>
                  <a:srgbClr val="4C004C"/>
                </a:solidFill>
                <a:latin typeface="Georgia" pitchFamily="18" charset="0"/>
              </a:rPr>
              <a:t>Choose Nuremberg because it was location of famous Nazi party rallies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4 countries (USA, France, UK, USSR) each have one judge and a legal team (head judge = UK; head lawyer = USA)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US has most of key Nazis so USSR has to work with us</a:t>
            </a:r>
          </a:p>
          <a:p>
            <a:r>
              <a:rPr lang="en-US" b="1" dirty="0">
                <a:solidFill>
                  <a:srgbClr val="002060"/>
                </a:solidFill>
                <a:latin typeface="Georgia" pitchFamily="18" charset="0"/>
              </a:rPr>
              <a:t>22 Nazi leaders put on </a:t>
            </a: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trial for various crimes including: conspiracy to wage war, waging aggressive war, war crimes, crimes </a:t>
            </a:r>
            <a:r>
              <a:rPr lang="en-US" b="1" dirty="0">
                <a:solidFill>
                  <a:srgbClr val="002060"/>
                </a:solidFill>
                <a:latin typeface="Georgia" pitchFamily="18" charset="0"/>
              </a:rPr>
              <a:t>against humanity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latin typeface="Georgia" pitchFamily="18" charset="0"/>
              </a:rPr>
              <a:t>Some commit suicide before standing </a:t>
            </a: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trial (Hitler, Goebbels, Himmler, Bormann, Rommel, </a:t>
            </a:r>
            <a:r>
              <a:rPr lang="en-US" b="1" dirty="0" err="1" smtClean="0">
                <a:solidFill>
                  <a:srgbClr val="002060"/>
                </a:solidFill>
                <a:latin typeface="Georgia" pitchFamily="18" charset="0"/>
              </a:rPr>
              <a:t>Ley</a:t>
            </a: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, etc.)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Eleven sentenced to death, 10 (Goering commits suicide) Nazi </a:t>
            </a:r>
            <a:r>
              <a:rPr lang="en-US" b="1" dirty="0">
                <a:solidFill>
                  <a:srgbClr val="002060"/>
                </a:solidFill>
                <a:latin typeface="Georgia" pitchFamily="18" charset="0"/>
              </a:rPr>
              <a:t>officers hanged in October </a:t>
            </a:r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1946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Others acquitted (3) or given varying sentences</a:t>
            </a:r>
          </a:p>
          <a:p>
            <a:r>
              <a:rPr lang="en-US" b="1" dirty="0">
                <a:latin typeface="Georgia" pitchFamily="18" charset="0"/>
              </a:rPr>
              <a:t>Precedent for future war </a:t>
            </a:r>
            <a:r>
              <a:rPr lang="en-US" b="1" dirty="0" smtClean="0">
                <a:latin typeface="Georgia" pitchFamily="18" charset="0"/>
              </a:rPr>
              <a:t>criminals and ICC today</a:t>
            </a:r>
            <a:endParaRPr lang="en-US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491" y="23622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But things go downhill fast…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 </a:t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r>
              <a:rPr lang="en-US" b="1" dirty="0" smtClean="0">
                <a:latin typeface="Georgia" pitchFamily="18" charset="0"/>
              </a:rPr>
              <a:t>(US/Britain trying to avoid the same mistakes as Versailles; USSR is more out for revenge; France is just chilling trying to get a voice at the table—generally tend to side with US &amp; Britain—generally)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1"/>
            <a:ext cx="10515600" cy="990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Georgia" pitchFamily="18" charset="0"/>
              </a:rPr>
              <a:t>Marshall Plan – 1947</a:t>
            </a: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11582400" cy="551584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C004C"/>
                </a:solidFill>
                <a:latin typeface="Georgia" pitchFamily="18" charset="0"/>
              </a:rPr>
              <a:t>US realizes it is in its best interest to have an economically strong Europe (huge trade partner) and they want to avoid a second Versailles (massive inflation in Germany)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Created by Sec. of State George Marshall the plan involved 13 billion $ (roughly 5% of GDP) to rebuild Western Europe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Would have been more but USSR would not let Eastern Europe take it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Europe did not have to pay it back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Results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Most went to Britain, France, and (the future) West Germany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Mainly from 1947-1951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Georgia" pitchFamily="18" charset="0"/>
              </a:rPr>
              <a:t>Helped contain communism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2093</TotalTime>
  <Words>1729</Words>
  <Application>Microsoft Office PowerPoint</Application>
  <PresentationFormat>Widescreen</PresentationFormat>
  <Paragraphs>138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Georgia</vt:lpstr>
      <vt:lpstr>Wingdings</vt:lpstr>
      <vt:lpstr>Office Theme</vt:lpstr>
      <vt:lpstr>The Cold War: An Introduction</vt:lpstr>
      <vt:lpstr>Thesis</vt:lpstr>
      <vt:lpstr>What is the Cold War?</vt:lpstr>
      <vt:lpstr>What’s going on at the end of WWII in Europe?</vt:lpstr>
      <vt:lpstr>At first, there are signs of cooperation…</vt:lpstr>
      <vt:lpstr>United Nations</vt:lpstr>
      <vt:lpstr>Nuremberg Trials</vt:lpstr>
      <vt:lpstr> But things go downhill fast…    (US/Britain trying to avoid the same mistakes as Versailles; USSR is more out for revenge; France is just chilling trying to get a voice at the table—generally tend to side with US &amp; Britain—generally) </vt:lpstr>
      <vt:lpstr>Marshall Plan – 1947</vt:lpstr>
      <vt:lpstr>Divided Germany</vt:lpstr>
      <vt:lpstr>A divided Germany, a divided Berlin</vt:lpstr>
      <vt:lpstr>CNN – Cold War Series</vt:lpstr>
      <vt:lpstr>Greece &amp; Turkey</vt:lpstr>
      <vt:lpstr>Long Telegram &amp; Iron Curtain Speech</vt:lpstr>
      <vt:lpstr>Berlin Airlift – 1949</vt:lpstr>
      <vt:lpstr>Berlin Airlift</vt:lpstr>
      <vt:lpstr>Truman Doctrine, Domino Theory, &amp; NSC 68</vt:lpstr>
      <vt:lpstr>Truman Doctrine, Domino Theory, &amp; NSC 68</vt:lpstr>
      <vt:lpstr>Truman Doctrine, Domino Theory, &amp; NSC 68</vt:lpstr>
      <vt:lpstr>NATO &amp; the Warsaw Pact</vt:lpstr>
      <vt:lpstr>NATO &amp; the Warsaw Pact</vt:lpstr>
      <vt:lpstr>Soviet Bomb &amp; Mutually Assured Destruction Theory (MAD)</vt:lpstr>
      <vt:lpstr>Keylor 292-297</vt:lpstr>
      <vt:lpstr>CNN – After Stalin (Episode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Doran</dc:creator>
  <cp:lastModifiedBy>Maners, Allison SHS Staff</cp:lastModifiedBy>
  <cp:revision>113</cp:revision>
  <cp:lastPrinted>2018-05-16T16:47:57Z</cp:lastPrinted>
  <dcterms:created xsi:type="dcterms:W3CDTF">2015-04-15T15:27:29Z</dcterms:created>
  <dcterms:modified xsi:type="dcterms:W3CDTF">2019-05-17T21:45:42Z</dcterms:modified>
</cp:coreProperties>
</file>