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19"/>
  </p:handoutMasterIdLst>
  <p:sldIdLst>
    <p:sldId id="272" r:id="rId3"/>
    <p:sldId id="257" r:id="rId4"/>
    <p:sldId id="258" r:id="rId5"/>
    <p:sldId id="263" r:id="rId6"/>
    <p:sldId id="259" r:id="rId7"/>
    <p:sldId id="268" r:id="rId8"/>
    <p:sldId id="266" r:id="rId9"/>
    <p:sldId id="267" r:id="rId10"/>
    <p:sldId id="260" r:id="rId11"/>
    <p:sldId id="264" r:id="rId12"/>
    <p:sldId id="265" r:id="rId13"/>
    <p:sldId id="269" r:id="rId14"/>
    <p:sldId id="270" r:id="rId15"/>
    <p:sldId id="271" r:id="rId16"/>
    <p:sldId id="273" r:id="rId17"/>
    <p:sldId id="27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110" d="100"/>
          <a:sy n="110" d="100"/>
        </p:scale>
        <p:origin x="16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D45A017-067F-43CE-BD48-C2935555FA0F}" type="slidenum">
              <a:rPr lang="en-US" altLang="en-US"/>
              <a:pPr/>
              <a:t>‹#›</a:t>
            </a:fld>
            <a:endParaRPr lang="en-US" altLang="en-US"/>
          </a:p>
        </p:txBody>
      </p:sp>
    </p:spTree>
    <p:extLst>
      <p:ext uri="{BB962C8B-B14F-4D97-AF65-F5344CB8AC3E}">
        <p14:creationId xmlns:p14="http://schemas.microsoft.com/office/powerpoint/2010/main" val="10315460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003280-32B8-44EC-A905-2620A745D52E}" type="slidenum">
              <a:rPr lang="en-US" altLang="en-US"/>
              <a:pPr>
                <a:defRPr/>
              </a:pPr>
              <a:t>‹#›</a:t>
            </a:fld>
            <a:endParaRPr lang="en-US" altLang="en-US"/>
          </a:p>
        </p:txBody>
      </p:sp>
    </p:spTree>
    <p:extLst>
      <p:ext uri="{BB962C8B-B14F-4D97-AF65-F5344CB8AC3E}">
        <p14:creationId xmlns:p14="http://schemas.microsoft.com/office/powerpoint/2010/main" val="236224939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57B03E-2626-4AB9-B56A-39725C7C444B}" type="slidenum">
              <a:rPr lang="en-US" altLang="en-US"/>
              <a:pPr>
                <a:defRPr/>
              </a:pPr>
              <a:t>‹#›</a:t>
            </a:fld>
            <a:endParaRPr lang="en-US" altLang="en-US"/>
          </a:p>
        </p:txBody>
      </p:sp>
    </p:spTree>
    <p:extLst>
      <p:ext uri="{BB962C8B-B14F-4D97-AF65-F5344CB8AC3E}">
        <p14:creationId xmlns:p14="http://schemas.microsoft.com/office/powerpoint/2010/main" val="2741621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AE6BC0-4426-494F-9842-3B786E4A5C81}" type="slidenum">
              <a:rPr lang="en-US" altLang="en-US"/>
              <a:pPr>
                <a:defRPr/>
              </a:pPr>
              <a:t>‹#›</a:t>
            </a:fld>
            <a:endParaRPr lang="en-US" altLang="en-US"/>
          </a:p>
        </p:txBody>
      </p:sp>
    </p:spTree>
    <p:extLst>
      <p:ext uri="{BB962C8B-B14F-4D97-AF65-F5344CB8AC3E}">
        <p14:creationId xmlns:p14="http://schemas.microsoft.com/office/powerpoint/2010/main" val="161179679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B4DA6A9-B7C8-41B3-9715-AAC18D1B38C9}" type="slidenum">
              <a:rPr lang="en-US" altLang="en-US" smtClean="0"/>
              <a:pPr/>
              <a:t>‹#›</a:t>
            </a:fld>
            <a:endParaRPr lang="en-US" altLang="en-US"/>
          </a:p>
        </p:txBody>
      </p:sp>
    </p:spTree>
    <p:extLst>
      <p:ext uri="{BB962C8B-B14F-4D97-AF65-F5344CB8AC3E}">
        <p14:creationId xmlns:p14="http://schemas.microsoft.com/office/powerpoint/2010/main" val="257493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FFD959F-6ABB-4BDC-A30A-0B48D0D5DEF1}" type="slidenum">
              <a:rPr lang="en-US" altLang="en-US" smtClean="0"/>
              <a:pPr/>
              <a:t>‹#›</a:t>
            </a:fld>
            <a:endParaRPr lang="en-US" altLang="en-US"/>
          </a:p>
        </p:txBody>
      </p:sp>
    </p:spTree>
    <p:extLst>
      <p:ext uri="{BB962C8B-B14F-4D97-AF65-F5344CB8AC3E}">
        <p14:creationId xmlns:p14="http://schemas.microsoft.com/office/powerpoint/2010/main" val="1062344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8B5B9BA-4F5A-4851-BEA2-61CE859E1573}" type="slidenum">
              <a:rPr lang="en-US" altLang="en-US" smtClean="0"/>
              <a:pPr/>
              <a:t>‹#›</a:t>
            </a:fld>
            <a:endParaRPr lang="en-US" altLang="en-US"/>
          </a:p>
        </p:txBody>
      </p:sp>
    </p:spTree>
    <p:extLst>
      <p:ext uri="{BB962C8B-B14F-4D97-AF65-F5344CB8AC3E}">
        <p14:creationId xmlns:p14="http://schemas.microsoft.com/office/powerpoint/2010/main" val="3127130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1948144D-A029-497C-9B50-E64F357217A5}" type="slidenum">
              <a:rPr lang="en-US" altLang="en-US" smtClean="0"/>
              <a:pPr/>
              <a:t>‹#›</a:t>
            </a:fld>
            <a:endParaRPr lang="en-US" altLang="en-US"/>
          </a:p>
        </p:txBody>
      </p:sp>
    </p:spTree>
    <p:extLst>
      <p:ext uri="{BB962C8B-B14F-4D97-AF65-F5344CB8AC3E}">
        <p14:creationId xmlns:p14="http://schemas.microsoft.com/office/powerpoint/2010/main" val="3715608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fld id="{890BA3E2-59AF-4B0D-8098-0AB009C8F012}" type="slidenum">
              <a:rPr lang="en-US" altLang="en-US" smtClean="0"/>
              <a:pPr/>
              <a:t>‹#›</a:t>
            </a:fld>
            <a:endParaRPr lang="en-US" altLang="en-US"/>
          </a:p>
        </p:txBody>
      </p:sp>
    </p:spTree>
    <p:extLst>
      <p:ext uri="{BB962C8B-B14F-4D97-AF65-F5344CB8AC3E}">
        <p14:creationId xmlns:p14="http://schemas.microsoft.com/office/powerpoint/2010/main" val="3989576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fld id="{C460801B-2F43-4B6E-8630-6D84ABB16EEE}" type="slidenum">
              <a:rPr lang="en-US" altLang="en-US" smtClean="0"/>
              <a:pPr/>
              <a:t>‹#›</a:t>
            </a:fld>
            <a:endParaRPr lang="en-US" altLang="en-US"/>
          </a:p>
        </p:txBody>
      </p:sp>
    </p:spTree>
    <p:extLst>
      <p:ext uri="{BB962C8B-B14F-4D97-AF65-F5344CB8AC3E}">
        <p14:creationId xmlns:p14="http://schemas.microsoft.com/office/powerpoint/2010/main" val="1455990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203E19F-4167-4846-A5AB-5469418B5694}" type="slidenum">
              <a:rPr lang="en-US" altLang="en-US" smtClean="0"/>
              <a:pPr/>
              <a:t>‹#›</a:t>
            </a:fld>
            <a:endParaRPr lang="en-US" altLang="en-US"/>
          </a:p>
        </p:txBody>
      </p:sp>
    </p:spTree>
    <p:extLst>
      <p:ext uri="{BB962C8B-B14F-4D97-AF65-F5344CB8AC3E}">
        <p14:creationId xmlns:p14="http://schemas.microsoft.com/office/powerpoint/2010/main" val="162476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9094D611-FF97-450B-9252-0EA720210C76}" type="slidenum">
              <a:rPr lang="en-US" altLang="en-US" smtClean="0"/>
              <a:pPr/>
              <a:t>‹#›</a:t>
            </a:fld>
            <a:endParaRPr lang="en-US" altLang="en-US"/>
          </a:p>
        </p:txBody>
      </p:sp>
    </p:spTree>
    <p:extLst>
      <p:ext uri="{BB962C8B-B14F-4D97-AF65-F5344CB8AC3E}">
        <p14:creationId xmlns:p14="http://schemas.microsoft.com/office/powerpoint/2010/main" val="170099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F2AD42-BEF9-4AA0-98D4-C708D7FFC3E6}" type="slidenum">
              <a:rPr lang="en-US" altLang="en-US"/>
              <a:pPr>
                <a:defRPr/>
              </a:pPr>
              <a:t>‹#›</a:t>
            </a:fld>
            <a:endParaRPr lang="en-US" altLang="en-US"/>
          </a:p>
        </p:txBody>
      </p:sp>
    </p:spTree>
    <p:extLst>
      <p:ext uri="{BB962C8B-B14F-4D97-AF65-F5344CB8AC3E}">
        <p14:creationId xmlns:p14="http://schemas.microsoft.com/office/powerpoint/2010/main" val="397068341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fld id="{43B30AD6-9BA5-4E8F-8BAF-E160593371B8}" type="slidenum">
              <a:rPr lang="en-US" altLang="en-US" smtClean="0"/>
              <a:pPr/>
              <a:t>‹#›</a:t>
            </a:fld>
            <a:endParaRPr lang="en-US" altLang="en-US"/>
          </a:p>
        </p:txBody>
      </p:sp>
    </p:spTree>
    <p:extLst>
      <p:ext uri="{BB962C8B-B14F-4D97-AF65-F5344CB8AC3E}">
        <p14:creationId xmlns:p14="http://schemas.microsoft.com/office/powerpoint/2010/main" val="24267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3517956-23F3-4F39-8ED2-586E1EA88108}" type="slidenum">
              <a:rPr lang="en-US" altLang="en-US" smtClean="0"/>
              <a:pPr/>
              <a:t>‹#›</a:t>
            </a:fld>
            <a:endParaRPr lang="en-US" altLang="en-US"/>
          </a:p>
        </p:txBody>
      </p:sp>
    </p:spTree>
    <p:extLst>
      <p:ext uri="{BB962C8B-B14F-4D97-AF65-F5344CB8AC3E}">
        <p14:creationId xmlns:p14="http://schemas.microsoft.com/office/powerpoint/2010/main" val="3784643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BCE4460-8137-41E4-901E-89408E6401AE}" type="slidenum">
              <a:rPr lang="en-US" altLang="en-US" smtClean="0"/>
              <a:pPr/>
              <a:t>‹#›</a:t>
            </a:fld>
            <a:endParaRPr lang="en-US" altLang="en-US"/>
          </a:p>
        </p:txBody>
      </p:sp>
    </p:spTree>
    <p:extLst>
      <p:ext uri="{BB962C8B-B14F-4D97-AF65-F5344CB8AC3E}">
        <p14:creationId xmlns:p14="http://schemas.microsoft.com/office/powerpoint/2010/main" val="4029661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26F674-909C-4E3B-99C0-6EAAD37DD42F}" type="slidenum">
              <a:rPr lang="en-US" altLang="en-US"/>
              <a:pPr>
                <a:defRPr/>
              </a:pPr>
              <a:t>‹#›</a:t>
            </a:fld>
            <a:endParaRPr lang="en-US" altLang="en-US"/>
          </a:p>
        </p:txBody>
      </p:sp>
    </p:spTree>
    <p:extLst>
      <p:ext uri="{BB962C8B-B14F-4D97-AF65-F5344CB8AC3E}">
        <p14:creationId xmlns:p14="http://schemas.microsoft.com/office/powerpoint/2010/main" val="11673083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24D50F-CD1A-4C97-B6B9-63C2B18D3FFD}" type="slidenum">
              <a:rPr lang="en-US" altLang="en-US"/>
              <a:pPr>
                <a:defRPr/>
              </a:pPr>
              <a:t>‹#›</a:t>
            </a:fld>
            <a:endParaRPr lang="en-US" altLang="en-US"/>
          </a:p>
        </p:txBody>
      </p:sp>
    </p:spTree>
    <p:extLst>
      <p:ext uri="{BB962C8B-B14F-4D97-AF65-F5344CB8AC3E}">
        <p14:creationId xmlns:p14="http://schemas.microsoft.com/office/powerpoint/2010/main" val="13817130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E58BB065-C8BD-47DF-AA37-0AEE52B75C04}" type="slidenum">
              <a:rPr lang="en-US" altLang="en-US"/>
              <a:pPr>
                <a:defRPr/>
              </a:pPr>
              <a:t>‹#›</a:t>
            </a:fld>
            <a:endParaRPr lang="en-US" altLang="en-US"/>
          </a:p>
        </p:txBody>
      </p:sp>
    </p:spTree>
    <p:extLst>
      <p:ext uri="{BB962C8B-B14F-4D97-AF65-F5344CB8AC3E}">
        <p14:creationId xmlns:p14="http://schemas.microsoft.com/office/powerpoint/2010/main" val="103263838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9BDE17-44DD-4727-9CF1-7380446ED02F}" type="slidenum">
              <a:rPr lang="en-US" altLang="en-US"/>
              <a:pPr>
                <a:defRPr/>
              </a:pPr>
              <a:t>‹#›</a:t>
            </a:fld>
            <a:endParaRPr lang="en-US" altLang="en-US"/>
          </a:p>
        </p:txBody>
      </p:sp>
    </p:spTree>
    <p:extLst>
      <p:ext uri="{BB962C8B-B14F-4D97-AF65-F5344CB8AC3E}">
        <p14:creationId xmlns:p14="http://schemas.microsoft.com/office/powerpoint/2010/main" val="414224451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910673-2EA6-413A-B390-F81FFB5470CD}" type="slidenum">
              <a:rPr lang="en-US" altLang="en-US"/>
              <a:pPr>
                <a:defRPr/>
              </a:pPr>
              <a:t>‹#›</a:t>
            </a:fld>
            <a:endParaRPr lang="en-US" altLang="en-US"/>
          </a:p>
        </p:txBody>
      </p:sp>
    </p:spTree>
    <p:extLst>
      <p:ext uri="{BB962C8B-B14F-4D97-AF65-F5344CB8AC3E}">
        <p14:creationId xmlns:p14="http://schemas.microsoft.com/office/powerpoint/2010/main" val="30756024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1AA1009-9E88-453D-AF8D-01F7F950A02B}" type="slidenum">
              <a:rPr lang="en-US" altLang="en-US"/>
              <a:pPr>
                <a:defRPr/>
              </a:pPr>
              <a:t>‹#›</a:t>
            </a:fld>
            <a:endParaRPr lang="en-US" altLang="en-US"/>
          </a:p>
        </p:txBody>
      </p:sp>
    </p:spTree>
    <p:extLst>
      <p:ext uri="{BB962C8B-B14F-4D97-AF65-F5344CB8AC3E}">
        <p14:creationId xmlns:p14="http://schemas.microsoft.com/office/powerpoint/2010/main" val="256938334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3B050F-9F04-414D-9E83-573A3FBCE4F1}" type="slidenum">
              <a:rPr lang="en-US" altLang="en-US"/>
              <a:pPr>
                <a:defRPr/>
              </a:pPr>
              <a:t>‹#›</a:t>
            </a:fld>
            <a:endParaRPr lang="en-US" altLang="en-US"/>
          </a:p>
        </p:txBody>
      </p:sp>
    </p:spTree>
    <p:extLst>
      <p:ext uri="{BB962C8B-B14F-4D97-AF65-F5344CB8AC3E}">
        <p14:creationId xmlns:p14="http://schemas.microsoft.com/office/powerpoint/2010/main" val="11358440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cs typeface="Arial" panose="020B0604020202020204" pitchFamily="34" charset="0"/>
              </a:defRPr>
            </a:lvl1pPr>
          </a:lstStyle>
          <a:p>
            <a:pPr>
              <a:defRPr/>
            </a:pPr>
            <a:fld id="{2CA20EB3-64F1-4BD9-8860-5E5CE0B63FA7}" type="slidenum">
              <a:rPr lang="en-US" altLang="en-US"/>
              <a:pPr>
                <a:defRPr/>
              </a:pPr>
              <a:t>‹#›</a:t>
            </a:fld>
            <a:endParaRPr lang="en-US" altLang="en-US"/>
          </a:p>
        </p:txBody>
      </p:sp>
    </p:spTree>
    <p:extLst>
      <p:ext uri="{BB962C8B-B14F-4D97-AF65-F5344CB8AC3E}">
        <p14:creationId xmlns:p14="http://schemas.microsoft.com/office/powerpoint/2010/main" val="186270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F7AB559C-C631-412D-BE90-0D81F04CA735}" type="slidenum">
              <a:rPr lang="en-US" altLang="en-US" smtClean="0"/>
              <a:pPr/>
              <a:t>‹#›</a:t>
            </a:fld>
            <a:endParaRPr lang="en-US" altLang="en-US"/>
          </a:p>
        </p:txBody>
      </p:sp>
    </p:spTree>
    <p:extLst>
      <p:ext uri="{BB962C8B-B14F-4D97-AF65-F5344CB8AC3E}">
        <p14:creationId xmlns:p14="http://schemas.microsoft.com/office/powerpoint/2010/main" val="2198007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1298448"/>
            <a:ext cx="5679186" cy="4264152"/>
          </a:xfrm>
        </p:spPr>
        <p:txBody>
          <a:bodyPr>
            <a:noAutofit/>
          </a:bodyPr>
          <a:lstStyle/>
          <a:p>
            <a:r>
              <a:rPr lang="en-US" altLang="en-US" sz="8800" b="1" dirty="0" smtClean="0">
                <a:solidFill>
                  <a:srgbClr val="002060"/>
                </a:solidFill>
              </a:rPr>
              <a:t>England vs. Germany</a:t>
            </a:r>
            <a:br>
              <a:rPr lang="en-US" altLang="en-US" sz="8800" b="1" dirty="0" smtClean="0">
                <a:solidFill>
                  <a:srgbClr val="002060"/>
                </a:solidFill>
              </a:rPr>
            </a:br>
            <a:r>
              <a:rPr lang="en-US" altLang="en-US" sz="8800" b="1" dirty="0" smtClean="0">
                <a:solidFill>
                  <a:srgbClr val="002060"/>
                </a:solidFill>
              </a:rPr>
              <a:t>in quotes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295400"/>
            <a:ext cx="2514599" cy="4114800"/>
          </a:xfrm>
        </p:spPr>
        <p:txBody>
          <a:bodyPr>
            <a:normAutofit/>
          </a:bodyPr>
          <a:lstStyle/>
          <a:p>
            <a:pPr eaLnBrk="1" hangingPunct="1"/>
            <a:r>
              <a:rPr lang="en-US" altLang="en-US" sz="4000" b="1" dirty="0" smtClean="0">
                <a:solidFill>
                  <a:srgbClr val="002060"/>
                </a:solidFill>
              </a:rPr>
              <a:t>David Lloyd George, </a:t>
            </a:r>
            <a:br>
              <a:rPr lang="en-US" altLang="en-US" sz="4000" b="1" dirty="0" smtClean="0">
                <a:solidFill>
                  <a:srgbClr val="002060"/>
                </a:solidFill>
              </a:rPr>
            </a:br>
            <a:r>
              <a:rPr lang="en-US" altLang="en-US" sz="4000" b="1" dirty="0" smtClean="0">
                <a:solidFill>
                  <a:srgbClr val="002060"/>
                </a:solidFill>
              </a:rPr>
              <a:t>Cabinet Minster</a:t>
            </a:r>
            <a:br>
              <a:rPr lang="en-US" altLang="en-US" sz="4000" b="1" dirty="0" smtClean="0">
                <a:solidFill>
                  <a:srgbClr val="002060"/>
                </a:solidFill>
              </a:rPr>
            </a:br>
            <a:r>
              <a:rPr lang="en-US" altLang="en-US" sz="3200" b="1" dirty="0" smtClean="0">
                <a:solidFill>
                  <a:srgbClr val="002060"/>
                </a:solidFill>
              </a:rPr>
              <a:t>Sept. 19, 1914</a:t>
            </a:r>
          </a:p>
        </p:txBody>
      </p:sp>
      <p:sp>
        <p:nvSpPr>
          <p:cNvPr id="11267" name="Rectangle 3"/>
          <p:cNvSpPr>
            <a:spLocks noGrp="1" noChangeArrowheads="1"/>
          </p:cNvSpPr>
          <p:nvPr>
            <p:ph idx="1"/>
          </p:nvPr>
        </p:nvSpPr>
        <p:spPr>
          <a:xfrm>
            <a:off x="2667000" y="838200"/>
            <a:ext cx="6172200" cy="5257800"/>
          </a:xfrm>
        </p:spPr>
        <p:txBody>
          <a:bodyPr>
            <a:normAutofit/>
          </a:bodyPr>
          <a:lstStyle/>
          <a:p>
            <a:pPr eaLnBrk="1" hangingPunct="1"/>
            <a:r>
              <a:rPr lang="en-US" altLang="en-US" sz="2800" b="1" dirty="0" smtClean="0">
                <a:solidFill>
                  <a:schemeClr val="tx1"/>
                </a:solidFill>
              </a:rPr>
              <a:t>“We have been living in a sheltered valley for generations.  We have been too comfortable and too indulgent…and the stern hand of Fate has scourged us to an elevation where we can see the great everlasting things that matter for a nation—the great peaks we have forgotten, of </a:t>
            </a:r>
            <a:r>
              <a:rPr lang="en-US" altLang="en-US" sz="2800" b="1" dirty="0" err="1" smtClean="0">
                <a:solidFill>
                  <a:schemeClr val="tx1"/>
                </a:solidFill>
              </a:rPr>
              <a:t>Honour</a:t>
            </a:r>
            <a:r>
              <a:rPr lang="en-US" altLang="en-US" sz="2800" b="1" dirty="0" smtClean="0">
                <a:solidFill>
                  <a:schemeClr val="tx1"/>
                </a:solidFill>
              </a:rPr>
              <a:t>, Duty, Patriotism, and, clad in glittering white, the great pinnacle of Sacrifice pointing like a rugged finger to Heaven” (133).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 y="1123838"/>
            <a:ext cx="2514600" cy="4601183"/>
          </a:xfrm>
        </p:spPr>
        <p:txBody>
          <a:bodyPr>
            <a:normAutofit/>
          </a:bodyPr>
          <a:lstStyle/>
          <a:p>
            <a:pPr eaLnBrk="1" hangingPunct="1"/>
            <a:r>
              <a:rPr lang="en-US" altLang="en-US" sz="4400" b="1" dirty="0" smtClean="0">
                <a:solidFill>
                  <a:srgbClr val="002060"/>
                </a:solidFill>
              </a:rPr>
              <a:t>Germany on the brink of war</a:t>
            </a:r>
          </a:p>
        </p:txBody>
      </p:sp>
      <p:sp>
        <p:nvSpPr>
          <p:cNvPr id="12291" name="Rectangle 3"/>
          <p:cNvSpPr>
            <a:spLocks noGrp="1" noChangeArrowheads="1"/>
          </p:cNvSpPr>
          <p:nvPr>
            <p:ph idx="1"/>
          </p:nvPr>
        </p:nvSpPr>
        <p:spPr>
          <a:xfrm>
            <a:off x="2590800" y="838200"/>
            <a:ext cx="6248400" cy="5257800"/>
          </a:xfrm>
        </p:spPr>
        <p:txBody>
          <a:bodyPr>
            <a:normAutofit lnSpcReduction="10000"/>
          </a:bodyPr>
          <a:lstStyle/>
          <a:p>
            <a:pPr eaLnBrk="1" hangingPunct="1"/>
            <a:r>
              <a:rPr lang="en-US" altLang="en-US" sz="3600" b="1" dirty="0" smtClean="0">
                <a:solidFill>
                  <a:schemeClr val="tx1"/>
                </a:solidFill>
              </a:rPr>
              <a:t>“In early August [1914] Germans wallow in what appears to them to be the genuine…resolution of all domestic strife—party versus party, class against class, sect against sect, church in conflict with state…Material concerns and all mundane matters are surpassed by a spiritual life force” (62).</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1123838"/>
            <a:ext cx="2438399" cy="4601183"/>
          </a:xfrm>
        </p:spPr>
        <p:txBody>
          <a:bodyPr>
            <a:normAutofit/>
          </a:bodyPr>
          <a:lstStyle/>
          <a:p>
            <a:pPr eaLnBrk="1" hangingPunct="1"/>
            <a:r>
              <a:rPr lang="en-US" altLang="en-US" sz="4800" b="1" dirty="0" smtClean="0">
                <a:solidFill>
                  <a:srgbClr val="002060"/>
                </a:solidFill>
              </a:rPr>
              <a:t>War as Sport</a:t>
            </a:r>
          </a:p>
        </p:txBody>
      </p:sp>
      <p:sp>
        <p:nvSpPr>
          <p:cNvPr id="13315" name="Rectangle 3"/>
          <p:cNvSpPr>
            <a:spLocks noGrp="1" noChangeArrowheads="1"/>
          </p:cNvSpPr>
          <p:nvPr>
            <p:ph idx="1"/>
          </p:nvPr>
        </p:nvSpPr>
        <p:spPr>
          <a:xfrm>
            <a:off x="2590798" y="762000"/>
            <a:ext cx="6248401" cy="5334000"/>
          </a:xfrm>
        </p:spPr>
        <p:txBody>
          <a:bodyPr>
            <a:noAutofit/>
          </a:bodyPr>
          <a:lstStyle/>
          <a:p>
            <a:pPr eaLnBrk="1" hangingPunct="1"/>
            <a:r>
              <a:rPr lang="en-US" altLang="en-US" sz="3200" b="1" dirty="0" smtClean="0">
                <a:solidFill>
                  <a:schemeClr val="tx1"/>
                </a:solidFill>
              </a:rPr>
              <a:t>“In the Victorian era the British did become obsessed with games, and translated the sporting ethic into guidelines for social intercourse as a whole…Sports, then, were to serve both a moral and a physical purpose; they would encourage self-reliance and team spirit; they would build up the individual and integrate him into the group” (120-121).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 y="1123838"/>
            <a:ext cx="2514599" cy="4601183"/>
          </a:xfrm>
        </p:spPr>
        <p:txBody>
          <a:bodyPr/>
          <a:lstStyle/>
          <a:p>
            <a:pPr eaLnBrk="1" hangingPunct="1"/>
            <a:r>
              <a:rPr lang="en-US" altLang="en-US" sz="4000" b="1" dirty="0" smtClean="0">
                <a:solidFill>
                  <a:srgbClr val="002060"/>
                </a:solidFill>
              </a:rPr>
              <a:t>“</a:t>
            </a:r>
            <a:r>
              <a:rPr lang="en-US" altLang="en-US" sz="4000" b="1" dirty="0" err="1" smtClean="0">
                <a:solidFill>
                  <a:srgbClr val="002060"/>
                </a:solidFill>
              </a:rPr>
              <a:t>Vitai</a:t>
            </a:r>
            <a:r>
              <a:rPr lang="en-US" altLang="en-US" sz="4000" b="1" dirty="0" smtClean="0">
                <a:solidFill>
                  <a:srgbClr val="002060"/>
                </a:solidFill>
              </a:rPr>
              <a:t> </a:t>
            </a:r>
            <a:r>
              <a:rPr lang="en-US" altLang="en-US" sz="4000" b="1" dirty="0" err="1" smtClean="0">
                <a:solidFill>
                  <a:srgbClr val="002060"/>
                </a:solidFill>
              </a:rPr>
              <a:t>Lampada</a:t>
            </a:r>
            <a:r>
              <a:rPr lang="en-US" altLang="en-US" sz="4000" b="1" dirty="0" smtClean="0">
                <a:solidFill>
                  <a:srgbClr val="002060"/>
                </a:solidFill>
              </a:rPr>
              <a:t>,” by Sir Henry Newbolt, 1898</a:t>
            </a:r>
          </a:p>
        </p:txBody>
      </p:sp>
      <p:sp>
        <p:nvSpPr>
          <p:cNvPr id="14339" name="Rectangle 3"/>
          <p:cNvSpPr>
            <a:spLocks noGrp="1" noChangeArrowheads="1"/>
          </p:cNvSpPr>
          <p:nvPr>
            <p:ph idx="1"/>
          </p:nvPr>
        </p:nvSpPr>
        <p:spPr>
          <a:xfrm>
            <a:off x="2667000" y="864108"/>
            <a:ext cx="6172200" cy="5120640"/>
          </a:xfrm>
        </p:spPr>
        <p:txBody>
          <a:bodyPr>
            <a:normAutofit fontScale="92500"/>
          </a:bodyPr>
          <a:lstStyle/>
          <a:p>
            <a:pPr eaLnBrk="1" hangingPunct="1">
              <a:buFontTx/>
              <a:buNone/>
            </a:pPr>
            <a:r>
              <a:rPr lang="en-US" altLang="en-US" sz="2800" b="1" dirty="0" smtClean="0">
                <a:solidFill>
                  <a:schemeClr val="tx1"/>
                </a:solidFill>
              </a:rPr>
              <a:t>The sand of the desert is sodden red—</a:t>
            </a:r>
          </a:p>
          <a:p>
            <a:pPr eaLnBrk="1" hangingPunct="1">
              <a:buFontTx/>
              <a:buNone/>
            </a:pPr>
            <a:r>
              <a:rPr lang="en-US" altLang="en-US" sz="2800" b="1" dirty="0" smtClean="0">
                <a:solidFill>
                  <a:schemeClr val="tx1"/>
                </a:solidFill>
              </a:rPr>
              <a:t>	Red with the wreck of a square that broke;</a:t>
            </a:r>
          </a:p>
          <a:p>
            <a:pPr eaLnBrk="1" hangingPunct="1">
              <a:buFontTx/>
              <a:buNone/>
            </a:pPr>
            <a:r>
              <a:rPr lang="en-US" altLang="en-US" sz="2800" b="1" dirty="0" smtClean="0">
                <a:solidFill>
                  <a:schemeClr val="tx1"/>
                </a:solidFill>
              </a:rPr>
              <a:t>The Gatling’s jammed &amp; the Colonel dead,</a:t>
            </a:r>
          </a:p>
          <a:p>
            <a:pPr eaLnBrk="1" hangingPunct="1">
              <a:buFontTx/>
              <a:buNone/>
            </a:pPr>
            <a:r>
              <a:rPr lang="en-US" altLang="en-US" sz="2800" b="1" dirty="0" smtClean="0">
                <a:solidFill>
                  <a:schemeClr val="tx1"/>
                </a:solidFill>
              </a:rPr>
              <a:t>	And the regiment blind with dust &amp; smoke;</a:t>
            </a:r>
          </a:p>
          <a:p>
            <a:pPr eaLnBrk="1" hangingPunct="1">
              <a:buFontTx/>
              <a:buNone/>
            </a:pPr>
            <a:r>
              <a:rPr lang="en-US" altLang="en-US" sz="2800" b="1" dirty="0" smtClean="0">
                <a:solidFill>
                  <a:schemeClr val="tx1"/>
                </a:solidFill>
              </a:rPr>
              <a:t>The river of death has brimmed its banks,</a:t>
            </a:r>
          </a:p>
          <a:p>
            <a:pPr eaLnBrk="1" hangingPunct="1">
              <a:buFontTx/>
              <a:buNone/>
            </a:pPr>
            <a:r>
              <a:rPr lang="en-US" altLang="en-US" sz="2800" b="1" dirty="0" smtClean="0">
                <a:solidFill>
                  <a:schemeClr val="tx1"/>
                </a:solidFill>
              </a:rPr>
              <a:t>	And England’s far, and </a:t>
            </a:r>
            <a:r>
              <a:rPr lang="en-US" altLang="en-US" sz="2800" b="1" dirty="0" err="1" smtClean="0">
                <a:solidFill>
                  <a:schemeClr val="tx1"/>
                </a:solidFill>
              </a:rPr>
              <a:t>Honour</a:t>
            </a:r>
            <a:r>
              <a:rPr lang="en-US" altLang="en-US" sz="2800" b="1" dirty="0" smtClean="0">
                <a:solidFill>
                  <a:schemeClr val="tx1"/>
                </a:solidFill>
              </a:rPr>
              <a:t> a name;</a:t>
            </a:r>
          </a:p>
          <a:p>
            <a:pPr eaLnBrk="1" hangingPunct="1">
              <a:buFontTx/>
              <a:buNone/>
            </a:pPr>
            <a:r>
              <a:rPr lang="en-US" altLang="en-US" sz="2800" b="1" dirty="0" smtClean="0">
                <a:solidFill>
                  <a:schemeClr val="tx1"/>
                </a:solidFill>
              </a:rPr>
              <a:t>But the voice of the schoolboy rallies the ranks:</a:t>
            </a:r>
          </a:p>
          <a:p>
            <a:pPr eaLnBrk="1" hangingPunct="1">
              <a:buFontTx/>
              <a:buNone/>
            </a:pPr>
            <a:r>
              <a:rPr lang="en-US" altLang="en-US" sz="2800" b="1" dirty="0" smtClean="0">
                <a:solidFill>
                  <a:schemeClr val="tx1"/>
                </a:solidFill>
              </a:rPr>
              <a:t>	“Play up!  Play up!  And play the game!”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 y="1123838"/>
            <a:ext cx="2514600" cy="4601183"/>
          </a:xfrm>
        </p:spPr>
        <p:txBody>
          <a:bodyPr>
            <a:normAutofit/>
          </a:bodyPr>
          <a:lstStyle/>
          <a:p>
            <a:pPr eaLnBrk="1" hangingPunct="1"/>
            <a:r>
              <a:rPr lang="en-US" altLang="en-US" sz="4000" b="1" dirty="0" smtClean="0">
                <a:solidFill>
                  <a:srgbClr val="002060"/>
                </a:solidFill>
              </a:rPr>
              <a:t>Language of the Great War</a:t>
            </a:r>
          </a:p>
        </p:txBody>
      </p:sp>
      <p:sp>
        <p:nvSpPr>
          <p:cNvPr id="15363" name="Rectangle 4"/>
          <p:cNvSpPr>
            <a:spLocks noGrp="1" noChangeArrowheads="1"/>
          </p:cNvSpPr>
          <p:nvPr>
            <p:ph sz="half" idx="1"/>
          </p:nvPr>
        </p:nvSpPr>
        <p:spPr>
          <a:xfrm>
            <a:off x="2590800" y="685800"/>
            <a:ext cx="3068574" cy="5410200"/>
          </a:xfrm>
        </p:spPr>
        <p:txBody>
          <a:bodyPr>
            <a:normAutofit lnSpcReduction="10000"/>
          </a:bodyPr>
          <a:lstStyle/>
          <a:p>
            <a:pPr eaLnBrk="1" hangingPunct="1"/>
            <a:r>
              <a:rPr lang="en-US" altLang="en-US" sz="2400" b="1" dirty="0" smtClean="0">
                <a:solidFill>
                  <a:schemeClr val="tx1"/>
                </a:solidFill>
              </a:rPr>
              <a:t>Horse = steed</a:t>
            </a:r>
          </a:p>
          <a:p>
            <a:pPr eaLnBrk="1" hangingPunct="1"/>
            <a:r>
              <a:rPr lang="en-US" altLang="en-US" sz="2400" b="1" dirty="0" smtClean="0">
                <a:solidFill>
                  <a:schemeClr val="tx1"/>
                </a:solidFill>
              </a:rPr>
              <a:t>Enemy = the foe</a:t>
            </a:r>
          </a:p>
          <a:p>
            <a:pPr eaLnBrk="1" hangingPunct="1"/>
            <a:r>
              <a:rPr lang="en-US" altLang="en-US" sz="2400" b="1" dirty="0" smtClean="0">
                <a:solidFill>
                  <a:schemeClr val="tx1"/>
                </a:solidFill>
              </a:rPr>
              <a:t>Dead = fallen</a:t>
            </a:r>
          </a:p>
          <a:p>
            <a:pPr eaLnBrk="1" hangingPunct="1"/>
            <a:r>
              <a:rPr lang="en-US" altLang="en-US" sz="2400" b="1" dirty="0" smtClean="0">
                <a:solidFill>
                  <a:schemeClr val="tx1"/>
                </a:solidFill>
              </a:rPr>
              <a:t>Draft-notice = summons</a:t>
            </a:r>
          </a:p>
          <a:p>
            <a:pPr eaLnBrk="1" hangingPunct="1"/>
            <a:r>
              <a:rPr lang="en-US" altLang="en-US" sz="2400" b="1" dirty="0" smtClean="0">
                <a:solidFill>
                  <a:schemeClr val="tx1"/>
                </a:solidFill>
              </a:rPr>
              <a:t>Enlist = join the </a:t>
            </a:r>
            <a:r>
              <a:rPr lang="en-US" altLang="en-US" sz="2400" b="1" dirty="0" err="1" smtClean="0">
                <a:solidFill>
                  <a:schemeClr val="tx1"/>
                </a:solidFill>
              </a:rPr>
              <a:t>colours</a:t>
            </a:r>
            <a:endParaRPr lang="en-US" altLang="en-US" sz="2400" b="1" dirty="0" smtClean="0">
              <a:solidFill>
                <a:schemeClr val="tx1"/>
              </a:solidFill>
            </a:endParaRPr>
          </a:p>
          <a:p>
            <a:pPr eaLnBrk="1" hangingPunct="1"/>
            <a:r>
              <a:rPr lang="en-US" altLang="en-US" sz="2400" b="1" dirty="0" smtClean="0">
                <a:solidFill>
                  <a:schemeClr val="tx1"/>
                </a:solidFill>
              </a:rPr>
              <a:t>To win = to conquer, to vanquish</a:t>
            </a:r>
          </a:p>
          <a:p>
            <a:pPr eaLnBrk="1" hangingPunct="1"/>
            <a:r>
              <a:rPr lang="en-US" altLang="en-US" sz="2400" b="1" dirty="0" smtClean="0">
                <a:solidFill>
                  <a:schemeClr val="tx1"/>
                </a:solidFill>
              </a:rPr>
              <a:t>Not to complain = to be manly</a:t>
            </a:r>
          </a:p>
          <a:p>
            <a:pPr eaLnBrk="1" hangingPunct="1"/>
            <a:r>
              <a:rPr lang="en-US" altLang="en-US" sz="2400" b="1" dirty="0" smtClean="0">
                <a:solidFill>
                  <a:schemeClr val="tx1"/>
                </a:solidFill>
              </a:rPr>
              <a:t>Cowardice = dishonor</a:t>
            </a:r>
          </a:p>
        </p:txBody>
      </p:sp>
      <p:sp>
        <p:nvSpPr>
          <p:cNvPr id="15364" name="Rectangle 5"/>
          <p:cNvSpPr>
            <a:spLocks noGrp="1" noChangeArrowheads="1"/>
          </p:cNvSpPr>
          <p:nvPr>
            <p:ph sz="half" idx="2"/>
          </p:nvPr>
        </p:nvSpPr>
        <p:spPr>
          <a:xfrm>
            <a:off x="5659374" y="762000"/>
            <a:ext cx="3179826" cy="5334000"/>
          </a:xfrm>
        </p:spPr>
        <p:txBody>
          <a:bodyPr>
            <a:noAutofit/>
          </a:bodyPr>
          <a:lstStyle/>
          <a:p>
            <a:pPr eaLnBrk="1" hangingPunct="1"/>
            <a:r>
              <a:rPr lang="en-US" altLang="en-US" sz="2400" b="1" dirty="0" smtClean="0">
                <a:solidFill>
                  <a:schemeClr val="tx1"/>
                </a:solidFill>
              </a:rPr>
              <a:t>Soldier = warrior</a:t>
            </a:r>
          </a:p>
          <a:p>
            <a:pPr eaLnBrk="1" hangingPunct="1"/>
            <a:r>
              <a:rPr lang="en-US" altLang="en-US" sz="2400" b="1" dirty="0" smtClean="0">
                <a:solidFill>
                  <a:schemeClr val="tx1"/>
                </a:solidFill>
              </a:rPr>
              <a:t>Army = legion</a:t>
            </a:r>
          </a:p>
          <a:p>
            <a:pPr eaLnBrk="1" hangingPunct="1"/>
            <a:r>
              <a:rPr lang="en-US" altLang="en-US" sz="2400" b="1" dirty="0" smtClean="0">
                <a:solidFill>
                  <a:schemeClr val="tx1"/>
                </a:solidFill>
              </a:rPr>
              <a:t>Object of attack = goal</a:t>
            </a:r>
          </a:p>
          <a:p>
            <a:pPr eaLnBrk="1" hangingPunct="1"/>
            <a:r>
              <a:rPr lang="en-US" altLang="en-US" sz="2400" b="1" dirty="0" smtClean="0">
                <a:solidFill>
                  <a:schemeClr val="tx1"/>
                </a:solidFill>
              </a:rPr>
              <a:t>Sky = the heavens</a:t>
            </a:r>
          </a:p>
          <a:p>
            <a:pPr eaLnBrk="1" hangingPunct="1"/>
            <a:r>
              <a:rPr lang="en-US" altLang="en-US" sz="2400" b="1" dirty="0" smtClean="0">
                <a:solidFill>
                  <a:schemeClr val="tx1"/>
                </a:solidFill>
              </a:rPr>
              <a:t>One’s death = one’s fate</a:t>
            </a:r>
          </a:p>
          <a:p>
            <a:pPr eaLnBrk="1" hangingPunct="1"/>
            <a:r>
              <a:rPr lang="en-US" altLang="en-US" sz="2400" b="1" dirty="0" smtClean="0">
                <a:solidFill>
                  <a:schemeClr val="tx1"/>
                </a:solidFill>
              </a:rPr>
              <a:t>The front = the field</a:t>
            </a:r>
          </a:p>
          <a:p>
            <a:pPr eaLnBrk="1" hangingPunct="1"/>
            <a:r>
              <a:rPr lang="en-US" altLang="en-US" sz="2400" b="1" dirty="0" smtClean="0">
                <a:solidFill>
                  <a:schemeClr val="tx1"/>
                </a:solidFill>
              </a:rPr>
              <a:t>Complimentary adjectives:  gallant, staunch, valorous, ardent, keen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0"/>
            <a:ext cx="8229600" cy="5562600"/>
          </a:xfrm>
        </p:spPr>
        <p:txBody>
          <a:bodyPr>
            <a:noAutofit/>
          </a:bodyPr>
          <a:lstStyle/>
          <a:p>
            <a:pPr eaLnBrk="1" fontAlgn="auto" hangingPunct="1">
              <a:spcAft>
                <a:spcPts val="0"/>
              </a:spcAft>
              <a:defRPr/>
            </a:pPr>
            <a:r>
              <a:rPr lang="en-US" altLang="en-US" sz="5400" b="1" dirty="0" smtClean="0"/>
              <a:t>England vs. Germany</a:t>
            </a:r>
            <a:br>
              <a:rPr lang="en-US" altLang="en-US" sz="5400" b="1" dirty="0" smtClean="0"/>
            </a:br>
            <a:r>
              <a:rPr lang="en-US" altLang="en-US" sz="5400" b="1" dirty="0" smtClean="0"/>
              <a:t>“in quotes”…</a:t>
            </a:r>
            <a:br>
              <a:rPr lang="en-US" altLang="en-US" sz="5400" b="1" dirty="0" smtClean="0"/>
            </a:br>
            <a:r>
              <a:rPr lang="en-US" altLang="en-US" sz="5400" b="1" dirty="0"/>
              <a:t/>
            </a:r>
            <a:br>
              <a:rPr lang="en-US" altLang="en-US" sz="5400" b="1" dirty="0"/>
            </a:br>
            <a:r>
              <a:rPr lang="en-US" altLang="en-US" sz="4800" b="1" dirty="0" smtClean="0">
                <a:solidFill>
                  <a:schemeClr val="accent6">
                    <a:lumMod val="50000"/>
                  </a:schemeClr>
                </a:solidFill>
              </a:rPr>
              <a:t>How is WWI a clash of ideas &amp; values, not just politics?</a:t>
            </a:r>
          </a:p>
        </p:txBody>
      </p:sp>
    </p:spTree>
    <p:extLst>
      <p:ext uri="{BB962C8B-B14F-4D97-AF65-F5344CB8AC3E}">
        <p14:creationId xmlns:p14="http://schemas.microsoft.com/office/powerpoint/2010/main" val="427244076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eaLnBrk="1" fontAlgn="auto" hangingPunct="1">
              <a:spcAft>
                <a:spcPts val="0"/>
              </a:spcAft>
              <a:defRPr/>
            </a:pPr>
            <a:r>
              <a:rPr lang="en-US" b="1" dirty="0" smtClean="0"/>
              <a:t>Task</a:t>
            </a:r>
            <a:endParaRPr lang="en-US" b="1" dirty="0"/>
          </a:p>
        </p:txBody>
      </p:sp>
      <p:sp>
        <p:nvSpPr>
          <p:cNvPr id="3" name="Content Placeholder 2"/>
          <p:cNvSpPr>
            <a:spLocks noGrp="1"/>
          </p:cNvSpPr>
          <p:nvPr>
            <p:ph idx="1"/>
          </p:nvPr>
        </p:nvSpPr>
        <p:spPr>
          <a:xfrm>
            <a:off x="457200" y="1219200"/>
            <a:ext cx="8534400" cy="5410200"/>
          </a:xfrm>
        </p:spPr>
        <p:txBody>
          <a:bodyPr rtlCol="0">
            <a:normAutofit fontScale="92500"/>
          </a:bodyPr>
          <a:lstStyle/>
          <a:p>
            <a:pPr marL="182880" indent="-182880" eaLnBrk="1" fontAlgn="auto" hangingPunct="1">
              <a:spcAft>
                <a:spcPts val="0"/>
              </a:spcAft>
              <a:defRPr/>
            </a:pPr>
            <a:r>
              <a:rPr lang="en-US" b="1" dirty="0" smtClean="0"/>
              <a:t>Work in table groups (one to two laptops per table)</a:t>
            </a:r>
          </a:p>
          <a:p>
            <a:pPr marL="182880" indent="-182880" eaLnBrk="1" fontAlgn="auto" hangingPunct="1">
              <a:spcAft>
                <a:spcPts val="0"/>
              </a:spcAft>
              <a:defRPr/>
            </a:pPr>
            <a:r>
              <a:rPr lang="en-US" b="1" dirty="0" smtClean="0"/>
              <a:t>Review the </a:t>
            </a:r>
            <a:r>
              <a:rPr lang="en-US" b="1" dirty="0" err="1" smtClean="0"/>
              <a:t>ppt</a:t>
            </a:r>
            <a:r>
              <a:rPr lang="en-US" b="1" dirty="0" smtClean="0"/>
              <a:t> on my website titled “England vs. Germany”</a:t>
            </a:r>
          </a:p>
          <a:p>
            <a:pPr marL="182880" indent="-182880" eaLnBrk="1" fontAlgn="auto" hangingPunct="1">
              <a:spcAft>
                <a:spcPts val="0"/>
              </a:spcAft>
              <a:defRPr/>
            </a:pPr>
            <a:r>
              <a:rPr lang="en-US" b="1" dirty="0" smtClean="0"/>
              <a:t>Use the evidence from this era (</a:t>
            </a:r>
            <a:r>
              <a:rPr lang="en-US" b="1" dirty="0" err="1" smtClean="0"/>
              <a:t>ppt</a:t>
            </a:r>
            <a:r>
              <a:rPr lang="en-US" b="1" dirty="0" smtClean="0"/>
              <a:t>, readings, lectures) – specifically England and Germany to do the following:</a:t>
            </a:r>
          </a:p>
          <a:p>
            <a:pPr marL="457200" indent="-457200" eaLnBrk="1" fontAlgn="auto" hangingPunct="1">
              <a:spcAft>
                <a:spcPts val="0"/>
              </a:spcAft>
              <a:buFont typeface="+mj-lt"/>
              <a:buAutoNum type="arabicPeriod"/>
              <a:defRPr/>
            </a:pPr>
            <a:r>
              <a:rPr lang="en-US" b="1" dirty="0" smtClean="0"/>
              <a:t>In your table group describe the differences between the two – values, beliefs, etc.</a:t>
            </a:r>
          </a:p>
          <a:p>
            <a:pPr lvl="1" indent="-182880" eaLnBrk="1" fontAlgn="auto" hangingPunct="1">
              <a:spcAft>
                <a:spcPts val="0"/>
              </a:spcAft>
              <a:defRPr/>
            </a:pPr>
            <a:r>
              <a:rPr lang="en-US" b="1" dirty="0" smtClean="0"/>
              <a:t>Put this down on paper in any format you would like (one per table group)</a:t>
            </a:r>
          </a:p>
          <a:p>
            <a:pPr marL="457200" indent="-457200" eaLnBrk="1" fontAlgn="auto" hangingPunct="1">
              <a:spcAft>
                <a:spcPts val="0"/>
              </a:spcAft>
              <a:buFont typeface="+mj-lt"/>
              <a:buAutoNum type="arabicPeriod"/>
              <a:defRPr/>
            </a:pPr>
            <a:r>
              <a:rPr lang="en-US" b="1" dirty="0" smtClean="0"/>
              <a:t>Additionally, write a thesis explaining the outbreak of World War I as a clash of cultures and ideals.</a:t>
            </a:r>
          </a:p>
          <a:p>
            <a:pPr lvl="1" indent="-182880" eaLnBrk="1" fontAlgn="auto" hangingPunct="1">
              <a:spcAft>
                <a:spcPts val="0"/>
              </a:spcAft>
              <a:defRPr/>
            </a:pPr>
            <a:r>
              <a:rPr lang="en-US" b="1" dirty="0" smtClean="0"/>
              <a:t>Put this on the same paper as your differences list</a:t>
            </a:r>
          </a:p>
          <a:p>
            <a:pPr indent="-182880" eaLnBrk="1" fontAlgn="auto" hangingPunct="1">
              <a:spcAft>
                <a:spcPts val="0"/>
              </a:spcAft>
              <a:defRPr/>
            </a:pPr>
            <a:r>
              <a:rPr lang="en-US" b="1" dirty="0" smtClean="0">
                <a:solidFill>
                  <a:schemeClr val="tx2">
                    <a:lumMod val="50000"/>
                  </a:schemeClr>
                </a:solidFill>
              </a:rPr>
              <a:t>Email me your final DOCUMENT, not a link, with all the names of the group on the document, not just in the e-mail</a:t>
            </a:r>
          </a:p>
          <a:p>
            <a:pPr lvl="1" indent="-182880" eaLnBrk="1" fontAlgn="auto" hangingPunct="1">
              <a:spcAft>
                <a:spcPts val="0"/>
              </a:spcAft>
              <a:defRPr/>
            </a:pPr>
            <a:r>
              <a:rPr lang="en-US" b="1" dirty="0" smtClean="0">
                <a:solidFill>
                  <a:schemeClr val="tx2">
                    <a:lumMod val="50000"/>
                  </a:schemeClr>
                </a:solidFill>
              </a:rPr>
              <a:t>And as usual, make sure to get a “Got it”</a:t>
            </a:r>
          </a:p>
        </p:txBody>
      </p:sp>
    </p:spTree>
    <p:extLst>
      <p:ext uri="{BB962C8B-B14F-4D97-AF65-F5344CB8AC3E}">
        <p14:creationId xmlns:p14="http://schemas.microsoft.com/office/powerpoint/2010/main" val="14039395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1123838"/>
            <a:ext cx="2362199" cy="4601183"/>
          </a:xfrm>
        </p:spPr>
        <p:txBody>
          <a:bodyPr>
            <a:normAutofit/>
          </a:bodyPr>
          <a:lstStyle/>
          <a:p>
            <a:pPr eaLnBrk="1" hangingPunct="1"/>
            <a:r>
              <a:rPr lang="en-US" altLang="en-US" sz="4400" b="1" dirty="0" smtClean="0">
                <a:solidFill>
                  <a:srgbClr val="002060"/>
                </a:solidFill>
              </a:rPr>
              <a:t>Germany at the turn of the century</a:t>
            </a:r>
          </a:p>
        </p:txBody>
      </p:sp>
      <p:sp>
        <p:nvSpPr>
          <p:cNvPr id="3075" name="Rectangle 3"/>
          <p:cNvSpPr>
            <a:spLocks noGrp="1" noChangeArrowheads="1"/>
          </p:cNvSpPr>
          <p:nvPr>
            <p:ph idx="1"/>
          </p:nvPr>
        </p:nvSpPr>
        <p:spPr>
          <a:xfrm>
            <a:off x="2590800" y="762000"/>
            <a:ext cx="6400800" cy="5334000"/>
          </a:xfrm>
        </p:spPr>
        <p:txBody>
          <a:bodyPr>
            <a:normAutofit/>
          </a:bodyPr>
          <a:lstStyle/>
          <a:p>
            <a:pPr eaLnBrk="1" hangingPunct="1"/>
            <a:r>
              <a:rPr lang="en-US" altLang="en-US" sz="2800" b="1" dirty="0" smtClean="0">
                <a:solidFill>
                  <a:schemeClr val="tx1"/>
                </a:solidFill>
              </a:rPr>
              <a:t>“</a:t>
            </a:r>
            <a:r>
              <a:rPr lang="en-US" altLang="en-US" sz="2800" b="1" i="1" dirty="0" err="1" smtClean="0">
                <a:solidFill>
                  <a:schemeClr val="tx1"/>
                </a:solidFill>
              </a:rPr>
              <a:t>Gesellschaft</a:t>
            </a:r>
            <a:r>
              <a:rPr lang="en-US" altLang="en-US" sz="2800" b="1" dirty="0" smtClean="0">
                <a:solidFill>
                  <a:schemeClr val="tx1"/>
                </a:solidFill>
              </a:rPr>
              <a:t>, or society, overwhelmed the sense of </a:t>
            </a:r>
            <a:r>
              <a:rPr lang="en-US" altLang="en-US" sz="2800" b="1" i="1" dirty="0" err="1" smtClean="0">
                <a:solidFill>
                  <a:schemeClr val="tx1"/>
                </a:solidFill>
              </a:rPr>
              <a:t>Gemeinschaft</a:t>
            </a:r>
            <a:r>
              <a:rPr lang="en-US" altLang="en-US" sz="2800" b="1" dirty="0" smtClean="0">
                <a:solidFill>
                  <a:schemeClr val="tx1"/>
                </a:solidFill>
              </a:rPr>
              <a:t>, or community… speed and bigness became the dominant facts of life…beyond the individual and his scale of personal reference” (69).</a:t>
            </a:r>
          </a:p>
          <a:p>
            <a:pPr lvl="1" eaLnBrk="1" hangingPunct="1"/>
            <a:r>
              <a:rPr lang="en-US" altLang="en-US" sz="2400" b="1" dirty="0" smtClean="0">
                <a:solidFill>
                  <a:schemeClr val="tx1"/>
                </a:solidFill>
              </a:rPr>
              <a:t>rapid industrialization and urbanization</a:t>
            </a:r>
          </a:p>
          <a:p>
            <a:pPr lvl="1" eaLnBrk="1" hangingPunct="1"/>
            <a:r>
              <a:rPr lang="en-US" altLang="en-US" sz="2400" b="1" dirty="0" smtClean="0">
                <a:solidFill>
                  <a:schemeClr val="tx1"/>
                </a:solidFill>
              </a:rPr>
              <a:t>focus on progress, efficiency:  ideals of purity and spirituality</a:t>
            </a:r>
          </a:p>
          <a:p>
            <a:pPr lvl="1" eaLnBrk="1" hangingPunct="1"/>
            <a:r>
              <a:rPr lang="en-US" altLang="en-US" sz="2400" b="1" dirty="0" smtClean="0">
                <a:solidFill>
                  <a:schemeClr val="tx1"/>
                </a:solidFill>
              </a:rPr>
              <a:t>focus on spirit rather than social interactions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123838"/>
            <a:ext cx="2362199" cy="4601183"/>
          </a:xfrm>
        </p:spPr>
        <p:txBody>
          <a:bodyPr>
            <a:normAutofit/>
          </a:bodyPr>
          <a:lstStyle/>
          <a:p>
            <a:pPr eaLnBrk="1" hangingPunct="1"/>
            <a:r>
              <a:rPr lang="en-US" altLang="en-US" sz="4800" b="1" dirty="0" smtClean="0">
                <a:solidFill>
                  <a:srgbClr val="002060"/>
                </a:solidFill>
              </a:rPr>
              <a:t>German Cultural Values</a:t>
            </a:r>
          </a:p>
        </p:txBody>
      </p:sp>
      <p:sp>
        <p:nvSpPr>
          <p:cNvPr id="4099" name="Rectangle 3"/>
          <p:cNvSpPr>
            <a:spLocks noGrp="1" noChangeArrowheads="1"/>
          </p:cNvSpPr>
          <p:nvPr>
            <p:ph idx="1"/>
          </p:nvPr>
        </p:nvSpPr>
        <p:spPr>
          <a:xfrm>
            <a:off x="2590800" y="762000"/>
            <a:ext cx="6248399" cy="5334000"/>
          </a:xfrm>
        </p:spPr>
        <p:txBody>
          <a:bodyPr>
            <a:noAutofit/>
          </a:bodyPr>
          <a:lstStyle/>
          <a:p>
            <a:pPr eaLnBrk="1" hangingPunct="1"/>
            <a:r>
              <a:rPr lang="en-US" altLang="en-US" sz="3200" b="1" i="1" dirty="0" err="1" smtClean="0">
                <a:solidFill>
                  <a:schemeClr val="tx1"/>
                </a:solidFill>
              </a:rPr>
              <a:t>Kultur</a:t>
            </a:r>
            <a:endParaRPr lang="en-US" altLang="en-US" sz="3200" b="1" i="1" dirty="0" smtClean="0">
              <a:solidFill>
                <a:schemeClr val="tx1"/>
              </a:solidFill>
            </a:endParaRPr>
          </a:p>
          <a:p>
            <a:pPr lvl="1" eaLnBrk="1" hangingPunct="1"/>
            <a:r>
              <a:rPr lang="en-US" altLang="en-US" sz="2800" b="1" dirty="0" smtClean="0">
                <a:solidFill>
                  <a:schemeClr val="tx1"/>
                </a:solidFill>
              </a:rPr>
              <a:t>“concerned with ‘inner freedom,’ with authenticity, with truth rather than sham, with essence as opposed to appearance, with totality rather than the norm” (77).</a:t>
            </a:r>
          </a:p>
          <a:p>
            <a:pPr lvl="1" eaLnBrk="1" hangingPunct="1"/>
            <a:r>
              <a:rPr lang="en-US" altLang="en-US" sz="2800" b="1" dirty="0" smtClean="0">
                <a:solidFill>
                  <a:schemeClr val="tx1"/>
                </a:solidFill>
              </a:rPr>
              <a:t>combination of art, history, and contemporary life in total drama</a:t>
            </a:r>
          </a:p>
          <a:p>
            <a:pPr lvl="2" eaLnBrk="1" hangingPunct="1"/>
            <a:r>
              <a:rPr lang="en-US" altLang="en-US" sz="2400" b="1" i="1" dirty="0" smtClean="0">
                <a:solidFill>
                  <a:schemeClr val="tx1"/>
                </a:solidFill>
              </a:rPr>
              <a:t>Gesamtkunstwerk</a:t>
            </a:r>
            <a:r>
              <a:rPr lang="en-US" altLang="en-US" sz="2400" b="1" dirty="0" smtClean="0">
                <a:solidFill>
                  <a:schemeClr val="tx1"/>
                </a:solidFill>
              </a:rPr>
              <a:t> (total art work)</a:t>
            </a:r>
          </a:p>
          <a:p>
            <a:pPr lvl="1" eaLnBrk="1" hangingPunct="1"/>
            <a:r>
              <a:rPr lang="en-US" altLang="en-US" sz="2800" b="1" dirty="0" smtClean="0">
                <a:solidFill>
                  <a:schemeClr val="tx1"/>
                </a:solidFill>
              </a:rPr>
              <a:t>not concerned with Victorian codes of behavior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123838"/>
            <a:ext cx="2590799" cy="4601183"/>
          </a:xfrm>
        </p:spPr>
        <p:txBody>
          <a:bodyPr>
            <a:normAutofit/>
          </a:bodyPr>
          <a:lstStyle/>
          <a:p>
            <a:pPr eaLnBrk="1" hangingPunct="1"/>
            <a:r>
              <a:rPr lang="en-US" altLang="en-US" sz="4000" b="1" dirty="0" smtClean="0">
                <a:solidFill>
                  <a:srgbClr val="002060"/>
                </a:solidFill>
              </a:rPr>
              <a:t>Edwardian England</a:t>
            </a:r>
          </a:p>
        </p:txBody>
      </p:sp>
      <p:sp>
        <p:nvSpPr>
          <p:cNvPr id="5123" name="Rectangle 3"/>
          <p:cNvSpPr>
            <a:spLocks noGrp="1" noChangeArrowheads="1"/>
          </p:cNvSpPr>
          <p:nvPr>
            <p:ph idx="1"/>
          </p:nvPr>
        </p:nvSpPr>
        <p:spPr>
          <a:xfrm>
            <a:off x="2590800" y="762000"/>
            <a:ext cx="6324599" cy="5334000"/>
          </a:xfrm>
        </p:spPr>
        <p:txBody>
          <a:bodyPr>
            <a:noAutofit/>
          </a:bodyPr>
          <a:lstStyle/>
          <a:p>
            <a:pPr eaLnBrk="1" hangingPunct="1"/>
            <a:r>
              <a:rPr lang="en-US" altLang="en-US" sz="3600" b="1" dirty="0" smtClean="0">
                <a:solidFill>
                  <a:schemeClr val="tx1"/>
                </a:solidFill>
              </a:rPr>
              <a:t>“Liberty was not permissiveness; it was an outgrowth of social knowledge and discipline.  Liberty was hard work.  Liberty was not the right to do as you pleased; liberty was the opportunity to do as you should” (118).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 y="1123838"/>
            <a:ext cx="2514599" cy="4601183"/>
          </a:xfrm>
        </p:spPr>
        <p:txBody>
          <a:bodyPr>
            <a:normAutofit/>
          </a:bodyPr>
          <a:lstStyle/>
          <a:p>
            <a:pPr eaLnBrk="1" hangingPunct="1"/>
            <a:r>
              <a:rPr lang="en-US" altLang="en-US" sz="3600" b="1" dirty="0" smtClean="0">
                <a:solidFill>
                  <a:srgbClr val="002060"/>
                </a:solidFill>
              </a:rPr>
              <a:t>German Nationalism </a:t>
            </a:r>
          </a:p>
        </p:txBody>
      </p:sp>
      <p:sp>
        <p:nvSpPr>
          <p:cNvPr id="6147" name="Rectangle 3"/>
          <p:cNvSpPr>
            <a:spLocks noGrp="1" noChangeArrowheads="1"/>
          </p:cNvSpPr>
          <p:nvPr>
            <p:ph idx="1"/>
          </p:nvPr>
        </p:nvSpPr>
        <p:spPr>
          <a:xfrm>
            <a:off x="2590800" y="685800"/>
            <a:ext cx="6248399" cy="5486400"/>
          </a:xfrm>
        </p:spPr>
        <p:txBody>
          <a:bodyPr>
            <a:normAutofit/>
          </a:bodyPr>
          <a:lstStyle/>
          <a:p>
            <a:pPr eaLnBrk="1" hangingPunct="1"/>
            <a:r>
              <a:rPr lang="en-US" altLang="en-US" sz="4000" b="1" dirty="0" smtClean="0">
                <a:solidFill>
                  <a:schemeClr val="tx1"/>
                </a:solidFill>
              </a:rPr>
              <a:t>Rooted in art</a:t>
            </a:r>
          </a:p>
          <a:p>
            <a:pPr lvl="1" eaLnBrk="1" hangingPunct="1"/>
            <a:r>
              <a:rPr lang="en-US" altLang="en-US" sz="3600" b="1" dirty="0" smtClean="0">
                <a:solidFill>
                  <a:schemeClr val="tx1"/>
                </a:solidFill>
              </a:rPr>
              <a:t>Particularly Wagner </a:t>
            </a:r>
          </a:p>
          <a:p>
            <a:pPr eaLnBrk="1" hangingPunct="1"/>
            <a:r>
              <a:rPr lang="en-US" altLang="en-US" sz="4000" b="1" dirty="0" smtClean="0">
                <a:solidFill>
                  <a:schemeClr val="tx1"/>
                </a:solidFill>
              </a:rPr>
              <a:t>Xenophobic; passionate about German heritage</a:t>
            </a:r>
          </a:p>
          <a:p>
            <a:pPr eaLnBrk="1" hangingPunct="1"/>
            <a:r>
              <a:rPr lang="en-US" altLang="en-US" sz="4000" b="1" dirty="0" smtClean="0">
                <a:solidFill>
                  <a:schemeClr val="tx1"/>
                </a:solidFill>
              </a:rPr>
              <a:t>“</a:t>
            </a:r>
            <a:r>
              <a:rPr lang="en-US" altLang="en-US" sz="4000" b="1" dirty="0" err="1" smtClean="0">
                <a:solidFill>
                  <a:schemeClr val="tx1"/>
                </a:solidFill>
              </a:rPr>
              <a:t>Denn</a:t>
            </a:r>
            <a:r>
              <a:rPr lang="en-US" altLang="en-US" sz="4000" b="1" dirty="0" smtClean="0">
                <a:solidFill>
                  <a:schemeClr val="tx1"/>
                </a:solidFill>
              </a:rPr>
              <a:t> am </a:t>
            </a:r>
            <a:r>
              <a:rPr lang="en-US" altLang="en-US" sz="4000" b="1" dirty="0" err="1" smtClean="0">
                <a:solidFill>
                  <a:schemeClr val="tx1"/>
                </a:solidFill>
              </a:rPr>
              <a:t>deutschen</a:t>
            </a:r>
            <a:r>
              <a:rPr lang="en-US" altLang="en-US" sz="4000" b="1" dirty="0" smtClean="0">
                <a:solidFill>
                  <a:schemeClr val="tx1"/>
                </a:solidFill>
              </a:rPr>
              <a:t> </a:t>
            </a:r>
            <a:r>
              <a:rPr lang="en-US" altLang="en-US" sz="4000" b="1" dirty="0" err="1" smtClean="0">
                <a:solidFill>
                  <a:schemeClr val="tx1"/>
                </a:solidFill>
              </a:rPr>
              <a:t>Wesen</a:t>
            </a:r>
            <a:r>
              <a:rPr lang="en-US" altLang="en-US" sz="4000" b="1" dirty="0" smtClean="0">
                <a:solidFill>
                  <a:schemeClr val="tx1"/>
                </a:solidFill>
              </a:rPr>
              <a:t> </a:t>
            </a:r>
            <a:r>
              <a:rPr lang="en-US" altLang="en-US" sz="4000" b="1" dirty="0" err="1" smtClean="0">
                <a:solidFill>
                  <a:schemeClr val="tx1"/>
                </a:solidFill>
              </a:rPr>
              <a:t>soll</a:t>
            </a:r>
            <a:r>
              <a:rPr lang="en-US" altLang="en-US" sz="4000" b="1" dirty="0" smtClean="0">
                <a:solidFill>
                  <a:schemeClr val="tx1"/>
                </a:solidFill>
              </a:rPr>
              <a:t> die Welt </a:t>
            </a:r>
            <a:r>
              <a:rPr lang="en-US" altLang="en-US" sz="4000" b="1" dirty="0" err="1" smtClean="0">
                <a:solidFill>
                  <a:schemeClr val="tx1"/>
                </a:solidFill>
              </a:rPr>
              <a:t>genesen</a:t>
            </a:r>
            <a:r>
              <a:rPr lang="en-US" altLang="en-US" sz="4000" b="1" dirty="0" smtClean="0">
                <a:solidFill>
                  <a:schemeClr val="tx1"/>
                </a:solidFill>
              </a:rPr>
              <a:t>” (80).</a:t>
            </a:r>
          </a:p>
          <a:p>
            <a:pPr lvl="1" eaLnBrk="1" hangingPunct="1"/>
            <a:r>
              <a:rPr lang="en-US" altLang="en-US" sz="3600" b="1" dirty="0" smtClean="0">
                <a:solidFill>
                  <a:schemeClr val="tx1"/>
                </a:solidFill>
              </a:rPr>
              <a:t>“By the German soul the world will be made whole.”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 y="1123838"/>
            <a:ext cx="2514599" cy="4601183"/>
          </a:xfrm>
        </p:spPr>
        <p:txBody>
          <a:bodyPr>
            <a:normAutofit/>
          </a:bodyPr>
          <a:lstStyle/>
          <a:p>
            <a:pPr eaLnBrk="1" hangingPunct="1"/>
            <a:r>
              <a:rPr lang="en-US" altLang="en-US" sz="4000" b="1" dirty="0" smtClean="0">
                <a:solidFill>
                  <a:srgbClr val="002060"/>
                </a:solidFill>
              </a:rPr>
              <a:t>Edwardian England</a:t>
            </a:r>
          </a:p>
        </p:txBody>
      </p:sp>
      <p:sp>
        <p:nvSpPr>
          <p:cNvPr id="7171" name="Rectangle 3"/>
          <p:cNvSpPr>
            <a:spLocks noGrp="1" noChangeArrowheads="1"/>
          </p:cNvSpPr>
          <p:nvPr>
            <p:ph idx="1"/>
          </p:nvPr>
        </p:nvSpPr>
        <p:spPr>
          <a:xfrm>
            <a:off x="2590798" y="685800"/>
            <a:ext cx="6248401" cy="5410200"/>
          </a:xfrm>
        </p:spPr>
        <p:txBody>
          <a:bodyPr>
            <a:noAutofit/>
          </a:bodyPr>
          <a:lstStyle/>
          <a:p>
            <a:pPr eaLnBrk="1" hangingPunct="1">
              <a:lnSpc>
                <a:spcPct val="90000"/>
              </a:lnSpc>
            </a:pPr>
            <a:r>
              <a:rPr lang="en-US" altLang="en-US" sz="3000" b="1" dirty="0" smtClean="0">
                <a:solidFill>
                  <a:schemeClr val="tx1"/>
                </a:solidFill>
              </a:rPr>
              <a:t>“Respectability was perhaps the key feature of the moral and social climate of this period in Britain.  Whether one was respectable was more important as a criterion of social acceptability than wealth or power.  Prudence, earnestness, and moral fervor were necessary signals of respectability, and…duty came to be included in the category of pleasure and virtue in that of happiness” (130).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123838"/>
            <a:ext cx="2362199" cy="4601183"/>
          </a:xfrm>
        </p:spPr>
        <p:txBody>
          <a:bodyPr/>
          <a:lstStyle/>
          <a:p>
            <a:pPr eaLnBrk="1" hangingPunct="1"/>
            <a:r>
              <a:rPr lang="en-US" altLang="en-US" sz="4000" b="1" dirty="0" smtClean="0">
                <a:solidFill>
                  <a:srgbClr val="002060"/>
                </a:solidFill>
              </a:rPr>
              <a:t>Richard Wagner, German composer</a:t>
            </a:r>
          </a:p>
        </p:txBody>
      </p:sp>
      <p:sp>
        <p:nvSpPr>
          <p:cNvPr id="8195" name="Rectangle 3"/>
          <p:cNvSpPr>
            <a:spLocks noGrp="1" noChangeArrowheads="1"/>
          </p:cNvSpPr>
          <p:nvPr>
            <p:ph idx="1"/>
          </p:nvPr>
        </p:nvSpPr>
        <p:spPr>
          <a:xfrm>
            <a:off x="2590800" y="685800"/>
            <a:ext cx="6248400" cy="5410200"/>
          </a:xfrm>
        </p:spPr>
        <p:txBody>
          <a:bodyPr>
            <a:normAutofit/>
          </a:bodyPr>
          <a:lstStyle/>
          <a:p>
            <a:pPr eaLnBrk="1" hangingPunct="1">
              <a:lnSpc>
                <a:spcPct val="80000"/>
              </a:lnSpc>
            </a:pPr>
            <a:r>
              <a:rPr lang="en-US" altLang="en-US" sz="2800" b="1" dirty="0" smtClean="0">
                <a:solidFill>
                  <a:schemeClr val="tx1"/>
                </a:solidFill>
              </a:rPr>
              <a:t>“His vision of grand opera aimed not only at uniting all the arts but also at elevating his </a:t>
            </a:r>
            <a:r>
              <a:rPr lang="en-US" altLang="en-US" sz="2800" b="1" i="1" dirty="0" smtClean="0">
                <a:solidFill>
                  <a:schemeClr val="tx1"/>
                </a:solidFill>
              </a:rPr>
              <a:t>Gesamtkunstwerk</a:t>
            </a:r>
            <a:r>
              <a:rPr lang="en-US" altLang="en-US" sz="2800" b="1" dirty="0" smtClean="0">
                <a:solidFill>
                  <a:schemeClr val="tx1"/>
                </a:solidFill>
              </a:rPr>
              <a:t>, his total art work, to a position where it was the supreme synthesis and expression of </a:t>
            </a:r>
            <a:r>
              <a:rPr lang="en-US" altLang="en-US" sz="2800" b="1" i="1" dirty="0" err="1" smtClean="0">
                <a:solidFill>
                  <a:schemeClr val="tx1"/>
                </a:solidFill>
              </a:rPr>
              <a:t>Kultur</a:t>
            </a:r>
            <a:r>
              <a:rPr lang="en-US" altLang="en-US" sz="2800" b="1" dirty="0" smtClean="0">
                <a:solidFill>
                  <a:schemeClr val="tx1"/>
                </a:solidFill>
              </a:rPr>
              <a:t>, a combination of art, history, and contemporary life in total drama, where symbol and myth became the essence of existence.  Even politics were subsumed in theater…Bayreuth [Wagner’s home] became…a place where the aesthetic moment was to encapsulate all the meaning of history and all the potential of the future” (77</a:t>
            </a:r>
            <a:r>
              <a:rPr lang="en-US" altLang="en-US" sz="28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 y="1123838"/>
            <a:ext cx="2514600" cy="4601183"/>
          </a:xfrm>
        </p:spPr>
        <p:txBody>
          <a:bodyPr>
            <a:normAutofit/>
          </a:bodyPr>
          <a:lstStyle/>
          <a:p>
            <a:pPr eaLnBrk="1" hangingPunct="1"/>
            <a:r>
              <a:rPr lang="en-US" altLang="en-US" sz="4000" b="1" dirty="0" smtClean="0">
                <a:solidFill>
                  <a:srgbClr val="002060"/>
                </a:solidFill>
              </a:rPr>
              <a:t>Edwardian England</a:t>
            </a:r>
          </a:p>
        </p:txBody>
      </p:sp>
      <p:sp>
        <p:nvSpPr>
          <p:cNvPr id="9219" name="Rectangle 3"/>
          <p:cNvSpPr>
            <a:spLocks noGrp="1" noChangeArrowheads="1"/>
          </p:cNvSpPr>
          <p:nvPr>
            <p:ph idx="1"/>
          </p:nvPr>
        </p:nvSpPr>
        <p:spPr>
          <a:xfrm>
            <a:off x="2590800" y="762000"/>
            <a:ext cx="6248400" cy="5334000"/>
          </a:xfrm>
        </p:spPr>
        <p:txBody>
          <a:bodyPr>
            <a:noAutofit/>
          </a:bodyPr>
          <a:lstStyle/>
          <a:p>
            <a:pPr eaLnBrk="1" hangingPunct="1"/>
            <a:r>
              <a:rPr lang="en-US" altLang="en-US" sz="3200" b="1" dirty="0" smtClean="0">
                <a:solidFill>
                  <a:schemeClr val="tx1"/>
                </a:solidFill>
              </a:rPr>
              <a:t>“We should not lose sight of the craving for fixities, the belief that experience should be subservient to order, that bridged the [Victorian and Edwardian] eras.  That inimitable Victorian Samuel Smiles summed up the urge pithily:  ‘A place for everything, and everything in its place’” (128).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1123838"/>
            <a:ext cx="2514600" cy="4601183"/>
          </a:xfrm>
        </p:spPr>
        <p:txBody>
          <a:bodyPr>
            <a:normAutofit/>
          </a:bodyPr>
          <a:lstStyle/>
          <a:p>
            <a:pPr eaLnBrk="1" hangingPunct="1"/>
            <a:r>
              <a:rPr lang="en-US" altLang="en-US" sz="4400" b="1" dirty="0" smtClean="0">
                <a:solidFill>
                  <a:srgbClr val="002060"/>
                </a:solidFill>
              </a:rPr>
              <a:t>German Attitudes</a:t>
            </a:r>
          </a:p>
        </p:txBody>
      </p:sp>
      <p:sp>
        <p:nvSpPr>
          <p:cNvPr id="10243" name="Rectangle 3"/>
          <p:cNvSpPr>
            <a:spLocks noGrp="1" noChangeArrowheads="1"/>
          </p:cNvSpPr>
          <p:nvPr>
            <p:ph idx="1"/>
          </p:nvPr>
        </p:nvSpPr>
        <p:spPr>
          <a:xfrm>
            <a:off x="2590800" y="762000"/>
            <a:ext cx="6324599" cy="5334000"/>
          </a:xfrm>
        </p:spPr>
        <p:txBody>
          <a:bodyPr>
            <a:normAutofit/>
          </a:bodyPr>
          <a:lstStyle/>
          <a:p>
            <a:pPr eaLnBrk="1" hangingPunct="1">
              <a:lnSpc>
                <a:spcPct val="90000"/>
              </a:lnSpc>
            </a:pPr>
            <a:r>
              <a:rPr lang="en-US" altLang="en-US" sz="3200" b="1" dirty="0" smtClean="0">
                <a:solidFill>
                  <a:schemeClr val="tx1"/>
                </a:solidFill>
              </a:rPr>
              <a:t>“War is the price one must pay for culture” (90).  [Wolfgang </a:t>
            </a:r>
            <a:r>
              <a:rPr lang="en-US" altLang="en-US" sz="3200" b="1" dirty="0" err="1" smtClean="0">
                <a:solidFill>
                  <a:schemeClr val="tx1"/>
                </a:solidFill>
              </a:rPr>
              <a:t>Roethe</a:t>
            </a:r>
            <a:r>
              <a:rPr lang="en-US" altLang="en-US" sz="3200" b="1" dirty="0" smtClean="0">
                <a:solidFill>
                  <a:schemeClr val="tx1"/>
                </a:solidFill>
              </a:rPr>
              <a:t>]</a:t>
            </a:r>
          </a:p>
          <a:p>
            <a:pPr eaLnBrk="1" hangingPunct="1">
              <a:lnSpc>
                <a:spcPct val="90000"/>
              </a:lnSpc>
            </a:pPr>
            <a:r>
              <a:rPr lang="en-US" altLang="en-US" sz="3200" b="1" dirty="0" smtClean="0">
                <a:solidFill>
                  <a:schemeClr val="tx1"/>
                </a:solidFill>
              </a:rPr>
              <a:t>Germans were convinced of their “moral superiority,” “moral strength,” and their “moral right” (Theodor </a:t>
            </a:r>
            <a:r>
              <a:rPr lang="en-US" altLang="en-US" sz="3200" b="1" dirty="0" err="1" smtClean="0">
                <a:solidFill>
                  <a:schemeClr val="tx1"/>
                </a:solidFill>
              </a:rPr>
              <a:t>Heuss</a:t>
            </a:r>
            <a:r>
              <a:rPr lang="en-US" altLang="en-US" sz="3200" b="1" dirty="0" smtClean="0">
                <a:solidFill>
                  <a:schemeClr val="tx1"/>
                </a:solidFill>
              </a:rPr>
              <a:t>, 1914).</a:t>
            </a:r>
          </a:p>
          <a:p>
            <a:pPr eaLnBrk="1" hangingPunct="1">
              <a:lnSpc>
                <a:spcPct val="90000"/>
              </a:lnSpc>
            </a:pPr>
            <a:r>
              <a:rPr lang="en-US" altLang="en-US" sz="3200" b="1" dirty="0" smtClean="0">
                <a:solidFill>
                  <a:schemeClr val="tx1"/>
                </a:solidFill>
              </a:rPr>
              <a:t>“The war, ironically, was a matter of life, not death; it was an affirmation of vitality, energy, virtue.  The war was a matter of art” (94).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1079</TotalTime>
  <Words>998</Words>
  <Application>Microsoft Office PowerPoint</Application>
  <PresentationFormat>On-screen Show (4:3)</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Corbel</vt:lpstr>
      <vt:lpstr>Wingdings 2</vt:lpstr>
      <vt:lpstr>Clarity</vt:lpstr>
      <vt:lpstr>Frame</vt:lpstr>
      <vt:lpstr>England vs. Germany in quotes</vt:lpstr>
      <vt:lpstr>Germany at the turn of the century</vt:lpstr>
      <vt:lpstr>German Cultural Values</vt:lpstr>
      <vt:lpstr>Edwardian England</vt:lpstr>
      <vt:lpstr>German Nationalism </vt:lpstr>
      <vt:lpstr>Edwardian England</vt:lpstr>
      <vt:lpstr>Richard Wagner, German composer</vt:lpstr>
      <vt:lpstr>Edwardian England</vt:lpstr>
      <vt:lpstr>German Attitudes</vt:lpstr>
      <vt:lpstr>David Lloyd George,  Cabinet Minster Sept. 19, 1914</vt:lpstr>
      <vt:lpstr>Germany on the brink of war</vt:lpstr>
      <vt:lpstr>War as Sport</vt:lpstr>
      <vt:lpstr>“Vitai Lampada,” by Sir Henry Newbolt, 1898</vt:lpstr>
      <vt:lpstr>Language of the Great War</vt:lpstr>
      <vt:lpstr>England vs. Germany “in quotes”…  How is WWI a clash of ideas &amp; values, not just politics?</vt:lpstr>
      <vt:lpstr>Task</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England vs. Germany</dc:title>
  <dc:creator>ruthfrindellm</dc:creator>
  <cp:lastModifiedBy>Maners, Allison SHS Staff</cp:lastModifiedBy>
  <cp:revision>51</cp:revision>
  <dcterms:created xsi:type="dcterms:W3CDTF">2008-03-27T23:00:58Z</dcterms:created>
  <dcterms:modified xsi:type="dcterms:W3CDTF">2019-01-31T16:55:27Z</dcterms:modified>
</cp:coreProperties>
</file>