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0" r:id="rId3"/>
    <p:sldId id="257" r:id="rId4"/>
    <p:sldId id="258" r:id="rId5"/>
    <p:sldId id="259" r:id="rId6"/>
    <p:sldId id="261" r:id="rId7"/>
    <p:sldId id="263" r:id="rId8"/>
    <p:sldId id="262" r:id="rId9"/>
    <p:sldId id="265" r:id="rId10"/>
    <p:sldId id="268" r:id="rId11"/>
    <p:sldId id="264" r:id="rId12"/>
    <p:sldId id="269" r:id="rId13"/>
    <p:sldId id="270"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5"/>
    <p:restoredTop sz="94631"/>
  </p:normalViewPr>
  <p:slideViewPr>
    <p:cSldViewPr snapToGrid="0" snapToObjects="1">
      <p:cViewPr varScale="1">
        <p:scale>
          <a:sx n="69" d="100"/>
          <a:sy n="69" d="100"/>
        </p:scale>
        <p:origin x="7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16387-67F2-3947-BA30-2FBA355DA5FE}"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4F35E-D32F-E443-8165-38C395D691EE}" type="slidenum">
              <a:rPr lang="en-US" smtClean="0"/>
              <a:t>‹#›</a:t>
            </a:fld>
            <a:endParaRPr lang="en-US"/>
          </a:p>
        </p:txBody>
      </p:sp>
    </p:spTree>
    <p:extLst>
      <p:ext uri="{BB962C8B-B14F-4D97-AF65-F5344CB8AC3E}">
        <p14:creationId xmlns:p14="http://schemas.microsoft.com/office/powerpoint/2010/main" val="346491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4F35E-D32F-E443-8165-38C395D691EE}" type="slidenum">
              <a:rPr lang="en-US" smtClean="0"/>
              <a:t>3</a:t>
            </a:fld>
            <a:endParaRPr lang="en-US"/>
          </a:p>
        </p:txBody>
      </p:sp>
    </p:spTree>
    <p:extLst>
      <p:ext uri="{BB962C8B-B14F-4D97-AF65-F5344CB8AC3E}">
        <p14:creationId xmlns:p14="http://schemas.microsoft.com/office/powerpoint/2010/main" val="321525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D92A-43CB-A042-B9B7-9F8CF50322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DBDC05-E476-A04E-9FF8-B53D32FAA1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38E8A3-D0BF-C14F-8BA1-0D67257E2E56}"/>
              </a:ext>
            </a:extLst>
          </p:cNvPr>
          <p:cNvSpPr>
            <a:spLocks noGrp="1"/>
          </p:cNvSpPr>
          <p:nvPr>
            <p:ph type="dt" sz="half" idx="10"/>
          </p:nvPr>
        </p:nvSpPr>
        <p:spPr/>
        <p:txBody>
          <a:bodyPr/>
          <a:lstStyle/>
          <a:p>
            <a:fld id="{F81C5603-6430-7947-82D0-B9B7DD2BAA0E}" type="datetimeFigureOut">
              <a:rPr lang="en-US" smtClean="0"/>
              <a:t>6/4/2019</a:t>
            </a:fld>
            <a:endParaRPr lang="en-US"/>
          </a:p>
        </p:txBody>
      </p:sp>
      <p:sp>
        <p:nvSpPr>
          <p:cNvPr id="5" name="Footer Placeholder 4">
            <a:extLst>
              <a:ext uri="{FF2B5EF4-FFF2-40B4-BE49-F238E27FC236}">
                <a16:creationId xmlns:a16="http://schemas.microsoft.com/office/drawing/2014/main" id="{657CB431-D6EC-404A-87A9-F9B388823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76CF7-9DD1-3144-9D2C-61951FE6E116}"/>
              </a:ext>
            </a:extLst>
          </p:cNvPr>
          <p:cNvSpPr>
            <a:spLocks noGrp="1"/>
          </p:cNvSpPr>
          <p:nvPr>
            <p:ph type="sldNum" sz="quarter" idx="12"/>
          </p:nvPr>
        </p:nvSpPr>
        <p:spPr/>
        <p:txBody>
          <a:bodyPr/>
          <a:lstStyle/>
          <a:p>
            <a:fld id="{2C8EB956-552E-1C44-ABB0-A836B8F33CFE}" type="slidenum">
              <a:rPr lang="en-US" smtClean="0"/>
              <a:t>‹#›</a:t>
            </a:fld>
            <a:endParaRPr lang="en-US"/>
          </a:p>
        </p:txBody>
      </p:sp>
    </p:spTree>
    <p:extLst>
      <p:ext uri="{BB962C8B-B14F-4D97-AF65-F5344CB8AC3E}">
        <p14:creationId xmlns:p14="http://schemas.microsoft.com/office/powerpoint/2010/main" val="90913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B1546-30AB-3F45-A33F-17877F2692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26E684-A245-364E-904C-C6D17D3E22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83C08-9E8D-D741-B3EC-BF0254F9565D}"/>
              </a:ext>
            </a:extLst>
          </p:cNvPr>
          <p:cNvSpPr>
            <a:spLocks noGrp="1"/>
          </p:cNvSpPr>
          <p:nvPr>
            <p:ph type="dt" sz="half" idx="10"/>
          </p:nvPr>
        </p:nvSpPr>
        <p:spPr/>
        <p:txBody>
          <a:bodyPr/>
          <a:lstStyle/>
          <a:p>
            <a:fld id="{F81C5603-6430-7947-82D0-B9B7DD2BAA0E}" type="datetimeFigureOut">
              <a:rPr lang="en-US" smtClean="0"/>
              <a:t>6/4/2019</a:t>
            </a:fld>
            <a:endParaRPr lang="en-US"/>
          </a:p>
        </p:txBody>
      </p:sp>
      <p:sp>
        <p:nvSpPr>
          <p:cNvPr id="5" name="Footer Placeholder 4">
            <a:extLst>
              <a:ext uri="{FF2B5EF4-FFF2-40B4-BE49-F238E27FC236}">
                <a16:creationId xmlns:a16="http://schemas.microsoft.com/office/drawing/2014/main" id="{C376EA49-1C35-7549-B5A6-116F4F6EB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8FB83-42B2-974C-8F99-D2CB3AD18814}"/>
              </a:ext>
            </a:extLst>
          </p:cNvPr>
          <p:cNvSpPr>
            <a:spLocks noGrp="1"/>
          </p:cNvSpPr>
          <p:nvPr>
            <p:ph type="sldNum" sz="quarter" idx="12"/>
          </p:nvPr>
        </p:nvSpPr>
        <p:spPr/>
        <p:txBody>
          <a:bodyPr/>
          <a:lstStyle/>
          <a:p>
            <a:fld id="{2C8EB956-552E-1C44-ABB0-A836B8F33CFE}" type="slidenum">
              <a:rPr lang="en-US" smtClean="0"/>
              <a:t>‹#›</a:t>
            </a:fld>
            <a:endParaRPr lang="en-US"/>
          </a:p>
        </p:txBody>
      </p:sp>
    </p:spTree>
    <p:extLst>
      <p:ext uri="{BB962C8B-B14F-4D97-AF65-F5344CB8AC3E}">
        <p14:creationId xmlns:p14="http://schemas.microsoft.com/office/powerpoint/2010/main" val="313473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D8A312-7F1A-A344-8E10-A8466018D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42C595-A975-274B-B584-330D5938A8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D3C716-6199-BF45-9B74-6A42F49B5A4F}"/>
              </a:ext>
            </a:extLst>
          </p:cNvPr>
          <p:cNvSpPr>
            <a:spLocks noGrp="1"/>
          </p:cNvSpPr>
          <p:nvPr>
            <p:ph type="dt" sz="half" idx="10"/>
          </p:nvPr>
        </p:nvSpPr>
        <p:spPr/>
        <p:txBody>
          <a:bodyPr/>
          <a:lstStyle/>
          <a:p>
            <a:fld id="{F81C5603-6430-7947-82D0-B9B7DD2BAA0E}" type="datetimeFigureOut">
              <a:rPr lang="en-US" smtClean="0"/>
              <a:t>6/4/2019</a:t>
            </a:fld>
            <a:endParaRPr lang="en-US"/>
          </a:p>
        </p:txBody>
      </p:sp>
      <p:sp>
        <p:nvSpPr>
          <p:cNvPr id="5" name="Footer Placeholder 4">
            <a:extLst>
              <a:ext uri="{FF2B5EF4-FFF2-40B4-BE49-F238E27FC236}">
                <a16:creationId xmlns:a16="http://schemas.microsoft.com/office/drawing/2014/main" id="{9E4350D0-9471-7C42-951A-47204E523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DB9BC-35E4-0E42-81D3-82D4E565DC1B}"/>
              </a:ext>
            </a:extLst>
          </p:cNvPr>
          <p:cNvSpPr>
            <a:spLocks noGrp="1"/>
          </p:cNvSpPr>
          <p:nvPr>
            <p:ph type="sldNum" sz="quarter" idx="12"/>
          </p:nvPr>
        </p:nvSpPr>
        <p:spPr/>
        <p:txBody>
          <a:bodyPr/>
          <a:lstStyle/>
          <a:p>
            <a:fld id="{2C8EB956-552E-1C44-ABB0-A836B8F33CFE}" type="slidenum">
              <a:rPr lang="en-US" smtClean="0"/>
              <a:t>‹#›</a:t>
            </a:fld>
            <a:endParaRPr lang="en-US"/>
          </a:p>
        </p:txBody>
      </p:sp>
    </p:spTree>
    <p:extLst>
      <p:ext uri="{BB962C8B-B14F-4D97-AF65-F5344CB8AC3E}">
        <p14:creationId xmlns:p14="http://schemas.microsoft.com/office/powerpoint/2010/main" val="340433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EB1D-E3D2-4C44-98DC-C455735E4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6056ED-1D9A-E04F-A1BA-A617FED10C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DE96FD-2C38-5E49-8E88-502868CB7AD3}"/>
              </a:ext>
            </a:extLst>
          </p:cNvPr>
          <p:cNvSpPr>
            <a:spLocks noGrp="1"/>
          </p:cNvSpPr>
          <p:nvPr>
            <p:ph type="dt" sz="half" idx="10"/>
          </p:nvPr>
        </p:nvSpPr>
        <p:spPr/>
        <p:txBody>
          <a:bodyPr/>
          <a:lstStyle/>
          <a:p>
            <a:fld id="{F81C5603-6430-7947-82D0-B9B7DD2BAA0E}" type="datetimeFigureOut">
              <a:rPr lang="en-US" smtClean="0"/>
              <a:t>6/4/2019</a:t>
            </a:fld>
            <a:endParaRPr lang="en-US"/>
          </a:p>
        </p:txBody>
      </p:sp>
      <p:sp>
        <p:nvSpPr>
          <p:cNvPr id="5" name="Footer Placeholder 4">
            <a:extLst>
              <a:ext uri="{FF2B5EF4-FFF2-40B4-BE49-F238E27FC236}">
                <a16:creationId xmlns:a16="http://schemas.microsoft.com/office/drawing/2014/main" id="{8117E651-D83B-3A47-BF3B-4BABC34A9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59471-A422-9941-B4F8-29C8E432EF89}"/>
              </a:ext>
            </a:extLst>
          </p:cNvPr>
          <p:cNvSpPr>
            <a:spLocks noGrp="1"/>
          </p:cNvSpPr>
          <p:nvPr>
            <p:ph type="sldNum" sz="quarter" idx="12"/>
          </p:nvPr>
        </p:nvSpPr>
        <p:spPr/>
        <p:txBody>
          <a:bodyPr/>
          <a:lstStyle/>
          <a:p>
            <a:fld id="{2C8EB956-552E-1C44-ABB0-A836B8F33CFE}" type="slidenum">
              <a:rPr lang="en-US" smtClean="0"/>
              <a:t>‹#›</a:t>
            </a:fld>
            <a:endParaRPr lang="en-US"/>
          </a:p>
        </p:txBody>
      </p:sp>
    </p:spTree>
    <p:extLst>
      <p:ext uri="{BB962C8B-B14F-4D97-AF65-F5344CB8AC3E}">
        <p14:creationId xmlns:p14="http://schemas.microsoft.com/office/powerpoint/2010/main" val="220627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68C1-D1BE-4C49-A725-652A45B7F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367321-AB93-0147-AC71-92766EFCB2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7C6807-7DC5-194A-941A-F1A7B2178E8B}"/>
              </a:ext>
            </a:extLst>
          </p:cNvPr>
          <p:cNvSpPr>
            <a:spLocks noGrp="1"/>
          </p:cNvSpPr>
          <p:nvPr>
            <p:ph type="dt" sz="half" idx="10"/>
          </p:nvPr>
        </p:nvSpPr>
        <p:spPr/>
        <p:txBody>
          <a:bodyPr/>
          <a:lstStyle/>
          <a:p>
            <a:fld id="{F81C5603-6430-7947-82D0-B9B7DD2BAA0E}" type="datetimeFigureOut">
              <a:rPr lang="en-US" smtClean="0"/>
              <a:t>6/4/2019</a:t>
            </a:fld>
            <a:endParaRPr lang="en-US"/>
          </a:p>
        </p:txBody>
      </p:sp>
      <p:sp>
        <p:nvSpPr>
          <p:cNvPr id="5" name="Footer Placeholder 4">
            <a:extLst>
              <a:ext uri="{FF2B5EF4-FFF2-40B4-BE49-F238E27FC236}">
                <a16:creationId xmlns:a16="http://schemas.microsoft.com/office/drawing/2014/main" id="{18B25B6A-52F2-104A-A793-D16FDCE62B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1BD02-00F8-9943-817B-43E101D2B4D8}"/>
              </a:ext>
            </a:extLst>
          </p:cNvPr>
          <p:cNvSpPr>
            <a:spLocks noGrp="1"/>
          </p:cNvSpPr>
          <p:nvPr>
            <p:ph type="sldNum" sz="quarter" idx="12"/>
          </p:nvPr>
        </p:nvSpPr>
        <p:spPr/>
        <p:txBody>
          <a:bodyPr/>
          <a:lstStyle/>
          <a:p>
            <a:fld id="{2C8EB956-552E-1C44-ABB0-A836B8F33CFE}" type="slidenum">
              <a:rPr lang="en-US" smtClean="0"/>
              <a:t>‹#›</a:t>
            </a:fld>
            <a:endParaRPr lang="en-US"/>
          </a:p>
        </p:txBody>
      </p:sp>
    </p:spTree>
    <p:extLst>
      <p:ext uri="{BB962C8B-B14F-4D97-AF65-F5344CB8AC3E}">
        <p14:creationId xmlns:p14="http://schemas.microsoft.com/office/powerpoint/2010/main" val="239428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E47E-0C2F-7F40-A69E-22A8421B0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9FCDDC-E28C-B943-9361-1900A4BF33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6D25AD-24DE-674C-8CB5-45C0A7CB55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643D37-F886-ED4A-A900-1A5EA02CAA6D}"/>
              </a:ext>
            </a:extLst>
          </p:cNvPr>
          <p:cNvSpPr>
            <a:spLocks noGrp="1"/>
          </p:cNvSpPr>
          <p:nvPr>
            <p:ph type="dt" sz="half" idx="10"/>
          </p:nvPr>
        </p:nvSpPr>
        <p:spPr/>
        <p:txBody>
          <a:bodyPr/>
          <a:lstStyle/>
          <a:p>
            <a:fld id="{F81C5603-6430-7947-82D0-B9B7DD2BAA0E}" type="datetimeFigureOut">
              <a:rPr lang="en-US" smtClean="0"/>
              <a:t>6/4/2019</a:t>
            </a:fld>
            <a:endParaRPr lang="en-US"/>
          </a:p>
        </p:txBody>
      </p:sp>
      <p:sp>
        <p:nvSpPr>
          <p:cNvPr id="6" name="Footer Placeholder 5">
            <a:extLst>
              <a:ext uri="{FF2B5EF4-FFF2-40B4-BE49-F238E27FC236}">
                <a16:creationId xmlns:a16="http://schemas.microsoft.com/office/drawing/2014/main" id="{D12B3C32-7FA6-C448-8FFE-DB8E187395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223D4B-D731-C745-860B-5D260ACDE39B}"/>
              </a:ext>
            </a:extLst>
          </p:cNvPr>
          <p:cNvSpPr>
            <a:spLocks noGrp="1"/>
          </p:cNvSpPr>
          <p:nvPr>
            <p:ph type="sldNum" sz="quarter" idx="12"/>
          </p:nvPr>
        </p:nvSpPr>
        <p:spPr/>
        <p:txBody>
          <a:bodyPr/>
          <a:lstStyle/>
          <a:p>
            <a:fld id="{2C8EB956-552E-1C44-ABB0-A836B8F33CFE}" type="slidenum">
              <a:rPr lang="en-US" smtClean="0"/>
              <a:t>‹#›</a:t>
            </a:fld>
            <a:endParaRPr lang="en-US"/>
          </a:p>
        </p:txBody>
      </p:sp>
    </p:spTree>
    <p:extLst>
      <p:ext uri="{BB962C8B-B14F-4D97-AF65-F5344CB8AC3E}">
        <p14:creationId xmlns:p14="http://schemas.microsoft.com/office/powerpoint/2010/main" val="317826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DCF29-B155-524C-87D3-3900318C49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09D851-7A07-3C45-AA34-85C64D3789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8B2010-DAFA-AD41-AA0E-E143DBFA1A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78FED-923D-B343-9DBC-AF5C1940A7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078EA9-A125-6F43-AA03-FA28F2D12B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E695DF-BFC3-3F42-AA42-B2A04CE4ED0C}"/>
              </a:ext>
            </a:extLst>
          </p:cNvPr>
          <p:cNvSpPr>
            <a:spLocks noGrp="1"/>
          </p:cNvSpPr>
          <p:nvPr>
            <p:ph type="dt" sz="half" idx="10"/>
          </p:nvPr>
        </p:nvSpPr>
        <p:spPr/>
        <p:txBody>
          <a:bodyPr/>
          <a:lstStyle/>
          <a:p>
            <a:fld id="{F81C5603-6430-7947-82D0-B9B7DD2BAA0E}" type="datetimeFigureOut">
              <a:rPr lang="en-US" smtClean="0"/>
              <a:t>6/4/2019</a:t>
            </a:fld>
            <a:endParaRPr lang="en-US"/>
          </a:p>
        </p:txBody>
      </p:sp>
      <p:sp>
        <p:nvSpPr>
          <p:cNvPr id="8" name="Footer Placeholder 7">
            <a:extLst>
              <a:ext uri="{FF2B5EF4-FFF2-40B4-BE49-F238E27FC236}">
                <a16:creationId xmlns:a16="http://schemas.microsoft.com/office/drawing/2014/main" id="{EA79B7B9-841A-9E45-9EA9-598C165E9D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C3F9E1-1C63-4E4A-9CD7-58635F95B8ED}"/>
              </a:ext>
            </a:extLst>
          </p:cNvPr>
          <p:cNvSpPr>
            <a:spLocks noGrp="1"/>
          </p:cNvSpPr>
          <p:nvPr>
            <p:ph type="sldNum" sz="quarter" idx="12"/>
          </p:nvPr>
        </p:nvSpPr>
        <p:spPr/>
        <p:txBody>
          <a:bodyPr/>
          <a:lstStyle/>
          <a:p>
            <a:fld id="{2C8EB956-552E-1C44-ABB0-A836B8F33CFE}" type="slidenum">
              <a:rPr lang="en-US" smtClean="0"/>
              <a:t>‹#›</a:t>
            </a:fld>
            <a:endParaRPr lang="en-US"/>
          </a:p>
        </p:txBody>
      </p:sp>
    </p:spTree>
    <p:extLst>
      <p:ext uri="{BB962C8B-B14F-4D97-AF65-F5344CB8AC3E}">
        <p14:creationId xmlns:p14="http://schemas.microsoft.com/office/powerpoint/2010/main" val="301464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A9DF-2B82-C946-8557-4F3A177E55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781DCA-EE74-2D46-9840-6AAEA39B204E}"/>
              </a:ext>
            </a:extLst>
          </p:cNvPr>
          <p:cNvSpPr>
            <a:spLocks noGrp="1"/>
          </p:cNvSpPr>
          <p:nvPr>
            <p:ph type="dt" sz="half" idx="10"/>
          </p:nvPr>
        </p:nvSpPr>
        <p:spPr/>
        <p:txBody>
          <a:bodyPr/>
          <a:lstStyle/>
          <a:p>
            <a:fld id="{F81C5603-6430-7947-82D0-B9B7DD2BAA0E}" type="datetimeFigureOut">
              <a:rPr lang="en-US" smtClean="0"/>
              <a:t>6/4/2019</a:t>
            </a:fld>
            <a:endParaRPr lang="en-US"/>
          </a:p>
        </p:txBody>
      </p:sp>
      <p:sp>
        <p:nvSpPr>
          <p:cNvPr id="4" name="Footer Placeholder 3">
            <a:extLst>
              <a:ext uri="{FF2B5EF4-FFF2-40B4-BE49-F238E27FC236}">
                <a16:creationId xmlns:a16="http://schemas.microsoft.com/office/drawing/2014/main" id="{27D5D40A-DE63-E743-A99B-C930691660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914062-6F0F-FA4A-8550-B73C61451CEC}"/>
              </a:ext>
            </a:extLst>
          </p:cNvPr>
          <p:cNvSpPr>
            <a:spLocks noGrp="1"/>
          </p:cNvSpPr>
          <p:nvPr>
            <p:ph type="sldNum" sz="quarter" idx="12"/>
          </p:nvPr>
        </p:nvSpPr>
        <p:spPr/>
        <p:txBody>
          <a:bodyPr/>
          <a:lstStyle/>
          <a:p>
            <a:fld id="{2C8EB956-552E-1C44-ABB0-A836B8F33CFE}" type="slidenum">
              <a:rPr lang="en-US" smtClean="0"/>
              <a:t>‹#›</a:t>
            </a:fld>
            <a:endParaRPr lang="en-US"/>
          </a:p>
        </p:txBody>
      </p:sp>
    </p:spTree>
    <p:extLst>
      <p:ext uri="{BB962C8B-B14F-4D97-AF65-F5344CB8AC3E}">
        <p14:creationId xmlns:p14="http://schemas.microsoft.com/office/powerpoint/2010/main" val="244507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5B81BA-A9ED-6947-B3F2-570759F94E6E}"/>
              </a:ext>
            </a:extLst>
          </p:cNvPr>
          <p:cNvSpPr>
            <a:spLocks noGrp="1"/>
          </p:cNvSpPr>
          <p:nvPr>
            <p:ph type="dt" sz="half" idx="10"/>
          </p:nvPr>
        </p:nvSpPr>
        <p:spPr/>
        <p:txBody>
          <a:bodyPr/>
          <a:lstStyle/>
          <a:p>
            <a:fld id="{F81C5603-6430-7947-82D0-B9B7DD2BAA0E}" type="datetimeFigureOut">
              <a:rPr lang="en-US" smtClean="0"/>
              <a:t>6/4/2019</a:t>
            </a:fld>
            <a:endParaRPr lang="en-US"/>
          </a:p>
        </p:txBody>
      </p:sp>
      <p:sp>
        <p:nvSpPr>
          <p:cNvPr id="3" name="Footer Placeholder 2">
            <a:extLst>
              <a:ext uri="{FF2B5EF4-FFF2-40B4-BE49-F238E27FC236}">
                <a16:creationId xmlns:a16="http://schemas.microsoft.com/office/drawing/2014/main" id="{E0BB0540-B7FA-4D41-AD5A-80E88E8005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8097BB-4D04-734F-B008-4B69358AB37B}"/>
              </a:ext>
            </a:extLst>
          </p:cNvPr>
          <p:cNvSpPr>
            <a:spLocks noGrp="1"/>
          </p:cNvSpPr>
          <p:nvPr>
            <p:ph type="sldNum" sz="quarter" idx="12"/>
          </p:nvPr>
        </p:nvSpPr>
        <p:spPr/>
        <p:txBody>
          <a:bodyPr/>
          <a:lstStyle/>
          <a:p>
            <a:fld id="{2C8EB956-552E-1C44-ABB0-A836B8F33CFE}" type="slidenum">
              <a:rPr lang="en-US" smtClean="0"/>
              <a:t>‹#›</a:t>
            </a:fld>
            <a:endParaRPr lang="en-US"/>
          </a:p>
        </p:txBody>
      </p:sp>
    </p:spTree>
    <p:extLst>
      <p:ext uri="{BB962C8B-B14F-4D97-AF65-F5344CB8AC3E}">
        <p14:creationId xmlns:p14="http://schemas.microsoft.com/office/powerpoint/2010/main" val="187784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F9938-0820-CA45-9530-C97B630DE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41AABF-CB93-5745-8E49-2141F6D56A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2635EC-0E34-7F4D-9264-0C61C652D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1FFD8B-7675-444F-B101-AC3F8C449C1E}"/>
              </a:ext>
            </a:extLst>
          </p:cNvPr>
          <p:cNvSpPr>
            <a:spLocks noGrp="1"/>
          </p:cNvSpPr>
          <p:nvPr>
            <p:ph type="dt" sz="half" idx="10"/>
          </p:nvPr>
        </p:nvSpPr>
        <p:spPr/>
        <p:txBody>
          <a:bodyPr/>
          <a:lstStyle/>
          <a:p>
            <a:fld id="{F81C5603-6430-7947-82D0-B9B7DD2BAA0E}" type="datetimeFigureOut">
              <a:rPr lang="en-US" smtClean="0"/>
              <a:t>6/4/2019</a:t>
            </a:fld>
            <a:endParaRPr lang="en-US"/>
          </a:p>
        </p:txBody>
      </p:sp>
      <p:sp>
        <p:nvSpPr>
          <p:cNvPr id="6" name="Footer Placeholder 5">
            <a:extLst>
              <a:ext uri="{FF2B5EF4-FFF2-40B4-BE49-F238E27FC236}">
                <a16:creationId xmlns:a16="http://schemas.microsoft.com/office/drawing/2014/main" id="{C60F807F-6B4A-7143-97E6-3E7C37189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25E49E-DD9E-D941-999C-B538C1698936}"/>
              </a:ext>
            </a:extLst>
          </p:cNvPr>
          <p:cNvSpPr>
            <a:spLocks noGrp="1"/>
          </p:cNvSpPr>
          <p:nvPr>
            <p:ph type="sldNum" sz="quarter" idx="12"/>
          </p:nvPr>
        </p:nvSpPr>
        <p:spPr/>
        <p:txBody>
          <a:bodyPr/>
          <a:lstStyle/>
          <a:p>
            <a:fld id="{2C8EB956-552E-1C44-ABB0-A836B8F33CFE}" type="slidenum">
              <a:rPr lang="en-US" smtClean="0"/>
              <a:t>‹#›</a:t>
            </a:fld>
            <a:endParaRPr lang="en-US"/>
          </a:p>
        </p:txBody>
      </p:sp>
    </p:spTree>
    <p:extLst>
      <p:ext uri="{BB962C8B-B14F-4D97-AF65-F5344CB8AC3E}">
        <p14:creationId xmlns:p14="http://schemas.microsoft.com/office/powerpoint/2010/main" val="418907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3A4-7CC0-884A-BBBD-DAE62E488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4F18B2-6363-9A4C-AC5E-99F402FF1C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71A142-FA6D-2746-A15A-340839718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057A9A-0CB1-E14B-A998-09D53A988B78}"/>
              </a:ext>
            </a:extLst>
          </p:cNvPr>
          <p:cNvSpPr>
            <a:spLocks noGrp="1"/>
          </p:cNvSpPr>
          <p:nvPr>
            <p:ph type="dt" sz="half" idx="10"/>
          </p:nvPr>
        </p:nvSpPr>
        <p:spPr/>
        <p:txBody>
          <a:bodyPr/>
          <a:lstStyle/>
          <a:p>
            <a:fld id="{F81C5603-6430-7947-82D0-B9B7DD2BAA0E}" type="datetimeFigureOut">
              <a:rPr lang="en-US" smtClean="0"/>
              <a:t>6/4/2019</a:t>
            </a:fld>
            <a:endParaRPr lang="en-US"/>
          </a:p>
        </p:txBody>
      </p:sp>
      <p:sp>
        <p:nvSpPr>
          <p:cNvPr id="6" name="Footer Placeholder 5">
            <a:extLst>
              <a:ext uri="{FF2B5EF4-FFF2-40B4-BE49-F238E27FC236}">
                <a16:creationId xmlns:a16="http://schemas.microsoft.com/office/drawing/2014/main" id="{C952DDD3-7552-9D40-AF54-0AD1F2A3A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937829-0F93-724E-959A-6A9C8C681A6E}"/>
              </a:ext>
            </a:extLst>
          </p:cNvPr>
          <p:cNvSpPr>
            <a:spLocks noGrp="1"/>
          </p:cNvSpPr>
          <p:nvPr>
            <p:ph type="sldNum" sz="quarter" idx="12"/>
          </p:nvPr>
        </p:nvSpPr>
        <p:spPr/>
        <p:txBody>
          <a:bodyPr/>
          <a:lstStyle/>
          <a:p>
            <a:fld id="{2C8EB956-552E-1C44-ABB0-A836B8F33CFE}" type="slidenum">
              <a:rPr lang="en-US" smtClean="0"/>
              <a:t>‹#›</a:t>
            </a:fld>
            <a:endParaRPr lang="en-US"/>
          </a:p>
        </p:txBody>
      </p:sp>
    </p:spTree>
    <p:extLst>
      <p:ext uri="{BB962C8B-B14F-4D97-AF65-F5344CB8AC3E}">
        <p14:creationId xmlns:p14="http://schemas.microsoft.com/office/powerpoint/2010/main" val="408782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2ECC82-00A3-AA4E-92E5-2AF045430E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2E85E2-A296-A246-94E3-DF9F4D57D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672EB-CF3C-114D-8AB2-D8A6C8ED4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C5603-6430-7947-82D0-B9B7DD2BAA0E}" type="datetimeFigureOut">
              <a:rPr lang="en-US" smtClean="0"/>
              <a:t>6/4/2019</a:t>
            </a:fld>
            <a:endParaRPr lang="en-US"/>
          </a:p>
        </p:txBody>
      </p:sp>
      <p:sp>
        <p:nvSpPr>
          <p:cNvPr id="5" name="Footer Placeholder 4">
            <a:extLst>
              <a:ext uri="{FF2B5EF4-FFF2-40B4-BE49-F238E27FC236}">
                <a16:creationId xmlns:a16="http://schemas.microsoft.com/office/drawing/2014/main" id="{7C8906F3-68FE-3147-B8BD-EA77F9C1F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184891-DA61-DB4C-8ACF-1FE3AAC21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EB956-552E-1C44-ABB0-A836B8F33CFE}" type="slidenum">
              <a:rPr lang="en-US" smtClean="0"/>
              <a:t>‹#›</a:t>
            </a:fld>
            <a:endParaRPr lang="en-US"/>
          </a:p>
        </p:txBody>
      </p:sp>
    </p:spTree>
    <p:extLst>
      <p:ext uri="{BB962C8B-B14F-4D97-AF65-F5344CB8AC3E}">
        <p14:creationId xmlns:p14="http://schemas.microsoft.com/office/powerpoint/2010/main" val="3460263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DE4D8-C3F4-E14E-85F0-AF61E58F7005}"/>
              </a:ext>
            </a:extLst>
          </p:cNvPr>
          <p:cNvSpPr>
            <a:spLocks noGrp="1"/>
          </p:cNvSpPr>
          <p:nvPr>
            <p:ph type="ctrTitle"/>
          </p:nvPr>
        </p:nvSpPr>
        <p:spPr>
          <a:xfrm>
            <a:off x="1524000" y="-1269030"/>
            <a:ext cx="9144000" cy="2387600"/>
          </a:xfrm>
        </p:spPr>
        <p:txBody>
          <a:bodyPr/>
          <a:lstStyle/>
          <a:p>
            <a:r>
              <a:rPr lang="en-US" dirty="0">
                <a:latin typeface="Georgia" panose="02040502050405020303" pitchFamily="18" charset="0"/>
              </a:rPr>
              <a:t>The ESMA</a:t>
            </a:r>
          </a:p>
        </p:txBody>
      </p:sp>
      <p:pic>
        <p:nvPicPr>
          <p:cNvPr id="5" name="Picture 4">
            <a:extLst>
              <a:ext uri="{FF2B5EF4-FFF2-40B4-BE49-F238E27FC236}">
                <a16:creationId xmlns:a16="http://schemas.microsoft.com/office/drawing/2014/main" id="{4C35A743-5CFC-7B49-ABF6-34F6B210F2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0077" y="1248395"/>
            <a:ext cx="7352807" cy="5514606"/>
          </a:xfrm>
          <a:prstGeom prst="rect">
            <a:avLst/>
          </a:prstGeom>
        </p:spPr>
      </p:pic>
      <p:pic>
        <p:nvPicPr>
          <p:cNvPr id="7" name="Picture 6">
            <a:extLst>
              <a:ext uri="{FF2B5EF4-FFF2-40B4-BE49-F238E27FC236}">
                <a16:creationId xmlns:a16="http://schemas.microsoft.com/office/drawing/2014/main" id="{9164D763-7C73-7942-8C2D-010A2D0624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467" y="369710"/>
            <a:ext cx="3201500" cy="4268667"/>
          </a:xfrm>
          <a:prstGeom prst="rect">
            <a:avLst/>
          </a:prstGeom>
        </p:spPr>
      </p:pic>
      <p:pic>
        <p:nvPicPr>
          <p:cNvPr id="9" name="Picture 8">
            <a:extLst>
              <a:ext uri="{FF2B5EF4-FFF2-40B4-BE49-F238E27FC236}">
                <a16:creationId xmlns:a16="http://schemas.microsoft.com/office/drawing/2014/main" id="{71C1099D-ABD5-D74F-AC12-83BCFD3531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8150" y="1811867"/>
            <a:ext cx="2679700" cy="3572933"/>
          </a:xfrm>
          <a:prstGeom prst="rect">
            <a:avLst/>
          </a:prstGeom>
        </p:spPr>
      </p:pic>
    </p:spTree>
    <p:extLst>
      <p:ext uri="{BB962C8B-B14F-4D97-AF65-F5344CB8AC3E}">
        <p14:creationId xmlns:p14="http://schemas.microsoft.com/office/powerpoint/2010/main" val="2733699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66CB04-5F78-B84F-86D9-C2261F26D5BC}"/>
              </a:ext>
            </a:extLst>
          </p:cNvPr>
          <p:cNvPicPr>
            <a:picLocks noChangeAspect="1"/>
          </p:cNvPicPr>
          <p:nvPr/>
        </p:nvPicPr>
        <p:blipFill>
          <a:blip r:embed="rId2"/>
          <a:stretch>
            <a:fillRect/>
          </a:stretch>
        </p:blipFill>
        <p:spPr>
          <a:xfrm>
            <a:off x="3524250" y="0"/>
            <a:ext cx="5143500" cy="6858000"/>
          </a:xfrm>
          <a:prstGeom prst="rect">
            <a:avLst/>
          </a:prstGeom>
        </p:spPr>
      </p:pic>
      <p:pic>
        <p:nvPicPr>
          <p:cNvPr id="9" name="Picture 8">
            <a:extLst>
              <a:ext uri="{FF2B5EF4-FFF2-40B4-BE49-F238E27FC236}">
                <a16:creationId xmlns:a16="http://schemas.microsoft.com/office/drawing/2014/main" id="{DCEE36B5-65C0-8C48-9B6F-5B1FDB2345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
        <p:nvSpPr>
          <p:cNvPr id="10" name="TextBox 9">
            <a:extLst>
              <a:ext uri="{FF2B5EF4-FFF2-40B4-BE49-F238E27FC236}">
                <a16:creationId xmlns:a16="http://schemas.microsoft.com/office/drawing/2014/main" id="{E80EEADF-FC3E-5240-83DD-5AD15C2F113D}"/>
              </a:ext>
            </a:extLst>
          </p:cNvPr>
          <p:cNvSpPr txBox="1"/>
          <p:nvPr/>
        </p:nvSpPr>
        <p:spPr>
          <a:xfrm>
            <a:off x="292100" y="6591300"/>
            <a:ext cx="3175000" cy="203200"/>
          </a:xfrm>
          <a:prstGeom prst="rect">
            <a:avLst/>
          </a:prstGeom>
          <a:noFill/>
        </p:spPr>
        <p:txBody>
          <a:bodyPr wrap="square" rtlCol="0">
            <a:normAutofit fontScale="47500" lnSpcReduction="20000"/>
          </a:bodyPr>
          <a:lstStyle/>
          <a:p>
            <a:r>
              <a:rPr lang="en-US" dirty="0">
                <a:latin typeface="Georgia" panose="02040502050405020303" pitchFamily="18" charset="0"/>
              </a:rPr>
              <a:t>“How could children be born in a place like this?”</a:t>
            </a:r>
          </a:p>
        </p:txBody>
      </p:sp>
    </p:spTree>
    <p:extLst>
      <p:ext uri="{BB962C8B-B14F-4D97-AF65-F5344CB8AC3E}">
        <p14:creationId xmlns:p14="http://schemas.microsoft.com/office/powerpoint/2010/main" val="25069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1F2B19-91F7-D14B-950A-492E8C257484}"/>
              </a:ext>
            </a:extLst>
          </p:cNvPr>
          <p:cNvSpPr txBox="1"/>
          <p:nvPr/>
        </p:nvSpPr>
        <p:spPr>
          <a:xfrm>
            <a:off x="8382000" y="88900"/>
            <a:ext cx="3759200" cy="6769100"/>
          </a:xfrm>
          <a:prstGeom prst="rect">
            <a:avLst/>
          </a:prstGeom>
          <a:noFill/>
        </p:spPr>
        <p:txBody>
          <a:bodyPr wrap="square" rtlCol="0">
            <a:normAutofit fontScale="92500" lnSpcReduction="20000"/>
          </a:bodyPr>
          <a:lstStyle/>
          <a:p>
            <a:pPr algn="r"/>
            <a:r>
              <a:rPr lang="en-US" dirty="0">
                <a:latin typeface="Georgia" panose="02040502050405020303" pitchFamily="18" charset="0"/>
              </a:rPr>
              <a:t>The one exception to all this was pregnant women.  Since most of the Disappeared were young, active liberals, about 400 of them were pregnant when abducted during the Dirty War. At least 30 came to the ESMA, probably more, records are bad. After being tortured they were escorted upstairs to the hospital wing where they remained, under the care of physicians, until giving birth. (Note: medical professionals were complicit in this.) The birth was done under medical supervision, off the grid, in a special “birthing room”—previous slide. Once giving birth, the women spent about three days with their baby. The women were told to write a letter to their family, explaining they were in good health and this was their child, and that the child would be given to the family. The child was taken and within hours, the women “transferred.” Of the 400ish who gave birth in custody, one baby was given to the proper family, the others were given to “loyal Argentine families,” who were childless, usually those with ties to the Navy. At the ESMA, and other camps, there was an official list of acceptable families.</a:t>
            </a:r>
          </a:p>
        </p:txBody>
      </p:sp>
      <p:pic>
        <p:nvPicPr>
          <p:cNvPr id="8" name="Picture 7">
            <a:extLst>
              <a:ext uri="{FF2B5EF4-FFF2-40B4-BE49-F238E27FC236}">
                <a16:creationId xmlns:a16="http://schemas.microsoft.com/office/drawing/2014/main" id="{35E4EC13-D614-134C-BAE1-4A8A38FE8F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7450" y="177800"/>
            <a:ext cx="2089150" cy="2785533"/>
          </a:xfrm>
          <a:prstGeom prst="rect">
            <a:avLst/>
          </a:prstGeom>
        </p:spPr>
      </p:pic>
      <p:pic>
        <p:nvPicPr>
          <p:cNvPr id="12" name="Picture 11">
            <a:extLst>
              <a:ext uri="{FF2B5EF4-FFF2-40B4-BE49-F238E27FC236}">
                <a16:creationId xmlns:a16="http://schemas.microsoft.com/office/drawing/2014/main" id="{E577EB76-B6D3-7344-9821-19972C1231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7185" y="2844800"/>
            <a:ext cx="5113865" cy="3835399"/>
          </a:xfrm>
          <a:prstGeom prst="rect">
            <a:avLst/>
          </a:prstGeom>
        </p:spPr>
      </p:pic>
      <p:pic>
        <p:nvPicPr>
          <p:cNvPr id="10" name="Picture 9">
            <a:extLst>
              <a:ext uri="{FF2B5EF4-FFF2-40B4-BE49-F238E27FC236}">
                <a16:creationId xmlns:a16="http://schemas.microsoft.com/office/drawing/2014/main" id="{E79A0AC4-9B8A-F54F-BCB7-7C471FA50C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850" y="50800"/>
            <a:ext cx="3810000" cy="3670300"/>
          </a:xfrm>
          <a:prstGeom prst="rect">
            <a:avLst/>
          </a:prstGeom>
        </p:spPr>
      </p:pic>
      <p:pic>
        <p:nvPicPr>
          <p:cNvPr id="14" name="Picture 13">
            <a:extLst>
              <a:ext uri="{FF2B5EF4-FFF2-40B4-BE49-F238E27FC236}">
                <a16:creationId xmlns:a16="http://schemas.microsoft.com/office/drawing/2014/main" id="{F1FE02AF-9A8D-3B47-93D0-B97704FF17B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9117" y="3810000"/>
            <a:ext cx="3503083" cy="2870199"/>
          </a:xfrm>
          <a:prstGeom prst="rect">
            <a:avLst/>
          </a:prstGeom>
        </p:spPr>
      </p:pic>
      <p:pic>
        <p:nvPicPr>
          <p:cNvPr id="16" name="Picture 15">
            <a:extLst>
              <a:ext uri="{FF2B5EF4-FFF2-40B4-BE49-F238E27FC236}">
                <a16:creationId xmlns:a16="http://schemas.microsoft.com/office/drawing/2014/main" id="{3B3A10F2-AA66-8743-9B14-1DD1569B323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930650" y="266700"/>
            <a:ext cx="2275811" cy="2997200"/>
          </a:xfrm>
          <a:prstGeom prst="rect">
            <a:avLst/>
          </a:prstGeom>
        </p:spPr>
      </p:pic>
    </p:spTree>
    <p:extLst>
      <p:ext uri="{BB962C8B-B14F-4D97-AF65-F5344CB8AC3E}">
        <p14:creationId xmlns:p14="http://schemas.microsoft.com/office/powerpoint/2010/main" val="273217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6B01C1-629C-804B-B06D-5A4E97F0AB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100" y="50799"/>
            <a:ext cx="5559380" cy="5397501"/>
          </a:xfrm>
          <a:prstGeom prst="rect">
            <a:avLst/>
          </a:prstGeom>
        </p:spPr>
      </p:pic>
      <p:pic>
        <p:nvPicPr>
          <p:cNvPr id="7" name="Picture 6">
            <a:extLst>
              <a:ext uri="{FF2B5EF4-FFF2-40B4-BE49-F238E27FC236}">
                <a16:creationId xmlns:a16="http://schemas.microsoft.com/office/drawing/2014/main" id="{068AEDED-C9F0-574E-8AC7-804463086C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68833" y="1816100"/>
            <a:ext cx="6421567" cy="4978400"/>
          </a:xfrm>
          <a:prstGeom prst="rect">
            <a:avLst/>
          </a:prstGeom>
        </p:spPr>
      </p:pic>
    </p:spTree>
    <p:extLst>
      <p:ext uri="{BB962C8B-B14F-4D97-AF65-F5344CB8AC3E}">
        <p14:creationId xmlns:p14="http://schemas.microsoft.com/office/powerpoint/2010/main" val="2460587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7D5DA-4753-F941-B035-85F97B634C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1722" y="0"/>
            <a:ext cx="9182745" cy="6887059"/>
          </a:xfrm>
          <a:prstGeom prst="rect">
            <a:avLst/>
          </a:prstGeom>
        </p:spPr>
      </p:pic>
      <p:pic>
        <p:nvPicPr>
          <p:cNvPr id="5" name="Picture 4">
            <a:extLst>
              <a:ext uri="{FF2B5EF4-FFF2-40B4-BE49-F238E27FC236}">
                <a16:creationId xmlns:a16="http://schemas.microsoft.com/office/drawing/2014/main" id="{D7B02E66-51EB-D249-9D7C-8E23E605B2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71218"/>
            <a:ext cx="2508466" cy="3344621"/>
          </a:xfrm>
          <a:prstGeom prst="rect">
            <a:avLst/>
          </a:prstGeom>
        </p:spPr>
      </p:pic>
    </p:spTree>
    <p:extLst>
      <p:ext uri="{BB962C8B-B14F-4D97-AF65-F5344CB8AC3E}">
        <p14:creationId xmlns:p14="http://schemas.microsoft.com/office/powerpoint/2010/main" val="1773129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9B03D0-9DFD-C14E-9931-73DFD5015E6D}"/>
              </a:ext>
            </a:extLst>
          </p:cNvPr>
          <p:cNvSpPr txBox="1"/>
          <p:nvPr/>
        </p:nvSpPr>
        <p:spPr>
          <a:xfrm>
            <a:off x="4000500" y="0"/>
            <a:ext cx="3467100" cy="6985000"/>
          </a:xfrm>
          <a:prstGeom prst="rect">
            <a:avLst/>
          </a:prstGeom>
          <a:noFill/>
        </p:spPr>
        <p:txBody>
          <a:bodyPr wrap="square" rtlCol="0">
            <a:normAutofit fontScale="92500" lnSpcReduction="10000"/>
          </a:bodyPr>
          <a:lstStyle/>
          <a:p>
            <a:pPr algn="just"/>
            <a:r>
              <a:rPr lang="en-US" dirty="0">
                <a:latin typeface="Georgia" panose="02040502050405020303" pitchFamily="18" charset="0"/>
              </a:rPr>
              <a:t>While the disappearances were terrible, it was “birthing” aspect of the Dirty War that first led to public outcry in Argentina, beginning with the Mothers of the Plaza de Mayo. These were mothers of the pregnant women who were abducted and gave birth, and are still currently missing their grandchildren. (They are also missing their daughters/sons-in-law, but most of them have accepted they were “transferred.”) As of 2018, about 111 missing children—of 400, so about 27%--have been successfully reunited with their biological families. For 41 years they have been protesting, asking the government and Argentine people to do more to find their grandchildren. At first the </a:t>
            </a:r>
            <a:r>
              <a:rPr lang="en-US" i="1" dirty="0">
                <a:latin typeface="Georgia" panose="02040502050405020303" pitchFamily="18" charset="0"/>
              </a:rPr>
              <a:t>junta</a:t>
            </a:r>
            <a:r>
              <a:rPr lang="en-US" dirty="0">
                <a:latin typeface="Georgia" panose="02040502050405020303" pitchFamily="18" charset="0"/>
              </a:rPr>
              <a:t> also tried to suppress and disappear them as well, but the outcry, this time internationally, was too great. They were forced to let the protest continue. This still occurs every Thursday on the Plaza de Mayo at 3:30 pm.</a:t>
            </a:r>
          </a:p>
        </p:txBody>
      </p:sp>
      <p:pic>
        <p:nvPicPr>
          <p:cNvPr id="8" name="Picture 7">
            <a:extLst>
              <a:ext uri="{FF2B5EF4-FFF2-40B4-BE49-F238E27FC236}">
                <a16:creationId xmlns:a16="http://schemas.microsoft.com/office/drawing/2014/main" id="{35ADEDD8-477F-704A-A06F-06E63536DD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75" y="114300"/>
            <a:ext cx="3971925" cy="5295900"/>
          </a:xfrm>
          <a:prstGeom prst="rect">
            <a:avLst/>
          </a:prstGeom>
        </p:spPr>
      </p:pic>
      <p:pic>
        <p:nvPicPr>
          <p:cNvPr id="14" name="Picture 13">
            <a:extLst>
              <a:ext uri="{FF2B5EF4-FFF2-40B4-BE49-F238E27FC236}">
                <a16:creationId xmlns:a16="http://schemas.microsoft.com/office/drawing/2014/main" id="{8B2F1A7A-B5A6-3C48-9B4A-A8AAD1DEB5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51" y="5520819"/>
            <a:ext cx="3092450" cy="1203831"/>
          </a:xfrm>
          <a:prstGeom prst="rect">
            <a:avLst/>
          </a:prstGeom>
        </p:spPr>
      </p:pic>
      <p:pic>
        <p:nvPicPr>
          <p:cNvPr id="16" name="Picture 15">
            <a:extLst>
              <a:ext uri="{FF2B5EF4-FFF2-40B4-BE49-F238E27FC236}">
                <a16:creationId xmlns:a16="http://schemas.microsoft.com/office/drawing/2014/main" id="{F687675D-91EB-B04D-8567-5651B489BF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26901" y="4502150"/>
            <a:ext cx="1145961" cy="1365250"/>
          </a:xfrm>
          <a:prstGeom prst="rect">
            <a:avLst/>
          </a:prstGeom>
        </p:spPr>
      </p:pic>
      <p:pic>
        <p:nvPicPr>
          <p:cNvPr id="18" name="Picture 17">
            <a:extLst>
              <a:ext uri="{FF2B5EF4-FFF2-40B4-BE49-F238E27FC236}">
                <a16:creationId xmlns:a16="http://schemas.microsoft.com/office/drawing/2014/main" id="{E3828B6A-76DE-9945-8E21-D48D3F71C2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7913" y="3569555"/>
            <a:ext cx="2393950" cy="1678720"/>
          </a:xfrm>
          <a:prstGeom prst="rect">
            <a:avLst/>
          </a:prstGeom>
        </p:spPr>
      </p:pic>
      <p:pic>
        <p:nvPicPr>
          <p:cNvPr id="20" name="Picture 19">
            <a:extLst>
              <a:ext uri="{FF2B5EF4-FFF2-40B4-BE49-F238E27FC236}">
                <a16:creationId xmlns:a16="http://schemas.microsoft.com/office/drawing/2014/main" id="{3A8FF889-53B9-F24F-9B22-D0D12AE75A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602899" y="3025733"/>
            <a:ext cx="4411301" cy="3698917"/>
          </a:xfrm>
          <a:prstGeom prst="rect">
            <a:avLst/>
          </a:prstGeom>
        </p:spPr>
      </p:pic>
      <p:pic>
        <p:nvPicPr>
          <p:cNvPr id="22" name="Picture 21">
            <a:extLst>
              <a:ext uri="{FF2B5EF4-FFF2-40B4-BE49-F238E27FC236}">
                <a16:creationId xmlns:a16="http://schemas.microsoft.com/office/drawing/2014/main" id="{E1B65F80-B835-894E-8B2F-22D221DE03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95238" y="460375"/>
            <a:ext cx="1457325" cy="1943100"/>
          </a:xfrm>
          <a:prstGeom prst="rect">
            <a:avLst/>
          </a:prstGeom>
        </p:spPr>
      </p:pic>
      <p:pic>
        <p:nvPicPr>
          <p:cNvPr id="12" name="Picture 11">
            <a:extLst>
              <a:ext uri="{FF2B5EF4-FFF2-40B4-BE49-F238E27FC236}">
                <a16:creationId xmlns:a16="http://schemas.microsoft.com/office/drawing/2014/main" id="{A23496A2-B15B-504E-9A75-8844C04D5F1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86800" y="184150"/>
            <a:ext cx="3327400" cy="2495550"/>
          </a:xfrm>
          <a:prstGeom prst="rect">
            <a:avLst/>
          </a:prstGeom>
        </p:spPr>
      </p:pic>
    </p:spTree>
    <p:extLst>
      <p:ext uri="{BB962C8B-B14F-4D97-AF65-F5344CB8AC3E}">
        <p14:creationId xmlns:p14="http://schemas.microsoft.com/office/powerpoint/2010/main" val="162442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EDE0-9D8D-6745-AAFD-BD1BFD85D37B}"/>
              </a:ext>
            </a:extLst>
          </p:cNvPr>
          <p:cNvSpPr>
            <a:spLocks noGrp="1"/>
          </p:cNvSpPr>
          <p:nvPr>
            <p:ph type="title"/>
          </p:nvPr>
        </p:nvSpPr>
        <p:spPr>
          <a:xfrm>
            <a:off x="0" y="-368300"/>
            <a:ext cx="12192000" cy="1325563"/>
          </a:xfrm>
        </p:spPr>
        <p:txBody>
          <a:bodyPr>
            <a:normAutofit/>
          </a:bodyPr>
          <a:lstStyle/>
          <a:p>
            <a:pPr algn="ctr"/>
            <a:r>
              <a:rPr lang="en-US" sz="2400" dirty="0">
                <a:latin typeface="Georgia" panose="02040502050405020303" pitchFamily="18" charset="0"/>
              </a:rPr>
              <a:t>a note</a:t>
            </a:r>
          </a:p>
        </p:txBody>
      </p:sp>
      <p:sp>
        <p:nvSpPr>
          <p:cNvPr id="3" name="Content Placeholder 2">
            <a:extLst>
              <a:ext uri="{FF2B5EF4-FFF2-40B4-BE49-F238E27FC236}">
                <a16:creationId xmlns:a16="http://schemas.microsoft.com/office/drawing/2014/main" id="{B5F3553E-2B1C-4741-95C9-A63D58018F61}"/>
              </a:ext>
            </a:extLst>
          </p:cNvPr>
          <p:cNvSpPr>
            <a:spLocks noGrp="1"/>
          </p:cNvSpPr>
          <p:nvPr>
            <p:ph idx="1"/>
          </p:nvPr>
        </p:nvSpPr>
        <p:spPr>
          <a:xfrm>
            <a:off x="215900" y="492124"/>
            <a:ext cx="11874500" cy="5743575"/>
          </a:xfrm>
        </p:spPr>
        <p:txBody>
          <a:bodyPr>
            <a:noAutofit/>
          </a:bodyPr>
          <a:lstStyle/>
          <a:p>
            <a:pPr marL="0" indent="0">
              <a:buNone/>
            </a:pPr>
            <a:r>
              <a:rPr lang="en-US" sz="4400" dirty="0">
                <a:latin typeface="Georgia" panose="02040502050405020303" pitchFamily="18" charset="0"/>
              </a:rPr>
              <a:t>While it is a massive tragedy on a lot of levels, the Dirty War in Argentina is </a:t>
            </a:r>
            <a:r>
              <a:rPr lang="en-US" sz="4400" b="1" dirty="0">
                <a:latin typeface="Georgia" panose="02040502050405020303" pitchFamily="18" charset="0"/>
              </a:rPr>
              <a:t>most famous </a:t>
            </a:r>
            <a:r>
              <a:rPr lang="en-US" sz="4400" dirty="0">
                <a:latin typeface="Georgia" panose="02040502050405020303" pitchFamily="18" charset="0"/>
              </a:rPr>
              <a:t>for one thing: </a:t>
            </a:r>
            <a:r>
              <a:rPr lang="en-US" sz="4400" b="1" dirty="0">
                <a:latin typeface="Georgia" panose="02040502050405020303" pitchFamily="18" charset="0"/>
              </a:rPr>
              <a:t>abducting pregnant women, imprisoning them until they gave birth, murdering them, and giving their newborn to a “worthy Argentine family”</a:t>
            </a:r>
            <a:r>
              <a:rPr lang="en-US" sz="4400" dirty="0">
                <a:latin typeface="Georgia" panose="02040502050405020303" pitchFamily="18" charset="0"/>
              </a:rPr>
              <a:t>—usually one with close ties to the Navy. There was an official list. Of the over </a:t>
            </a:r>
            <a:r>
              <a:rPr lang="en-US" sz="4400" b="1" dirty="0">
                <a:latin typeface="Georgia" panose="02040502050405020303" pitchFamily="18" charset="0"/>
              </a:rPr>
              <a:t>400 children abducted, about 25%’s true identity have been discovered</a:t>
            </a:r>
            <a:r>
              <a:rPr lang="en-US" sz="4400" dirty="0">
                <a:latin typeface="Georgia" panose="02040502050405020303" pitchFamily="18" charset="0"/>
              </a:rPr>
              <a:t>.</a:t>
            </a:r>
          </a:p>
        </p:txBody>
      </p:sp>
    </p:spTree>
    <p:extLst>
      <p:ext uri="{BB962C8B-B14F-4D97-AF65-F5344CB8AC3E}">
        <p14:creationId xmlns:p14="http://schemas.microsoft.com/office/powerpoint/2010/main" val="304188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2DF897-1065-C64B-8CE2-CAC5C9C2C9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867" y="169333"/>
            <a:ext cx="5215467" cy="3911600"/>
          </a:xfrm>
          <a:prstGeom prst="rect">
            <a:avLst/>
          </a:prstGeom>
        </p:spPr>
      </p:pic>
      <p:pic>
        <p:nvPicPr>
          <p:cNvPr id="7" name="Picture 6">
            <a:extLst>
              <a:ext uri="{FF2B5EF4-FFF2-40B4-BE49-F238E27FC236}">
                <a16:creationId xmlns:a16="http://schemas.microsoft.com/office/drawing/2014/main" id="{651CA675-331F-5846-B3B9-F00C1BAF15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3250" y="169333"/>
            <a:ext cx="3644900" cy="4859867"/>
          </a:xfrm>
          <a:prstGeom prst="rect">
            <a:avLst/>
          </a:prstGeom>
        </p:spPr>
      </p:pic>
      <p:pic>
        <p:nvPicPr>
          <p:cNvPr id="9" name="Picture 8">
            <a:extLst>
              <a:ext uri="{FF2B5EF4-FFF2-40B4-BE49-F238E27FC236}">
                <a16:creationId xmlns:a16="http://schemas.microsoft.com/office/drawing/2014/main" id="{DFB53CF1-35C7-3D49-9B2E-0B73B69109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7733" y="2873023"/>
            <a:ext cx="2838450" cy="3784600"/>
          </a:xfrm>
          <a:prstGeom prst="rect">
            <a:avLst/>
          </a:prstGeom>
        </p:spPr>
      </p:pic>
      <p:pic>
        <p:nvPicPr>
          <p:cNvPr id="11" name="Picture 10">
            <a:extLst>
              <a:ext uri="{FF2B5EF4-FFF2-40B4-BE49-F238E27FC236}">
                <a16:creationId xmlns:a16="http://schemas.microsoft.com/office/drawing/2014/main" id="{86245B01-80D9-DE4F-90CF-BE56C41E02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674" y="3200400"/>
            <a:ext cx="2513542" cy="3351389"/>
          </a:xfrm>
          <a:prstGeom prst="rect">
            <a:avLst/>
          </a:prstGeom>
        </p:spPr>
      </p:pic>
      <p:pic>
        <p:nvPicPr>
          <p:cNvPr id="13" name="Picture 12">
            <a:extLst>
              <a:ext uri="{FF2B5EF4-FFF2-40B4-BE49-F238E27FC236}">
                <a16:creationId xmlns:a16="http://schemas.microsoft.com/office/drawing/2014/main" id="{DE40320F-2144-394C-99E3-8F4CB8B31E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73750" y="169333"/>
            <a:ext cx="1979083" cy="2638777"/>
          </a:xfrm>
          <a:prstGeom prst="rect">
            <a:avLst/>
          </a:prstGeom>
        </p:spPr>
      </p:pic>
      <p:sp>
        <p:nvSpPr>
          <p:cNvPr id="14" name="TextBox 13">
            <a:extLst>
              <a:ext uri="{FF2B5EF4-FFF2-40B4-BE49-F238E27FC236}">
                <a16:creationId xmlns:a16="http://schemas.microsoft.com/office/drawing/2014/main" id="{3E4978A3-9B6B-0842-8A6F-D0B908F27785}"/>
              </a:ext>
            </a:extLst>
          </p:cNvPr>
          <p:cNvSpPr txBox="1"/>
          <p:nvPr/>
        </p:nvSpPr>
        <p:spPr>
          <a:xfrm>
            <a:off x="8223250" y="5245100"/>
            <a:ext cx="3644900" cy="1200329"/>
          </a:xfrm>
          <a:prstGeom prst="rect">
            <a:avLst/>
          </a:prstGeom>
          <a:noFill/>
        </p:spPr>
        <p:txBody>
          <a:bodyPr wrap="square" rtlCol="0">
            <a:spAutoFit/>
          </a:bodyPr>
          <a:lstStyle/>
          <a:p>
            <a:r>
              <a:rPr lang="en-US" dirty="0">
                <a:latin typeface="Georgia" panose="02040502050405020303" pitchFamily="18" charset="0"/>
              </a:rPr>
              <a:t>The outside of various buildings and the grounds of the ESMA: pictures of the Disappeared.</a:t>
            </a:r>
          </a:p>
          <a:p>
            <a:endParaRPr lang="en-US" dirty="0"/>
          </a:p>
        </p:txBody>
      </p:sp>
    </p:spTree>
    <p:extLst>
      <p:ext uri="{BB962C8B-B14F-4D97-AF65-F5344CB8AC3E}">
        <p14:creationId xmlns:p14="http://schemas.microsoft.com/office/powerpoint/2010/main" val="149042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DF54-9E03-4D4E-8C8C-00C13DB0D369}"/>
              </a:ext>
            </a:extLst>
          </p:cNvPr>
          <p:cNvSpPr>
            <a:spLocks noGrp="1"/>
          </p:cNvSpPr>
          <p:nvPr>
            <p:ph type="title"/>
          </p:nvPr>
        </p:nvSpPr>
        <p:spPr>
          <a:xfrm>
            <a:off x="0" y="-117475"/>
            <a:ext cx="12192000" cy="1325563"/>
          </a:xfrm>
        </p:spPr>
        <p:txBody>
          <a:bodyPr/>
          <a:lstStyle/>
          <a:p>
            <a:pPr algn="ctr"/>
            <a:r>
              <a:rPr lang="en-US" dirty="0">
                <a:latin typeface="Georgia" panose="02040502050405020303" pitchFamily="18" charset="0"/>
              </a:rPr>
              <a:t>The original </a:t>
            </a:r>
            <a:r>
              <a:rPr lang="en-US" i="1" dirty="0">
                <a:latin typeface="Georgia" panose="02040502050405020303" pitchFamily="18" charset="0"/>
              </a:rPr>
              <a:t>junta</a:t>
            </a:r>
            <a:r>
              <a:rPr lang="en-US" dirty="0">
                <a:latin typeface="Georgia" panose="02040502050405020303" pitchFamily="18" charset="0"/>
              </a:rPr>
              <a:t> of the Last Dictatorship</a:t>
            </a:r>
          </a:p>
        </p:txBody>
      </p:sp>
      <p:sp>
        <p:nvSpPr>
          <p:cNvPr id="3" name="Content Placeholder 2">
            <a:extLst>
              <a:ext uri="{FF2B5EF4-FFF2-40B4-BE49-F238E27FC236}">
                <a16:creationId xmlns:a16="http://schemas.microsoft.com/office/drawing/2014/main" id="{29700739-3A44-364B-BBD7-10DC274591F6}"/>
              </a:ext>
            </a:extLst>
          </p:cNvPr>
          <p:cNvSpPr>
            <a:spLocks noGrp="1"/>
          </p:cNvSpPr>
          <p:nvPr>
            <p:ph idx="1"/>
          </p:nvPr>
        </p:nvSpPr>
        <p:spPr>
          <a:xfrm>
            <a:off x="0" y="860425"/>
            <a:ext cx="12192000" cy="1768475"/>
          </a:xfrm>
        </p:spPr>
        <p:txBody>
          <a:bodyPr>
            <a:normAutofit fontScale="92500"/>
          </a:bodyPr>
          <a:lstStyle/>
          <a:p>
            <a:pPr marL="0" indent="0">
              <a:buNone/>
            </a:pPr>
            <a:r>
              <a:rPr lang="en-US" sz="2000" dirty="0">
                <a:latin typeface="Georgia" panose="02040502050405020303" pitchFamily="18" charset="0"/>
              </a:rPr>
              <a:t>On March 24, 1976, after several months of civil unrest and secret planning, the Argentine military deposed President Isabel Peron, a move that was met with massive popularity. Author Jorge Luis Borges commented after the </a:t>
            </a:r>
            <a:r>
              <a:rPr lang="en-US" sz="2000" i="1" dirty="0">
                <a:latin typeface="Georgia" panose="02040502050405020303" pitchFamily="18" charset="0"/>
              </a:rPr>
              <a:t>coup</a:t>
            </a:r>
            <a:r>
              <a:rPr lang="en-US" sz="2000" dirty="0">
                <a:latin typeface="Georgia" panose="02040502050405020303" pitchFamily="18" charset="0"/>
              </a:rPr>
              <a:t>, “now we can be ruled by gentlemen.” In order to keep up appearances of unity and separation of powers the each branch of the military nominated its head to share power in a </a:t>
            </a:r>
            <a:r>
              <a:rPr lang="en-US" sz="2000" i="1" dirty="0">
                <a:latin typeface="Georgia" panose="02040502050405020303" pitchFamily="18" charset="0"/>
              </a:rPr>
              <a:t>junta</a:t>
            </a:r>
            <a:r>
              <a:rPr lang="en-US" sz="2000" dirty="0">
                <a:latin typeface="Georgia" panose="02040502050405020303" pitchFamily="18" charset="0"/>
              </a:rPr>
              <a:t>. From left to right Emilio </a:t>
            </a:r>
            <a:r>
              <a:rPr lang="en-US" sz="2000" dirty="0" err="1">
                <a:latin typeface="Georgia" panose="02040502050405020303" pitchFamily="18" charset="0"/>
              </a:rPr>
              <a:t>Massera</a:t>
            </a:r>
            <a:r>
              <a:rPr lang="en-US" sz="2000" dirty="0">
                <a:latin typeface="Georgia" panose="02040502050405020303" pitchFamily="18" charset="0"/>
              </a:rPr>
              <a:t>, Navy; Jorge Rafael </a:t>
            </a:r>
            <a:r>
              <a:rPr lang="en-US" sz="2000" dirty="0" err="1">
                <a:latin typeface="Georgia" panose="02040502050405020303" pitchFamily="18" charset="0"/>
              </a:rPr>
              <a:t>Videla</a:t>
            </a:r>
            <a:r>
              <a:rPr lang="en-US" sz="2000" dirty="0">
                <a:latin typeface="Georgia" panose="02040502050405020303" pitchFamily="18" charset="0"/>
              </a:rPr>
              <a:t>, Army; Orlando </a:t>
            </a:r>
            <a:r>
              <a:rPr lang="en-US" sz="2000" dirty="0" err="1">
                <a:latin typeface="Georgia" panose="02040502050405020303" pitchFamily="18" charset="0"/>
              </a:rPr>
              <a:t>Agosti</a:t>
            </a:r>
            <a:r>
              <a:rPr lang="en-US" sz="2000" dirty="0">
                <a:latin typeface="Georgia" panose="02040502050405020303" pitchFamily="18" charset="0"/>
              </a:rPr>
              <a:t>, Air Force. </a:t>
            </a:r>
            <a:r>
              <a:rPr lang="en-US" sz="2000" dirty="0" err="1">
                <a:latin typeface="Georgia" panose="02040502050405020303" pitchFamily="18" charset="0"/>
              </a:rPr>
              <a:t>Massera</a:t>
            </a:r>
            <a:r>
              <a:rPr lang="en-US" sz="2000" dirty="0">
                <a:latin typeface="Georgia" panose="02040502050405020303" pitchFamily="18" charset="0"/>
              </a:rPr>
              <a:t> took control of propaganda, </a:t>
            </a:r>
            <a:r>
              <a:rPr lang="en-US" sz="2000" dirty="0" err="1">
                <a:latin typeface="Georgia" panose="02040502050405020303" pitchFamily="18" charset="0"/>
              </a:rPr>
              <a:t>Videla</a:t>
            </a:r>
            <a:r>
              <a:rPr lang="en-US" sz="2000" dirty="0">
                <a:latin typeface="Georgia" panose="02040502050405020303" pitchFamily="18" charset="0"/>
              </a:rPr>
              <a:t> was named President of Argentina and of the </a:t>
            </a:r>
            <a:r>
              <a:rPr lang="en-US" sz="2000" i="1" dirty="0">
                <a:latin typeface="Georgia" panose="02040502050405020303" pitchFamily="18" charset="0"/>
              </a:rPr>
              <a:t>junta</a:t>
            </a:r>
            <a:r>
              <a:rPr lang="en-US" sz="2000" dirty="0">
                <a:latin typeface="Georgia" panose="02040502050405020303" pitchFamily="18" charset="0"/>
              </a:rPr>
              <a:t> from 1976-1981, and </a:t>
            </a:r>
            <a:r>
              <a:rPr lang="en-US" sz="2000" dirty="0" err="1">
                <a:latin typeface="Georgia" panose="02040502050405020303" pitchFamily="18" charset="0"/>
              </a:rPr>
              <a:t>Agosti</a:t>
            </a:r>
            <a:r>
              <a:rPr lang="en-US" sz="2000" dirty="0">
                <a:latin typeface="Georgia" panose="02040502050405020303" pitchFamily="18" charset="0"/>
              </a:rPr>
              <a:t> had the smallest role.</a:t>
            </a:r>
          </a:p>
        </p:txBody>
      </p:sp>
      <p:pic>
        <p:nvPicPr>
          <p:cNvPr id="1026" name="Picture 2" descr="Image result for emilio massera">
            <a:extLst>
              <a:ext uri="{FF2B5EF4-FFF2-40B4-BE49-F238E27FC236}">
                <a16:creationId xmlns:a16="http://schemas.microsoft.com/office/drawing/2014/main" id="{F3E166C4-7DED-D940-A82C-D3BA25DC636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7066" y="2584965"/>
            <a:ext cx="3277834" cy="41079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jorge rafael videla">
            <a:extLst>
              <a:ext uri="{FF2B5EF4-FFF2-40B4-BE49-F238E27FC236}">
                <a16:creationId xmlns:a16="http://schemas.microsoft.com/office/drawing/2014/main" id="{E0A714E8-021F-D746-84A8-B6BC9FEA60D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8100" y="2584965"/>
            <a:ext cx="5835650" cy="41046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orlando ramon agosti">
            <a:extLst>
              <a:ext uri="{FF2B5EF4-FFF2-40B4-BE49-F238E27FC236}">
                <a16:creationId xmlns:a16="http://schemas.microsoft.com/office/drawing/2014/main" id="{7121ABB1-CB71-7C4C-A4E8-DD85A62861C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886950" y="2584965"/>
            <a:ext cx="1921413" cy="409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818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BEC0-837F-7344-9FC5-90BB487896AF}"/>
              </a:ext>
            </a:extLst>
          </p:cNvPr>
          <p:cNvSpPr>
            <a:spLocks noGrp="1"/>
          </p:cNvSpPr>
          <p:nvPr>
            <p:ph type="title"/>
          </p:nvPr>
        </p:nvSpPr>
        <p:spPr>
          <a:xfrm>
            <a:off x="838200" y="-231775"/>
            <a:ext cx="10515600" cy="1325563"/>
          </a:xfrm>
        </p:spPr>
        <p:txBody>
          <a:bodyPr/>
          <a:lstStyle/>
          <a:p>
            <a:pPr algn="ctr"/>
            <a:r>
              <a:rPr lang="en-US" dirty="0">
                <a:latin typeface="Georgia" panose="02040502050405020303" pitchFamily="18" charset="0"/>
              </a:rPr>
              <a:t>The Process</a:t>
            </a:r>
          </a:p>
        </p:txBody>
      </p:sp>
      <p:sp>
        <p:nvSpPr>
          <p:cNvPr id="3" name="Content Placeholder 2">
            <a:extLst>
              <a:ext uri="{FF2B5EF4-FFF2-40B4-BE49-F238E27FC236}">
                <a16:creationId xmlns:a16="http://schemas.microsoft.com/office/drawing/2014/main" id="{B26BA523-65D2-024C-BC58-4D8BE3C10434}"/>
              </a:ext>
            </a:extLst>
          </p:cNvPr>
          <p:cNvSpPr>
            <a:spLocks noGrp="1"/>
          </p:cNvSpPr>
          <p:nvPr>
            <p:ph idx="1"/>
          </p:nvPr>
        </p:nvSpPr>
        <p:spPr>
          <a:xfrm>
            <a:off x="139700" y="711201"/>
            <a:ext cx="11887200" cy="1993899"/>
          </a:xfrm>
        </p:spPr>
        <p:txBody>
          <a:bodyPr>
            <a:normAutofit/>
          </a:bodyPr>
          <a:lstStyle/>
          <a:p>
            <a:pPr marL="0" indent="0">
              <a:buNone/>
            </a:pPr>
            <a:r>
              <a:rPr lang="en-US" sz="1700" i="1" dirty="0" err="1">
                <a:latin typeface="Georgia" panose="02040502050405020303" pitchFamily="18" charset="0"/>
              </a:rPr>
              <a:t>Proceso</a:t>
            </a:r>
            <a:r>
              <a:rPr lang="en-US" sz="1700" i="1" dirty="0">
                <a:latin typeface="Georgia" panose="02040502050405020303" pitchFamily="18" charset="0"/>
              </a:rPr>
              <a:t> de </a:t>
            </a:r>
            <a:r>
              <a:rPr lang="en-US" sz="1700" i="1" dirty="0" err="1">
                <a:latin typeface="Georgia" panose="02040502050405020303" pitchFamily="18" charset="0"/>
              </a:rPr>
              <a:t>Reorganización</a:t>
            </a:r>
            <a:r>
              <a:rPr lang="en-US" sz="1700" i="1" dirty="0">
                <a:latin typeface="Georgia" panose="02040502050405020303" pitchFamily="18" charset="0"/>
              </a:rPr>
              <a:t> Nacional </a:t>
            </a:r>
            <a:r>
              <a:rPr lang="en-US" sz="1700" dirty="0">
                <a:latin typeface="Georgia" panose="02040502050405020303" pitchFamily="18" charset="0"/>
              </a:rPr>
              <a:t>or The National Reorganization Process, or simply </a:t>
            </a:r>
            <a:r>
              <a:rPr lang="en-US" sz="1700" i="1" dirty="0">
                <a:latin typeface="Georgia" panose="02040502050405020303" pitchFamily="18" charset="0"/>
              </a:rPr>
              <a:t>el </a:t>
            </a:r>
            <a:r>
              <a:rPr lang="en-US" sz="1700" i="1" dirty="0" err="1">
                <a:latin typeface="Georgia" panose="02040502050405020303" pitchFamily="18" charset="0"/>
              </a:rPr>
              <a:t>Proceso</a:t>
            </a:r>
            <a:r>
              <a:rPr lang="en-US" sz="1700" dirty="0">
                <a:latin typeface="Georgia" panose="02040502050405020303" pitchFamily="18" charset="0"/>
              </a:rPr>
              <a:t>, The Process, was a euphemism developed by its “grand orator,” Emilio </a:t>
            </a:r>
            <a:r>
              <a:rPr lang="en-US" sz="1700" dirty="0" err="1">
                <a:latin typeface="Georgia" panose="02040502050405020303" pitchFamily="18" charset="0"/>
              </a:rPr>
              <a:t>Massera</a:t>
            </a:r>
            <a:r>
              <a:rPr lang="en-US" sz="1700" dirty="0">
                <a:latin typeface="Georgia" panose="02040502050405020303" pitchFamily="18" charset="0"/>
              </a:rPr>
              <a:t>, for the state sanctioned terror that occurred under the </a:t>
            </a:r>
            <a:r>
              <a:rPr lang="en-US" sz="1700" i="1" dirty="0">
                <a:latin typeface="Georgia" panose="02040502050405020303" pitchFamily="18" charset="0"/>
              </a:rPr>
              <a:t>junta</a:t>
            </a:r>
            <a:r>
              <a:rPr lang="en-US" sz="1700" dirty="0">
                <a:latin typeface="Georgia" panose="02040502050405020303" pitchFamily="18" charset="0"/>
              </a:rPr>
              <a:t> between 1976-1983, when disaster in the Falkland Islands war led to the collapse of military rule, and the return of democracy. The state terror—abductions, torture, and “transfers”—a euphemism for drugged flights of death—was directed at leftist groups in an effort to “save Argentina and Western Civilization from World War III.” This was during the height of the US anti-communism policy in Latin America known as Operation Condor. At least 9,000 people, but no more than 30,000 people were “disappeared” during this time. The terror was greatest from 1976-1979 and the </a:t>
            </a:r>
            <a:r>
              <a:rPr lang="en-US" sz="1700" i="1" dirty="0">
                <a:latin typeface="Georgia" panose="02040502050405020303" pitchFamily="18" charset="0"/>
              </a:rPr>
              <a:t>junta</a:t>
            </a:r>
            <a:r>
              <a:rPr lang="en-US" sz="1700" dirty="0">
                <a:latin typeface="Georgia" panose="02040502050405020303" pitchFamily="18" charset="0"/>
              </a:rPr>
              <a:t> most popular in 1978 with a decent economy and Argentina’s victory in the World Cup, which they hosted that year.</a:t>
            </a:r>
          </a:p>
        </p:txBody>
      </p:sp>
      <p:pic>
        <p:nvPicPr>
          <p:cNvPr id="5" name="Picture 4">
            <a:extLst>
              <a:ext uri="{FF2B5EF4-FFF2-40B4-BE49-F238E27FC236}">
                <a16:creationId xmlns:a16="http://schemas.microsoft.com/office/drawing/2014/main" id="{F54ACCBA-0B85-B448-A420-19365C0AA2E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97000" y="2696655"/>
            <a:ext cx="4279900" cy="4161346"/>
          </a:xfrm>
          <a:prstGeom prst="rect">
            <a:avLst/>
          </a:prstGeom>
        </p:spPr>
      </p:pic>
      <p:pic>
        <p:nvPicPr>
          <p:cNvPr id="7" name="Picture 6">
            <a:extLst>
              <a:ext uri="{FF2B5EF4-FFF2-40B4-BE49-F238E27FC236}">
                <a16:creationId xmlns:a16="http://schemas.microsoft.com/office/drawing/2014/main" id="{42287593-2BE0-FD4E-A90B-A1D98271D0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59550" y="2794000"/>
            <a:ext cx="2438399" cy="3820533"/>
          </a:xfrm>
          <a:prstGeom prst="rect">
            <a:avLst/>
          </a:prstGeom>
        </p:spPr>
      </p:pic>
      <p:pic>
        <p:nvPicPr>
          <p:cNvPr id="6" name="Picture 5">
            <a:extLst>
              <a:ext uri="{FF2B5EF4-FFF2-40B4-BE49-F238E27FC236}">
                <a16:creationId xmlns:a16="http://schemas.microsoft.com/office/drawing/2014/main" id="{9A7A2E43-9229-9647-992E-EF8BB0A513C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48699" y="5544367"/>
            <a:ext cx="1898649" cy="1235266"/>
          </a:xfrm>
          <a:prstGeom prst="rect">
            <a:avLst/>
          </a:prstGeom>
        </p:spPr>
      </p:pic>
      <p:pic>
        <p:nvPicPr>
          <p:cNvPr id="9" name="Picture 8">
            <a:extLst>
              <a:ext uri="{FF2B5EF4-FFF2-40B4-BE49-F238E27FC236}">
                <a16:creationId xmlns:a16="http://schemas.microsoft.com/office/drawing/2014/main" id="{8C8DA7DE-568F-3E4E-A25A-4F6135A79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34550" y="2437100"/>
            <a:ext cx="2292350" cy="3056467"/>
          </a:xfrm>
          <a:prstGeom prst="rect">
            <a:avLst/>
          </a:prstGeom>
        </p:spPr>
      </p:pic>
    </p:spTree>
    <p:extLst>
      <p:ext uri="{BB962C8B-B14F-4D97-AF65-F5344CB8AC3E}">
        <p14:creationId xmlns:p14="http://schemas.microsoft.com/office/powerpoint/2010/main" val="2613777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0E66BC-994E-294A-9B89-EBF5095ADA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77172" y="2966028"/>
            <a:ext cx="4399472" cy="3429000"/>
          </a:xfrm>
          <a:prstGeom prst="rect">
            <a:avLst/>
          </a:prstGeom>
        </p:spPr>
      </p:pic>
      <p:sp>
        <p:nvSpPr>
          <p:cNvPr id="10" name="TextBox 9">
            <a:extLst>
              <a:ext uri="{FF2B5EF4-FFF2-40B4-BE49-F238E27FC236}">
                <a16:creationId xmlns:a16="http://schemas.microsoft.com/office/drawing/2014/main" id="{733ECF99-AB8E-2442-968F-2DFFA22F7999}"/>
              </a:ext>
            </a:extLst>
          </p:cNvPr>
          <p:cNvSpPr txBox="1"/>
          <p:nvPr/>
        </p:nvSpPr>
        <p:spPr>
          <a:xfrm>
            <a:off x="317500" y="139700"/>
            <a:ext cx="4221672" cy="6629400"/>
          </a:xfrm>
          <a:prstGeom prst="rect">
            <a:avLst/>
          </a:prstGeom>
          <a:noFill/>
        </p:spPr>
        <p:txBody>
          <a:bodyPr wrap="square" rtlCol="0">
            <a:normAutofit/>
          </a:bodyPr>
          <a:lstStyle/>
          <a:p>
            <a:r>
              <a:rPr lang="en-US" dirty="0">
                <a:latin typeface="Georgia" panose="02040502050405020303" pitchFamily="18" charset="0"/>
              </a:rPr>
              <a:t>The Process, which included a network on clandestine camps was originally aimed at left-wing groups, but most of those had been eradicated by 1979, which allowed the government to focus on anyone it didn’t like—anyone without “Catholic Western Christian values”. The largest and most feared was at the </a:t>
            </a:r>
            <a:r>
              <a:rPr lang="en-US" b="1" dirty="0">
                <a:latin typeface="Georgia" panose="02040502050405020303" pitchFamily="18" charset="0"/>
              </a:rPr>
              <a:t>Es</a:t>
            </a:r>
            <a:r>
              <a:rPr lang="en-US" dirty="0">
                <a:latin typeface="Georgia" panose="02040502050405020303" pitchFamily="18" charset="0"/>
              </a:rPr>
              <a:t>cuela de </a:t>
            </a:r>
            <a:r>
              <a:rPr lang="en-US" b="1" dirty="0" err="1">
                <a:latin typeface="Georgia" panose="02040502050405020303" pitchFamily="18" charset="0"/>
              </a:rPr>
              <a:t>M</a:t>
            </a:r>
            <a:r>
              <a:rPr lang="en-US" dirty="0" err="1">
                <a:latin typeface="Georgia" panose="02040502050405020303" pitchFamily="18" charset="0"/>
              </a:rPr>
              <a:t>ecanica</a:t>
            </a:r>
            <a:r>
              <a:rPr lang="en-US" dirty="0">
                <a:latin typeface="Georgia" panose="02040502050405020303" pitchFamily="18" charset="0"/>
              </a:rPr>
              <a:t> de la </a:t>
            </a:r>
            <a:r>
              <a:rPr lang="en-US" b="1" dirty="0">
                <a:latin typeface="Georgia" panose="02040502050405020303" pitchFamily="18" charset="0"/>
              </a:rPr>
              <a:t>A</a:t>
            </a:r>
            <a:r>
              <a:rPr lang="en-US" dirty="0">
                <a:latin typeface="Georgia" panose="02040502050405020303" pitchFamily="18" charset="0"/>
              </a:rPr>
              <a:t>rmada (ESMA) in Buenos Aires, sometimes called the “Argentine Auschwitz.”</a:t>
            </a:r>
          </a:p>
        </p:txBody>
      </p:sp>
      <p:pic>
        <p:nvPicPr>
          <p:cNvPr id="7" name="Picture 6">
            <a:extLst>
              <a:ext uri="{FF2B5EF4-FFF2-40B4-BE49-F238E27FC236}">
                <a16:creationId xmlns:a16="http://schemas.microsoft.com/office/drawing/2014/main" id="{4BC42D7E-1ED7-004C-B877-A3919A5B88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12689" y="1103746"/>
            <a:ext cx="3243771" cy="3975100"/>
          </a:xfrm>
          <a:prstGeom prst="rect">
            <a:avLst/>
          </a:prstGeom>
        </p:spPr>
      </p:pic>
    </p:spTree>
    <p:extLst>
      <p:ext uri="{BB962C8B-B14F-4D97-AF65-F5344CB8AC3E}">
        <p14:creationId xmlns:p14="http://schemas.microsoft.com/office/powerpoint/2010/main" val="3065467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33ECF99-AB8E-2442-968F-2DFFA22F7999}"/>
              </a:ext>
            </a:extLst>
          </p:cNvPr>
          <p:cNvSpPr txBox="1"/>
          <p:nvPr/>
        </p:nvSpPr>
        <p:spPr>
          <a:xfrm>
            <a:off x="8001000" y="101600"/>
            <a:ext cx="4191000" cy="3111500"/>
          </a:xfrm>
          <a:prstGeom prst="rect">
            <a:avLst/>
          </a:prstGeom>
          <a:noFill/>
        </p:spPr>
        <p:txBody>
          <a:bodyPr wrap="square" rtlCol="0">
            <a:normAutofit/>
          </a:bodyPr>
          <a:lstStyle/>
          <a:p>
            <a:pPr algn="r"/>
            <a:r>
              <a:rPr lang="en-US" dirty="0">
                <a:latin typeface="Georgia" panose="02040502050405020303" pitchFamily="18" charset="0"/>
              </a:rPr>
              <a:t>Starting in 1976 people began disappearing, something that soon became a proper noun during this terror. They were taken by the military or local police, off the streets, at school, or in the homes, usually at night, much like early Nazi abductions, which that led to early comparisons between </a:t>
            </a:r>
            <a:r>
              <a:rPr lang="en-US" dirty="0" err="1">
                <a:latin typeface="Georgia" panose="02040502050405020303" pitchFamily="18" charset="0"/>
              </a:rPr>
              <a:t>Videla</a:t>
            </a:r>
            <a:r>
              <a:rPr lang="en-US" dirty="0">
                <a:latin typeface="Georgia" panose="02040502050405020303" pitchFamily="18" charset="0"/>
              </a:rPr>
              <a:t> and Hitler. After being taken they were driven to the ESMA, and their introductory torture began.</a:t>
            </a:r>
          </a:p>
        </p:txBody>
      </p:sp>
      <p:pic>
        <p:nvPicPr>
          <p:cNvPr id="3" name="Picture 2">
            <a:extLst>
              <a:ext uri="{FF2B5EF4-FFF2-40B4-BE49-F238E27FC236}">
                <a16:creationId xmlns:a16="http://schemas.microsoft.com/office/drawing/2014/main" id="{FADBE7C7-B5D0-5C4D-AE3E-5A57058076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46499" y="3771900"/>
            <a:ext cx="2314575" cy="3086100"/>
          </a:xfrm>
          <a:prstGeom prst="rect">
            <a:avLst/>
          </a:prstGeom>
        </p:spPr>
      </p:pic>
      <p:pic>
        <p:nvPicPr>
          <p:cNvPr id="6" name="Picture 5">
            <a:extLst>
              <a:ext uri="{FF2B5EF4-FFF2-40B4-BE49-F238E27FC236}">
                <a16:creationId xmlns:a16="http://schemas.microsoft.com/office/drawing/2014/main" id="{B6E61487-4A96-4640-B40C-B6D93C755B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18700" y="3327114"/>
            <a:ext cx="2133600" cy="3402227"/>
          </a:xfrm>
          <a:prstGeom prst="rect">
            <a:avLst/>
          </a:prstGeom>
        </p:spPr>
      </p:pic>
      <p:pic>
        <p:nvPicPr>
          <p:cNvPr id="9" name="Picture 8">
            <a:extLst>
              <a:ext uri="{FF2B5EF4-FFF2-40B4-BE49-F238E27FC236}">
                <a16:creationId xmlns:a16="http://schemas.microsoft.com/office/drawing/2014/main" id="{E824EF2A-1764-3548-BBDD-6E75DACD8B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700" y="101600"/>
            <a:ext cx="3981450" cy="5308600"/>
          </a:xfrm>
          <a:prstGeom prst="rect">
            <a:avLst/>
          </a:prstGeom>
        </p:spPr>
      </p:pic>
      <p:pic>
        <p:nvPicPr>
          <p:cNvPr id="13" name="Picture 12">
            <a:extLst>
              <a:ext uri="{FF2B5EF4-FFF2-40B4-BE49-F238E27FC236}">
                <a16:creationId xmlns:a16="http://schemas.microsoft.com/office/drawing/2014/main" id="{F7673783-D178-594F-B08F-0B773708409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49700" y="381000"/>
            <a:ext cx="2628900" cy="2286000"/>
          </a:xfrm>
          <a:prstGeom prst="rect">
            <a:avLst/>
          </a:prstGeom>
        </p:spPr>
      </p:pic>
      <p:pic>
        <p:nvPicPr>
          <p:cNvPr id="15" name="Picture 14">
            <a:extLst>
              <a:ext uri="{FF2B5EF4-FFF2-40B4-BE49-F238E27FC236}">
                <a16:creationId xmlns:a16="http://schemas.microsoft.com/office/drawing/2014/main" id="{9A2E0D2B-97E6-CA42-B1E6-8AA899CA6CA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86350" y="2489200"/>
            <a:ext cx="3359150" cy="1155414"/>
          </a:xfrm>
          <a:prstGeom prst="rect">
            <a:avLst/>
          </a:prstGeom>
        </p:spPr>
      </p:pic>
      <p:pic>
        <p:nvPicPr>
          <p:cNvPr id="17" name="Picture 16">
            <a:extLst>
              <a:ext uri="{FF2B5EF4-FFF2-40B4-BE49-F238E27FC236}">
                <a16:creationId xmlns:a16="http://schemas.microsoft.com/office/drawing/2014/main" id="{C1D5CD2E-3FA5-8243-9DC7-ECA5A3B0B7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1099" y="101600"/>
            <a:ext cx="1619251" cy="2159002"/>
          </a:xfrm>
          <a:prstGeom prst="rect">
            <a:avLst/>
          </a:prstGeom>
        </p:spPr>
      </p:pic>
      <p:pic>
        <p:nvPicPr>
          <p:cNvPr id="19" name="Picture 18">
            <a:extLst>
              <a:ext uri="{FF2B5EF4-FFF2-40B4-BE49-F238E27FC236}">
                <a16:creationId xmlns:a16="http://schemas.microsoft.com/office/drawing/2014/main" id="{1C5C5FA1-511D-CC44-8DD8-C4B311DC40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31074" y="3542327"/>
            <a:ext cx="2486025" cy="3314700"/>
          </a:xfrm>
          <a:prstGeom prst="rect">
            <a:avLst/>
          </a:prstGeom>
        </p:spPr>
      </p:pic>
    </p:spTree>
    <p:extLst>
      <p:ext uri="{BB962C8B-B14F-4D97-AF65-F5344CB8AC3E}">
        <p14:creationId xmlns:p14="http://schemas.microsoft.com/office/powerpoint/2010/main" val="93621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51417A-8F1D-754C-BF08-26F13238CFEF}"/>
              </a:ext>
            </a:extLst>
          </p:cNvPr>
          <p:cNvSpPr txBox="1"/>
          <p:nvPr/>
        </p:nvSpPr>
        <p:spPr>
          <a:xfrm>
            <a:off x="0" y="88900"/>
            <a:ext cx="4191000" cy="3124200"/>
          </a:xfrm>
          <a:prstGeom prst="rect">
            <a:avLst/>
          </a:prstGeom>
          <a:noFill/>
        </p:spPr>
        <p:txBody>
          <a:bodyPr wrap="square" rtlCol="0">
            <a:normAutofit fontScale="92500" lnSpcReduction="10000"/>
          </a:bodyPr>
          <a:lstStyle/>
          <a:p>
            <a:r>
              <a:rPr lang="en-US" dirty="0">
                <a:latin typeface="Georgia" panose="02040502050405020303" pitchFamily="18" charset="0"/>
              </a:rPr>
              <a:t>After the initial torture, victims were placed in one of two categories: those selected for immediate “transfer”, and those who would stay at ESMA, in a holding room, perpetually wearing hoods, known as the Hood. Those in the Hood could be ”transferred” at any time. “Transfer” was the dreaded euphemism for death. Prisoners selected for transfer** would be drugged with pentobarbital unconscious, loaded into a plane, stripped naked, and dropped, alive but unconscious into the Rio de la Plata.</a:t>
            </a:r>
          </a:p>
        </p:txBody>
      </p:sp>
      <p:sp>
        <p:nvSpPr>
          <p:cNvPr id="3" name="TextBox 2">
            <a:extLst>
              <a:ext uri="{FF2B5EF4-FFF2-40B4-BE49-F238E27FC236}">
                <a16:creationId xmlns:a16="http://schemas.microsoft.com/office/drawing/2014/main" id="{CBB96B9A-A783-5245-90F3-3E5F1CE0B8AC}"/>
              </a:ext>
            </a:extLst>
          </p:cNvPr>
          <p:cNvSpPr txBox="1"/>
          <p:nvPr/>
        </p:nvSpPr>
        <p:spPr>
          <a:xfrm>
            <a:off x="7937500" y="5054599"/>
            <a:ext cx="4191000" cy="1942549"/>
          </a:xfrm>
          <a:prstGeom prst="rect">
            <a:avLst/>
          </a:prstGeom>
          <a:noFill/>
        </p:spPr>
        <p:txBody>
          <a:bodyPr wrap="square" rtlCol="0">
            <a:normAutofit fontScale="85000" lnSpcReduction="20000"/>
          </a:bodyPr>
          <a:lstStyle/>
          <a:p>
            <a:r>
              <a:rPr lang="en-US" dirty="0">
                <a:latin typeface="Georgia" panose="02040502050405020303" pitchFamily="18" charset="0"/>
              </a:rPr>
              <a:t>**this method of murder was chosen because it was approved by the Argentine Catholic*** clergy as an acceptable, merciful death.</a:t>
            </a:r>
          </a:p>
          <a:p>
            <a:endParaRPr lang="en-US" dirty="0">
              <a:latin typeface="Georgia" panose="02040502050405020303" pitchFamily="18" charset="0"/>
            </a:endParaRPr>
          </a:p>
          <a:p>
            <a:r>
              <a:rPr lang="en-US" dirty="0">
                <a:latin typeface="Georgia" panose="02040502050405020303" pitchFamily="18" charset="0"/>
              </a:rPr>
              <a:t>***During this time a very high ranking clergy member was Jorge Bergoglio, now Pope Francis. While there is no evidence he knew of this, he was very high ranking (bishop), it was sanctioned, and there is no evidence he didn’t…</a:t>
            </a:r>
          </a:p>
        </p:txBody>
      </p:sp>
      <p:pic>
        <p:nvPicPr>
          <p:cNvPr id="5" name="Picture 4">
            <a:extLst>
              <a:ext uri="{FF2B5EF4-FFF2-40B4-BE49-F238E27FC236}">
                <a16:creationId xmlns:a16="http://schemas.microsoft.com/office/drawing/2014/main" id="{15075482-B14F-E64E-9ED8-EAC7163304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1000" y="88900"/>
            <a:ext cx="2660650" cy="3547533"/>
          </a:xfrm>
          <a:prstGeom prst="rect">
            <a:avLst/>
          </a:prstGeom>
        </p:spPr>
      </p:pic>
      <p:pic>
        <p:nvPicPr>
          <p:cNvPr id="7" name="Picture 6">
            <a:extLst>
              <a:ext uri="{FF2B5EF4-FFF2-40B4-BE49-F238E27FC236}">
                <a16:creationId xmlns:a16="http://schemas.microsoft.com/office/drawing/2014/main" id="{75004971-351A-0C4F-9C3E-5F2BEB9AE7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80250" y="211666"/>
            <a:ext cx="5048250" cy="2222500"/>
          </a:xfrm>
          <a:prstGeom prst="rect">
            <a:avLst/>
          </a:prstGeom>
        </p:spPr>
      </p:pic>
      <p:pic>
        <p:nvPicPr>
          <p:cNvPr id="9" name="Picture 8">
            <a:extLst>
              <a:ext uri="{FF2B5EF4-FFF2-40B4-BE49-F238E27FC236}">
                <a16:creationId xmlns:a16="http://schemas.microsoft.com/office/drawing/2014/main" id="{0795AB0A-3F77-EF4E-955B-189AA454EF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66875" y="3759200"/>
            <a:ext cx="6267450" cy="3009900"/>
          </a:xfrm>
          <a:prstGeom prst="rect">
            <a:avLst/>
          </a:prstGeom>
        </p:spPr>
      </p:pic>
      <p:pic>
        <p:nvPicPr>
          <p:cNvPr id="12" name="Picture 11">
            <a:extLst>
              <a:ext uri="{FF2B5EF4-FFF2-40B4-BE49-F238E27FC236}">
                <a16:creationId xmlns:a16="http://schemas.microsoft.com/office/drawing/2014/main" id="{BFF5EB2D-31AA-9A4D-B955-6757F9D843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78800" y="2536825"/>
            <a:ext cx="3340100" cy="2505075"/>
          </a:xfrm>
          <a:prstGeom prst="rect">
            <a:avLst/>
          </a:prstGeom>
        </p:spPr>
      </p:pic>
      <p:pic>
        <p:nvPicPr>
          <p:cNvPr id="14" name="Picture 13">
            <a:extLst>
              <a:ext uri="{FF2B5EF4-FFF2-40B4-BE49-F238E27FC236}">
                <a16:creationId xmlns:a16="http://schemas.microsoft.com/office/drawing/2014/main" id="{DFA30627-94AA-4C46-9A23-A9C655D696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425" y="3361267"/>
            <a:ext cx="1466850" cy="3287183"/>
          </a:xfrm>
          <a:prstGeom prst="rect">
            <a:avLst/>
          </a:prstGeom>
        </p:spPr>
      </p:pic>
    </p:spTree>
    <p:extLst>
      <p:ext uri="{BB962C8B-B14F-4D97-AF65-F5344CB8AC3E}">
        <p14:creationId xmlns:p14="http://schemas.microsoft.com/office/powerpoint/2010/main" val="36383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A9E22E-A985-2940-90E9-F9403652833D}"/>
              </a:ext>
            </a:extLst>
          </p:cNvPr>
          <p:cNvSpPr txBox="1"/>
          <p:nvPr/>
        </p:nvSpPr>
        <p:spPr>
          <a:xfrm>
            <a:off x="1" y="71964"/>
            <a:ext cx="3238499" cy="6769100"/>
          </a:xfrm>
          <a:prstGeom prst="rect">
            <a:avLst/>
          </a:prstGeom>
          <a:noFill/>
        </p:spPr>
        <p:txBody>
          <a:bodyPr wrap="square" rtlCol="0">
            <a:normAutofit fontScale="77500" lnSpcReduction="20000"/>
          </a:bodyPr>
          <a:lstStyle/>
          <a:p>
            <a:r>
              <a:rPr lang="en-US" sz="2200" dirty="0">
                <a:latin typeface="Georgia" panose="02040502050405020303" pitchFamily="18" charset="0"/>
              </a:rPr>
              <a:t>For those that were not initially transferred, the waiting game began: After their initial torture, some of their clothes were returned and they were brought to a room and placed in a hood. The rooms, one big, one smaller, derive their name from that, the Small and Large Hood—which were really attics in one building of the ESMA. Prisoners had no </a:t>
            </a:r>
            <a:r>
              <a:rPr lang="en-US" sz="2200" i="1" dirty="0" err="1">
                <a:latin typeface="Georgia" panose="02040502050405020303" pitchFamily="18" charset="0"/>
              </a:rPr>
              <a:t>habeus</a:t>
            </a:r>
            <a:r>
              <a:rPr lang="en-US" sz="2200" i="1" dirty="0">
                <a:latin typeface="Georgia" panose="02040502050405020303" pitchFamily="18" charset="0"/>
              </a:rPr>
              <a:t> corpus</a:t>
            </a:r>
            <a:r>
              <a:rPr lang="en-US" sz="2200" dirty="0">
                <a:latin typeface="Georgia" panose="02040502050405020303" pitchFamily="18" charset="0"/>
              </a:rPr>
              <a:t> or due process rights, and when their families asked questions they were deflected, like, “are you sure your loved one didn’t run away?” Except for meals, most prisoners remained hooded during their entire lockup. Many were tortured, formally and informally, further. Those that managed to earn the trust of the guards could be placed into positions of forced—usually not hard—labor that allowed them more privileges. However, almost all were eventually transferred: of the roughly 5,000 people brought to the ESMA from 1976-1983 about 200 survived.</a:t>
            </a:r>
          </a:p>
        </p:txBody>
      </p:sp>
      <p:pic>
        <p:nvPicPr>
          <p:cNvPr id="8" name="Picture 7">
            <a:extLst>
              <a:ext uri="{FF2B5EF4-FFF2-40B4-BE49-F238E27FC236}">
                <a16:creationId xmlns:a16="http://schemas.microsoft.com/office/drawing/2014/main" id="{EE3FF0BE-BEF5-6B49-8656-3E986F7E1A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94131" y="167214"/>
            <a:ext cx="4996269" cy="4138086"/>
          </a:xfrm>
          <a:prstGeom prst="rect">
            <a:avLst/>
          </a:prstGeom>
        </p:spPr>
      </p:pic>
      <p:pic>
        <p:nvPicPr>
          <p:cNvPr id="10" name="Picture 9">
            <a:extLst>
              <a:ext uri="{FF2B5EF4-FFF2-40B4-BE49-F238E27FC236}">
                <a16:creationId xmlns:a16="http://schemas.microsoft.com/office/drawing/2014/main" id="{F252147E-F103-DD49-8F73-0EAE2CB981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1419" y="71964"/>
            <a:ext cx="2751932" cy="3669243"/>
          </a:xfrm>
          <a:prstGeom prst="rect">
            <a:avLst/>
          </a:prstGeom>
        </p:spPr>
      </p:pic>
      <p:pic>
        <p:nvPicPr>
          <p:cNvPr id="12" name="Picture 11">
            <a:extLst>
              <a:ext uri="{FF2B5EF4-FFF2-40B4-BE49-F238E27FC236}">
                <a16:creationId xmlns:a16="http://schemas.microsoft.com/office/drawing/2014/main" id="{CEB13C03-86E5-724A-A5B7-EF452C4927D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68649" y="4335888"/>
            <a:ext cx="4171196" cy="2362954"/>
          </a:xfrm>
          <a:prstGeom prst="rect">
            <a:avLst/>
          </a:prstGeom>
        </p:spPr>
      </p:pic>
      <p:pic>
        <p:nvPicPr>
          <p:cNvPr id="14" name="Picture 13">
            <a:extLst>
              <a:ext uri="{FF2B5EF4-FFF2-40B4-BE49-F238E27FC236}">
                <a16:creationId xmlns:a16="http://schemas.microsoft.com/office/drawing/2014/main" id="{AB74C7F5-F673-A24A-BB8E-262550708A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3924" y="4581321"/>
            <a:ext cx="1381125" cy="1841500"/>
          </a:xfrm>
          <a:prstGeom prst="rect">
            <a:avLst/>
          </a:prstGeom>
        </p:spPr>
      </p:pic>
      <p:pic>
        <p:nvPicPr>
          <p:cNvPr id="16" name="Picture 15">
            <a:extLst>
              <a:ext uri="{FF2B5EF4-FFF2-40B4-BE49-F238E27FC236}">
                <a16:creationId xmlns:a16="http://schemas.microsoft.com/office/drawing/2014/main" id="{09969D03-9A7D-EE43-BE13-954A9F5570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08605" y="4381500"/>
            <a:ext cx="2984499" cy="2416003"/>
          </a:xfrm>
          <a:prstGeom prst="rect">
            <a:avLst/>
          </a:prstGeom>
        </p:spPr>
      </p:pic>
      <p:pic>
        <p:nvPicPr>
          <p:cNvPr id="18" name="Picture 17">
            <a:extLst>
              <a:ext uri="{FF2B5EF4-FFF2-40B4-BE49-F238E27FC236}">
                <a16:creationId xmlns:a16="http://schemas.microsoft.com/office/drawing/2014/main" id="{0A693D14-2633-324C-8C89-6DF5E9147E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71849" y="666645"/>
            <a:ext cx="2065007" cy="2753343"/>
          </a:xfrm>
          <a:prstGeom prst="rect">
            <a:avLst/>
          </a:prstGeom>
        </p:spPr>
      </p:pic>
    </p:spTree>
    <p:extLst>
      <p:ext uri="{BB962C8B-B14F-4D97-AF65-F5344CB8AC3E}">
        <p14:creationId xmlns:p14="http://schemas.microsoft.com/office/powerpoint/2010/main" val="2343952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5856</TotalTime>
  <Words>1306</Words>
  <Application>Microsoft Office PowerPoint</Application>
  <PresentationFormat>Widescreen</PresentationFormat>
  <Paragraphs>19</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Georgia</vt:lpstr>
      <vt:lpstr>Office Theme</vt:lpstr>
      <vt:lpstr>The ESMA</vt:lpstr>
      <vt:lpstr>a note</vt:lpstr>
      <vt:lpstr>PowerPoint Presentation</vt:lpstr>
      <vt:lpstr>The original junta of the Last Dictatorship</vt:lpstr>
      <vt:lpstr>The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ESMA</dc:title>
  <dc:creator>Doran, Paul    SHS-Staff</dc:creator>
  <cp:lastModifiedBy>Maners, Allison SHS Staff</cp:lastModifiedBy>
  <cp:revision>59</cp:revision>
  <dcterms:created xsi:type="dcterms:W3CDTF">2018-08-06T16:21:19Z</dcterms:created>
  <dcterms:modified xsi:type="dcterms:W3CDTF">2019-06-04T17:01:07Z</dcterms:modified>
</cp:coreProperties>
</file>