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9" r:id="rId2"/>
  </p:sldMasterIdLst>
  <p:notesMasterIdLst>
    <p:notesMasterId r:id="rId22"/>
  </p:notesMasterIdLst>
  <p:handoutMasterIdLst>
    <p:handoutMasterId r:id="rId23"/>
  </p:handoutMasterIdLst>
  <p:sldIdLst>
    <p:sldId id="297" r:id="rId3"/>
    <p:sldId id="256" r:id="rId4"/>
    <p:sldId id="271" r:id="rId5"/>
    <p:sldId id="258" r:id="rId6"/>
    <p:sldId id="284" r:id="rId7"/>
    <p:sldId id="274" r:id="rId8"/>
    <p:sldId id="275" r:id="rId9"/>
    <p:sldId id="259" r:id="rId10"/>
    <p:sldId id="282" r:id="rId11"/>
    <p:sldId id="270" r:id="rId12"/>
    <p:sldId id="264" r:id="rId13"/>
    <p:sldId id="266" r:id="rId14"/>
    <p:sldId id="260" r:id="rId15"/>
    <p:sldId id="283" r:id="rId16"/>
    <p:sldId id="261" r:id="rId17"/>
    <p:sldId id="298" r:id="rId18"/>
    <p:sldId id="289" r:id="rId19"/>
    <p:sldId id="299" r:id="rId20"/>
    <p:sldId id="300" r:id="rId21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0000"/>
    <a:srgbClr val="660066"/>
    <a:srgbClr val="4C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8F8C38D-41B9-4021-AB96-B96C887BFDDB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DDD89BC-A762-4C18-8BFC-284359DB6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63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F48607D-517A-47B6-A5BC-1F7EEF6AD629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95935DB-FE82-4AC3-A182-6DE8653BD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0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D3FE1-7DB4-3644-902C-C03E5534D379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4954-3693-1A42-BBDD-FD0E3ABBD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D3FE1-7DB4-3644-902C-C03E5534D379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4954-3693-1A42-BBDD-FD0E3ABBD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D3FE1-7DB4-3644-902C-C03E5534D379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4954-3693-1A42-BBDD-FD0E3ABBD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07E0D1-7CB0-4047-8498-1D109A492C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66936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14C0F-E3F2-49CD-9B48-4325E4559D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21762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F4A631-A916-49EE-B272-247A9ACCE4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863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06F27-DEF8-45A5-BC5F-1C2451559A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47079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BF45AF-5DF7-43F3-B96B-CDB94A2605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65945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1812-4E5A-4A90-9E79-13C4F44265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5187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B63A6-81E6-49B4-89BD-CA0E2468D9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84707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485E6C-7907-4E90-8561-C53C6DBCCF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03748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D3FE1-7DB4-3644-902C-C03E5534D379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4954-3693-1A42-BBDD-FD0E3ABBD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85E58-BAEB-477E-93C2-BDA9713502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33174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8C9F2-6ABC-4709-8169-1387EB1887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520607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E0A6D-FB08-43D1-A588-8517A7B329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07546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D3FE1-7DB4-3644-902C-C03E5534D379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4954-3693-1A42-BBDD-FD0E3ABBD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D3FE1-7DB4-3644-902C-C03E5534D379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4954-3693-1A42-BBDD-FD0E3ABBD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D3FE1-7DB4-3644-902C-C03E5534D379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4954-3693-1A42-BBDD-FD0E3ABBD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D3FE1-7DB4-3644-902C-C03E5534D379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4954-3693-1A42-BBDD-FD0E3ABBD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D3FE1-7DB4-3644-902C-C03E5534D379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4954-3693-1A42-BBDD-FD0E3ABBD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D3FE1-7DB4-3644-902C-C03E5534D379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4954-3693-1A42-BBDD-FD0E3ABBD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D3FE1-7DB4-3644-902C-C03E5534D379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44954-3693-1A42-BBDD-FD0E3ABBD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D3FE1-7DB4-3644-902C-C03E5534D379}" type="datetimeFigureOut">
              <a:rPr lang="en-US" smtClean="0"/>
              <a:pPr/>
              <a:t>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44954-3693-1A42-BBDD-FD0E3ABBD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FFFFFF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ED2B3E2-7306-427F-A802-C17DA76F20C8}" type="slidenum">
              <a:rPr lang="en-US" altLang="en-US">
                <a:ea typeface="ＭＳ Ｐゴシック" panose="020B0600070205080204" pitchFamily="34" charset="-128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7907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304800" y="323850"/>
            <a:ext cx="8839200" cy="6667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b="1" dirty="0" smtClean="0">
                <a:solidFill>
                  <a:srgbClr val="41124A"/>
                </a:solidFill>
                <a:latin typeface="Georgia" pitchFamily="18" charset="0"/>
                <a:ea typeface="ＭＳ Ｐゴシック" pitchFamily="34" charset="-128"/>
              </a:rPr>
              <a:t>February </a:t>
            </a:r>
            <a:r>
              <a:rPr lang="en-US" altLang="en-US" b="1" dirty="0">
                <a:solidFill>
                  <a:srgbClr val="41124A"/>
                </a:solidFill>
                <a:latin typeface="Georgia" pitchFamily="18" charset="0"/>
                <a:ea typeface="ＭＳ Ｐゴシック" pitchFamily="34" charset="-128"/>
              </a:rPr>
              <a:t>5</a:t>
            </a:r>
            <a:r>
              <a:rPr lang="en-US" altLang="en-US" b="1" dirty="0" smtClean="0">
                <a:solidFill>
                  <a:srgbClr val="41124A"/>
                </a:solidFill>
                <a:latin typeface="Georgia" pitchFamily="18" charset="0"/>
                <a:ea typeface="ＭＳ Ｐゴシック" pitchFamily="34" charset="-128"/>
              </a:rPr>
              <a:t>,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04800" y="1219200"/>
            <a:ext cx="3810000" cy="5360988"/>
          </a:xfrm>
        </p:spPr>
        <p:txBody>
          <a:bodyPr rtlCol="0">
            <a:normAutofit/>
          </a:bodyPr>
          <a:lstStyle/>
          <a:p>
            <a:pPr marL="0" indent="0" defTabSz="342991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800" b="1" u="sng" dirty="0">
                <a:solidFill>
                  <a:schemeClr val="accent3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Turn in: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None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 defTabSz="342991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400" b="1" u="sng" dirty="0" smtClean="0">
              <a:solidFill>
                <a:schemeClr val="accent3">
                  <a:lumMod val="5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 defTabSz="342991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800" b="1" u="sng" dirty="0" smtClean="0">
                <a:solidFill>
                  <a:schemeClr val="accent1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Take </a:t>
            </a: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out: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 defTabSz="342991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*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Spielvogel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 HW</a:t>
            </a:r>
          </a:p>
          <a:p>
            <a:pPr marL="0" indent="0" defTabSz="342991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altLang="en-US" sz="28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ea typeface="ＭＳ Ｐゴシック" pitchFamily="34" charset="-128"/>
              </a:rPr>
              <a:t>*Lecture notes</a:t>
            </a:r>
          </a:p>
          <a:p>
            <a:pPr marL="0" indent="0" defTabSz="342991" eaLnBrk="1" fontAlgn="auto" hangingPunct="1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endParaRPr lang="en-US" sz="1400" b="1" dirty="0">
              <a:solidFill>
                <a:schemeClr val="accent3">
                  <a:lumMod val="5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 defTabSz="342991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800" b="1" u="sng" dirty="0" smtClea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Agenda</a:t>
            </a:r>
            <a:r>
              <a:rPr lang="en-US" sz="2800" b="1" u="sng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</a:p>
          <a:p>
            <a:pPr marL="0" indent="0" defTabSz="34299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*Marne &amp; </a:t>
            </a:r>
            <a:r>
              <a:rPr lang="en-US" sz="2800" b="1" dirty="0" err="1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Tannenburg</a:t>
            </a:r>
            <a:endParaRPr lang="en-US" sz="2800" b="1" dirty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 defTabSz="34299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800" b="1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*Battles Assignment</a:t>
            </a:r>
          </a:p>
          <a:p>
            <a:pPr marL="0" indent="0" defTabSz="342991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b="1" dirty="0">
              <a:solidFill>
                <a:srgbClr val="00569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114800" y="990600"/>
            <a:ext cx="4953000" cy="5791200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b="1" u="sng" dirty="0" smtClean="0">
                <a:solidFill>
                  <a:srgbClr val="532654"/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Objectives:</a:t>
            </a: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altLang="en-US" b="1" dirty="0" smtClean="0">
                <a:solidFill>
                  <a:srgbClr val="532654"/>
                </a:solidFill>
                <a:latin typeface="Georgia" pitchFamily="18" charset="0"/>
                <a:ea typeface="ＭＳ Ｐゴシック" pitchFamily="34" charset="-128"/>
              </a:rPr>
              <a:t>* Explore </a:t>
            </a:r>
            <a:r>
              <a:rPr lang="en-US" b="1" dirty="0" smtClean="0">
                <a:solidFill>
                  <a:srgbClr val="532654"/>
                </a:solidFill>
                <a:latin typeface="Georgia" panose="02040502050405020303" pitchFamily="18" charset="0"/>
              </a:rPr>
              <a:t>the causes, battles, weapons, effects and conclusions of the “Great War”</a:t>
            </a:r>
            <a:endParaRPr lang="en-US" altLang="en-US" b="1" u="sng" dirty="0" smtClean="0">
              <a:solidFill>
                <a:srgbClr val="532654"/>
              </a:solidFill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altLang="en-US" sz="1100" b="1" u="sng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  <a:ea typeface="Georgia" pitchFamily="18" charset="0"/>
              <a:cs typeface="Georgia" pitchFamily="18" charset="0"/>
              <a:sym typeface="Georgia" pitchFamily="18" charset="0"/>
            </a:endParaRP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Upcoming dates:</a:t>
            </a:r>
            <a:r>
              <a:rPr lang="en-US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ea typeface="Georgia" pitchFamily="18" charset="0"/>
                <a:cs typeface="Georgia" pitchFamily="18" charset="0"/>
                <a:sym typeface="Georgia" pitchFamily="18" charset="0"/>
              </a:rPr>
              <a:t> 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US" altLang="en-US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ＭＳ Ｐゴシック" pitchFamily="34" charset="-128"/>
              </a:rPr>
              <a:t>2/6</a:t>
            </a:r>
            <a:r>
              <a:rPr lang="en-US" altLang="en-US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ＭＳ Ｐゴシック" pitchFamily="34" charset="-128"/>
              </a:rPr>
              <a:t>: </a:t>
            </a:r>
            <a:r>
              <a:rPr lang="en-US" altLang="en-US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ＭＳ Ｐゴシック" pitchFamily="34" charset="-128"/>
              </a:rPr>
              <a:t>Spiel.: </a:t>
            </a:r>
            <a:r>
              <a:rPr lang="en-US" altLang="en-US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ＭＳ Ｐゴシック" pitchFamily="34" charset="-128"/>
              </a:rPr>
              <a:t>775-781; </a:t>
            </a:r>
            <a:r>
              <a:rPr lang="en-US" altLang="en-US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ＭＳ Ｐゴシック" pitchFamily="34" charset="-128"/>
              </a:rPr>
              <a:t>horrors </a:t>
            </a:r>
            <a:r>
              <a:rPr lang="en-US" altLang="en-US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ＭＳ Ｐゴシック" pitchFamily="34" charset="-128"/>
              </a:rPr>
              <a:t>of the trenches - 1, 2, 3, 4 - print one set of documents per person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US" altLang="en-US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ＭＳ Ｐゴシック" pitchFamily="34" charset="-128"/>
              </a:rPr>
              <a:t>2/8: critically read ONE of the </a:t>
            </a:r>
            <a:r>
              <a:rPr lang="en-US" altLang="en-US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ＭＳ Ｐゴシック" pitchFamily="34" charset="-128"/>
              </a:rPr>
              <a:t>following: "What </a:t>
            </a:r>
            <a:r>
              <a:rPr lang="en-US" altLang="en-US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ＭＳ Ｐゴシック" pitchFamily="34" charset="-128"/>
              </a:rPr>
              <a:t>1914 can teach us about 2014" or "The Christmas Truce &amp; Soccer"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US" altLang="en-US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ＭＳ Ｐゴシック" pitchFamily="34" charset="-128"/>
              </a:rPr>
              <a:t>2/12: </a:t>
            </a:r>
            <a:r>
              <a:rPr lang="en-US" altLang="en-US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ＭＳ Ｐゴシック" pitchFamily="34" charset="-128"/>
              </a:rPr>
              <a:t>Key. </a:t>
            </a:r>
            <a:r>
              <a:rPr lang="en-US" altLang="en-US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ＭＳ Ｐゴシック" pitchFamily="34" charset="-128"/>
              </a:rPr>
              <a:t>58-62 &amp; </a:t>
            </a:r>
            <a:r>
              <a:rPr lang="en-US" altLang="en-US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ＭＳ Ｐゴシック" pitchFamily="34" charset="-128"/>
              </a:rPr>
              <a:t>Spiel. </a:t>
            </a:r>
            <a:r>
              <a:rPr lang="en-US" altLang="en-US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ＭＳ Ｐゴシック" pitchFamily="34" charset="-128"/>
              </a:rPr>
              <a:t>787-789 </a:t>
            </a:r>
            <a:r>
              <a:rPr lang="en-US" altLang="en-US" sz="21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ＭＳ Ｐゴシック" pitchFamily="34" charset="-128"/>
              </a:rPr>
              <a:t>(“Last Years…” &amp; “Rev. Upheavals”)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US" altLang="en-US" b="1" dirty="0" smtClean="0">
                <a:solidFill>
                  <a:srgbClr val="C00000"/>
                </a:solidFill>
                <a:latin typeface="Georgia" pitchFamily="18" charset="0"/>
                <a:ea typeface="ＭＳ Ｐゴシック" pitchFamily="34" charset="-128"/>
              </a:rPr>
              <a:t>2/14: Battles Presentations – LET ME KNOW ASAP IF YOU WILL BE GONE </a:t>
            </a:r>
            <a:r>
              <a:rPr lang="en-US" altLang="en-US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ＭＳ Ｐゴシック" pitchFamily="34" charset="-128"/>
              </a:rPr>
              <a:t>so you don’t get a zero</a:t>
            </a:r>
            <a:endParaRPr lang="en-US" altLang="en-US" b="1" dirty="0">
              <a:solidFill>
                <a:schemeClr val="accent4">
                  <a:lumMod val="50000"/>
                </a:schemeClr>
              </a:solidFill>
              <a:latin typeface="Georgia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00503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254120"/>
            <a:ext cx="27686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100" y="4064120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Joseph </a:t>
            </a:r>
            <a:r>
              <a:rPr lang="en-US" dirty="0" err="1" smtClean="0"/>
              <a:t>Gallieni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225" y="2114670"/>
            <a:ext cx="2933700" cy="3898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93225" y="6013570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Joseph Joffre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ea typeface="ＭＳ Ｐゴシック" charset="-128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ea typeface="ＭＳ Ｐゴシック" charset="-128"/>
            </a:endParaRPr>
          </a:p>
        </p:txBody>
      </p:sp>
      <p:pic>
        <p:nvPicPr>
          <p:cNvPr id="10244" name="Picture 2" descr="Z:\Teaching stuff\European History\1914-1918 (World War I)\Trenches photos\trenches above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7888" y="0"/>
            <a:ext cx="5624512" cy="651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  <p:pic>
        <p:nvPicPr>
          <p:cNvPr id="12292" name="Picture 5" descr="world_war_australian_infantry_small_box_respirators_ypres_19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685800"/>
            <a:ext cx="457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0018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Tannenberg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Forest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463" y="777478"/>
            <a:ext cx="8798973" cy="5882913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4C2600"/>
                </a:solidFill>
              </a:rPr>
              <a:t>What did </a:t>
            </a:r>
            <a:r>
              <a:rPr lang="en-US" b="1" i="1" dirty="0" smtClean="0">
                <a:solidFill>
                  <a:srgbClr val="4C2600"/>
                </a:solidFill>
              </a:rPr>
              <a:t>Death of Glory </a:t>
            </a:r>
            <a:r>
              <a:rPr lang="en-US" b="1" dirty="0" smtClean="0">
                <a:solidFill>
                  <a:srgbClr val="4C2600"/>
                </a:solidFill>
              </a:rPr>
              <a:t>say about this?</a:t>
            </a:r>
          </a:p>
          <a:p>
            <a:r>
              <a:rPr lang="en-US" b="1" dirty="0" smtClean="0">
                <a:solidFill>
                  <a:srgbClr val="4C2600"/>
                </a:solidFill>
              </a:rPr>
              <a:t>Fought between Germans and Russians </a:t>
            </a:r>
            <a:r>
              <a:rPr lang="en-US" b="1" dirty="0" smtClean="0">
                <a:solidFill>
                  <a:srgbClr val="4C2600"/>
                </a:solidFill>
                <a:sym typeface="Wingdings"/>
              </a:rPr>
              <a:t> first major battle of Eastern Front in what is now Poland</a:t>
            </a:r>
          </a:p>
          <a:p>
            <a:r>
              <a:rPr lang="en-US" b="1" dirty="0" smtClean="0">
                <a:solidFill>
                  <a:srgbClr val="4C2600"/>
                </a:solidFill>
                <a:sym typeface="Wingdings"/>
              </a:rPr>
              <a:t>Russians outnumbered Germans 400,000 to 160,000</a:t>
            </a:r>
          </a:p>
          <a:p>
            <a:r>
              <a:rPr lang="en-US" b="1" dirty="0" smtClean="0">
                <a:solidFill>
                  <a:srgbClr val="002060"/>
                </a:solidFill>
                <a:sym typeface="Wingdings"/>
              </a:rPr>
              <a:t>Led by Hindenburg, Ludendorff, and Hoffmann Germans circle Russians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  <a:sym typeface="Wingdings"/>
              </a:rPr>
              <a:t>½ the Russian army falls apart and runs away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  <a:sym typeface="Wingdings"/>
              </a:rPr>
              <a:t>Other half is encircled w/ 100,000 dead, 78,000 prisoner and 10,000 escape; Germans capture 500+ artillery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0018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Tannenberg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Forest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463" y="777478"/>
            <a:ext cx="8798973" cy="5882913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660066"/>
                </a:solidFill>
                <a:sym typeface="Wingdings"/>
              </a:rPr>
              <a:t>Importance</a:t>
            </a:r>
            <a:r>
              <a:rPr lang="en-US" sz="4000" b="1" dirty="0" smtClean="0">
                <a:solidFill>
                  <a:srgbClr val="660066"/>
                </a:solidFill>
                <a:sym typeface="Wingdings"/>
              </a:rPr>
              <a:t>: 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600" b="1" dirty="0" smtClean="0">
                <a:solidFill>
                  <a:srgbClr val="660066"/>
                </a:solidFill>
                <a:sym typeface="Wingdings"/>
              </a:rPr>
              <a:t>Brings Hindenburg and Ludendorff to power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600" b="1" dirty="0" smtClean="0">
                <a:solidFill>
                  <a:srgbClr val="660066"/>
                </a:solidFill>
                <a:sym typeface="Wingdings"/>
              </a:rPr>
              <a:t>Establishes German dominance in Eastern Front—a front they will never lose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600" b="1" dirty="0" smtClean="0">
                <a:solidFill>
                  <a:srgbClr val="660066"/>
                </a:solidFill>
                <a:sym typeface="Wingdings"/>
              </a:rPr>
              <a:t>Exposes weakness of Russian Army—</a:t>
            </a:r>
            <a:r>
              <a:rPr lang="en-US" sz="3600" b="1" dirty="0" err="1" smtClean="0">
                <a:solidFill>
                  <a:srgbClr val="660066"/>
                </a:solidFill>
                <a:sym typeface="Wingdings"/>
              </a:rPr>
              <a:t>Samsonov</a:t>
            </a:r>
            <a:r>
              <a:rPr lang="en-US" sz="3600" b="1" dirty="0" smtClean="0">
                <a:solidFill>
                  <a:srgbClr val="660066"/>
                </a:solidFill>
                <a:sym typeface="Wingdings"/>
              </a:rPr>
              <a:t> suicide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600" b="1" dirty="0" smtClean="0">
                <a:solidFill>
                  <a:srgbClr val="660066"/>
                </a:solidFill>
                <a:sym typeface="Wingdings"/>
              </a:rPr>
              <a:t>Unites Germany via nationalism</a:t>
            </a:r>
            <a:endParaRPr lang="en-US" sz="36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28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55" y="1202986"/>
            <a:ext cx="2695776" cy="3695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783" y="1202986"/>
            <a:ext cx="2496263" cy="36951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00255" y="5001776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Erich Ludendorff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44783" y="5001776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Paul von Hindenburg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58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WWI Mini Battles Assignment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65826"/>
            <a:ext cx="9143999" cy="597050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4C2600"/>
                </a:solidFill>
              </a:rPr>
              <a:t>Your job on February 14</a:t>
            </a:r>
            <a:r>
              <a:rPr lang="en-US" b="1" baseline="30000" dirty="0" smtClean="0">
                <a:solidFill>
                  <a:srgbClr val="4C2600"/>
                </a:solidFill>
              </a:rPr>
              <a:t>th</a:t>
            </a:r>
            <a:r>
              <a:rPr lang="en-US" b="1" dirty="0" smtClean="0">
                <a:solidFill>
                  <a:srgbClr val="4C2600"/>
                </a:solidFill>
              </a:rPr>
              <a:t> will be to present a battle of WWI with your group – you will see in a minute.  </a:t>
            </a:r>
          </a:p>
          <a:p>
            <a:pPr lvl="1"/>
            <a:r>
              <a:rPr lang="en-US" b="1" dirty="0" smtClean="0">
                <a:solidFill>
                  <a:srgbClr val="4C2600"/>
                </a:solidFill>
              </a:rPr>
              <a:t>This should be a short presentation, no more than five minutes. This is preparation for your major WWII Battle project</a:t>
            </a:r>
          </a:p>
          <a:p>
            <a:pPr lvl="1"/>
            <a:r>
              <a:rPr lang="en-US" b="1" dirty="0" smtClean="0">
                <a:solidFill>
                  <a:srgbClr val="4C2600"/>
                </a:solidFill>
              </a:rPr>
              <a:t>If you are out on a prearranged absence on the </a:t>
            </a:r>
            <a:r>
              <a:rPr lang="en-US" b="1" dirty="0" smtClean="0">
                <a:solidFill>
                  <a:srgbClr val="4C2600"/>
                </a:solidFill>
              </a:rPr>
              <a:t>14</a:t>
            </a:r>
            <a:r>
              <a:rPr lang="en-US" b="1" baseline="30000" dirty="0" smtClean="0">
                <a:solidFill>
                  <a:srgbClr val="4C2600"/>
                </a:solidFill>
              </a:rPr>
              <a:t>th</a:t>
            </a:r>
            <a:r>
              <a:rPr lang="en-US" b="1" dirty="0" smtClean="0">
                <a:solidFill>
                  <a:srgbClr val="4C2600"/>
                </a:solidFill>
              </a:rPr>
              <a:t> </a:t>
            </a:r>
            <a:r>
              <a:rPr lang="en-US" b="1" dirty="0" smtClean="0">
                <a:solidFill>
                  <a:srgbClr val="4C2600"/>
                </a:solidFill>
              </a:rPr>
              <a:t>you must present by your self to me before you leave (so do not join a group)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To do this you will need to research &amp; familiarize yourself with your battle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We will have class work time on Thursday (2/7) and part of Wednesday (2/13)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Your WWI battle project should contain key information </a:t>
            </a:r>
            <a:r>
              <a:rPr lang="en-US" b="1" dirty="0">
                <a:solidFill>
                  <a:srgbClr val="002060"/>
                </a:solidFill>
              </a:rPr>
              <a:t>&amp;</a:t>
            </a:r>
            <a:r>
              <a:rPr lang="en-US" b="1" dirty="0" smtClean="0">
                <a:solidFill>
                  <a:srgbClr val="002060"/>
                </a:solidFill>
              </a:rPr>
              <a:t> be a </a:t>
            </a:r>
            <a:r>
              <a:rPr lang="en-US" b="1" u="sng" dirty="0" smtClean="0">
                <a:solidFill>
                  <a:srgbClr val="002060"/>
                </a:solidFill>
              </a:rPr>
              <a:t>scaled down version</a:t>
            </a:r>
            <a:r>
              <a:rPr lang="en-US" b="1" dirty="0" smtClean="0">
                <a:solidFill>
                  <a:srgbClr val="002060"/>
                </a:solidFill>
              </a:rPr>
              <a:t> of what I just taught about 1</a:t>
            </a:r>
            <a:r>
              <a:rPr lang="en-US" b="1" baseline="30000" dirty="0" smtClean="0">
                <a:solidFill>
                  <a:srgbClr val="002060"/>
                </a:solidFill>
              </a:rPr>
              <a:t>st</a:t>
            </a:r>
            <a:r>
              <a:rPr lang="en-US" b="1" dirty="0" smtClean="0">
                <a:solidFill>
                  <a:srgbClr val="002060"/>
                </a:solidFill>
              </a:rPr>
              <a:t> Marne and </a:t>
            </a:r>
            <a:r>
              <a:rPr lang="en-US" b="1" dirty="0" err="1" smtClean="0">
                <a:solidFill>
                  <a:srgbClr val="002060"/>
                </a:solidFill>
              </a:rPr>
              <a:t>Tannenberg</a:t>
            </a:r>
            <a:endParaRPr lang="en-US" b="1" dirty="0" smtClean="0">
              <a:solidFill>
                <a:srgbClr val="002060"/>
              </a:solidFill>
            </a:endParaRP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You do not have to follow my format in any way, just info wise</a:t>
            </a:r>
          </a:p>
          <a:p>
            <a:r>
              <a:rPr lang="en-US" b="1" dirty="0" smtClean="0">
                <a:solidFill>
                  <a:srgbClr val="660066"/>
                </a:solidFill>
              </a:rPr>
              <a:t>This will be a 25-point culminating grade</a:t>
            </a:r>
            <a:endParaRPr lang="en-US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31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58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WWI Mini Battles Details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65826"/>
            <a:ext cx="9143999" cy="6192174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4C2600"/>
                </a:solidFill>
              </a:rPr>
              <a:t>Groups </a:t>
            </a:r>
          </a:p>
          <a:p>
            <a:pPr lvl="1"/>
            <a:r>
              <a:rPr lang="en-US" b="1" dirty="0" smtClean="0">
                <a:solidFill>
                  <a:srgbClr val="4C2600"/>
                </a:solidFill>
              </a:rPr>
              <a:t>You will find out group size in a minute</a:t>
            </a:r>
          </a:p>
          <a:p>
            <a:pPr lvl="1"/>
            <a:r>
              <a:rPr lang="en-US" b="1" dirty="0" smtClean="0">
                <a:solidFill>
                  <a:srgbClr val="4C2600"/>
                </a:solidFill>
              </a:rPr>
              <a:t>Choose wisely as this is a group grade – there will be no individual component this time – DO NOT FACTOR IN ANYONE WHO IS ABSENT!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Once you have your group decided…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Choose a Field Marshall – main communicator w/teacher</a:t>
            </a:r>
          </a:p>
          <a:p>
            <a:pPr lvl="2"/>
            <a:r>
              <a:rPr lang="en-US" sz="2700" b="1" dirty="0" smtClean="0">
                <a:solidFill>
                  <a:srgbClr val="002060"/>
                </a:solidFill>
              </a:rPr>
              <a:t>Come pick a battle out of the box </a:t>
            </a:r>
            <a:r>
              <a:rPr lang="en-US" sz="2700" b="1" dirty="0" smtClean="0">
                <a:solidFill>
                  <a:srgbClr val="C00000"/>
                </a:solidFill>
              </a:rPr>
              <a:t>(take note of A or B)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Decide how you will communicate during the project</a:t>
            </a:r>
          </a:p>
          <a:p>
            <a:pPr lvl="2"/>
            <a:r>
              <a:rPr lang="en-US" sz="2700" b="1" dirty="0" smtClean="0">
                <a:solidFill>
                  <a:srgbClr val="002060"/>
                </a:solidFill>
              </a:rPr>
              <a:t>Group text – what happens if someone doesn’t respond</a:t>
            </a:r>
          </a:p>
          <a:p>
            <a:pPr lvl="2"/>
            <a:r>
              <a:rPr lang="en-US" sz="2700" b="1" dirty="0" smtClean="0">
                <a:solidFill>
                  <a:srgbClr val="002060"/>
                </a:solidFill>
              </a:rPr>
              <a:t>Set up an out of class time to chat early to make sure everyone is free</a:t>
            </a:r>
          </a:p>
          <a:p>
            <a:pPr lvl="2"/>
            <a:r>
              <a:rPr lang="en-US" sz="2700" b="1" dirty="0" smtClean="0">
                <a:solidFill>
                  <a:srgbClr val="002060"/>
                </a:solidFill>
              </a:rPr>
              <a:t>Commit to HONESTY &amp; KINDNESS! – talk about what that will look like</a:t>
            </a:r>
          </a:p>
          <a:p>
            <a:r>
              <a:rPr lang="en-US" b="1" dirty="0">
                <a:solidFill>
                  <a:srgbClr val="660066"/>
                </a:solidFill>
              </a:rPr>
              <a:t>B</a:t>
            </a:r>
            <a:r>
              <a:rPr lang="en-US" b="1" dirty="0" smtClean="0">
                <a:solidFill>
                  <a:srgbClr val="660066"/>
                </a:solidFill>
              </a:rPr>
              <a:t>attles will be presented in chronological order on the </a:t>
            </a:r>
            <a:r>
              <a:rPr lang="en-US" b="1" dirty="0" smtClean="0">
                <a:solidFill>
                  <a:srgbClr val="660066"/>
                </a:solidFill>
              </a:rPr>
              <a:t>14th</a:t>
            </a:r>
            <a:r>
              <a:rPr lang="en-US" b="1" dirty="0" smtClean="0">
                <a:solidFill>
                  <a:srgbClr val="660066"/>
                </a:solidFill>
              </a:rPr>
              <a:t>: </a:t>
            </a:r>
            <a:r>
              <a:rPr lang="en-US" sz="2600" b="1" dirty="0" smtClean="0">
                <a:solidFill>
                  <a:srgbClr val="660066"/>
                </a:solidFill>
              </a:rPr>
              <a:t>Gallipoli, Ypres (x4), </a:t>
            </a:r>
            <a:r>
              <a:rPr lang="en-US" sz="2600" b="1" dirty="0" err="1" smtClean="0">
                <a:solidFill>
                  <a:srgbClr val="660066"/>
                </a:solidFill>
              </a:rPr>
              <a:t>Isonzo</a:t>
            </a:r>
            <a:r>
              <a:rPr lang="en-US" sz="2600" b="1" dirty="0" smtClean="0">
                <a:solidFill>
                  <a:srgbClr val="660066"/>
                </a:solidFill>
              </a:rPr>
              <a:t> (x12), Jutland, Verdun, Somme, 2</a:t>
            </a:r>
            <a:r>
              <a:rPr lang="en-US" sz="2600" b="1" baseline="30000" dirty="0" smtClean="0">
                <a:solidFill>
                  <a:srgbClr val="660066"/>
                </a:solidFill>
              </a:rPr>
              <a:t>nd</a:t>
            </a:r>
            <a:r>
              <a:rPr lang="en-US" sz="2600" b="1" dirty="0" smtClean="0">
                <a:solidFill>
                  <a:srgbClr val="660066"/>
                </a:solidFill>
              </a:rPr>
              <a:t> Marne </a:t>
            </a:r>
          </a:p>
          <a:p>
            <a:pPr lvl="1"/>
            <a:r>
              <a:rPr lang="en-US" b="1" dirty="0" smtClean="0">
                <a:solidFill>
                  <a:srgbClr val="660066"/>
                </a:solidFill>
              </a:rPr>
              <a:t>This will be a 25-point culminating group grade &amp; serve as the mid-unit quiz</a:t>
            </a:r>
          </a:p>
          <a:p>
            <a:r>
              <a:rPr lang="en-US" sz="3400" b="1" dirty="0" smtClean="0"/>
              <a:t>Group size will be…</a:t>
            </a:r>
            <a:r>
              <a:rPr lang="en-US" sz="4600" b="1" dirty="0" smtClean="0">
                <a:sym typeface="Wingdings" panose="05000000000000000000" pitchFamily="2" charset="2"/>
              </a:rPr>
              <a:t></a:t>
            </a:r>
            <a:r>
              <a:rPr lang="en-US" sz="3400" b="1" dirty="0" smtClean="0"/>
              <a:t> no more, no less-otherwise come and see me ASAP!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107848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58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WWI Mini Battles Details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7349"/>
            <a:ext cx="9143999" cy="6300651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4C2600"/>
                </a:solidFill>
              </a:rPr>
              <a:t>Groups </a:t>
            </a:r>
          </a:p>
          <a:p>
            <a:pPr lvl="1"/>
            <a:r>
              <a:rPr lang="en-US" b="1" dirty="0" smtClean="0">
                <a:solidFill>
                  <a:srgbClr val="4C2600"/>
                </a:solidFill>
              </a:rPr>
              <a:t>You must have 3 people in your group, there are NO student selected groups of 2 or 4</a:t>
            </a:r>
          </a:p>
          <a:p>
            <a:pPr lvl="1"/>
            <a:r>
              <a:rPr lang="en-US" b="1" dirty="0" smtClean="0">
                <a:solidFill>
                  <a:srgbClr val="4C2600"/>
                </a:solidFill>
              </a:rPr>
              <a:t>Choose wisely as this is a group grade – there will be no individual component this time</a:t>
            </a:r>
          </a:p>
          <a:p>
            <a:pPr lvl="1"/>
            <a:r>
              <a:rPr lang="en-US" b="1" dirty="0" smtClean="0">
                <a:solidFill>
                  <a:srgbClr val="4C2600"/>
                </a:solidFill>
              </a:rPr>
              <a:t>See me ASAP if you do not have 3 people as you may be broken up or assigned someone &amp; we will also have extra people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Once you have your group decided…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Come pick a battle out of the box </a:t>
            </a:r>
            <a:r>
              <a:rPr lang="en-US" b="1" dirty="0" smtClean="0">
                <a:solidFill>
                  <a:srgbClr val="C00000"/>
                </a:solidFill>
              </a:rPr>
              <a:t>(take note of A or B)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Decide how you will communicate during the project</a:t>
            </a:r>
          </a:p>
          <a:p>
            <a:pPr lvl="2"/>
            <a:r>
              <a:rPr lang="en-US" b="1" dirty="0" smtClean="0">
                <a:solidFill>
                  <a:srgbClr val="002060"/>
                </a:solidFill>
              </a:rPr>
              <a:t>Group text – what happens if someone doesn’t respond</a:t>
            </a:r>
          </a:p>
          <a:p>
            <a:pPr lvl="2"/>
            <a:r>
              <a:rPr lang="en-US" b="1" dirty="0" smtClean="0">
                <a:solidFill>
                  <a:srgbClr val="002060"/>
                </a:solidFill>
              </a:rPr>
              <a:t>Set up an out of class time to chat early to make sure everyone is free</a:t>
            </a:r>
          </a:p>
          <a:p>
            <a:pPr lvl="2"/>
            <a:r>
              <a:rPr lang="en-US" b="1" dirty="0" smtClean="0">
                <a:solidFill>
                  <a:srgbClr val="002060"/>
                </a:solidFill>
              </a:rPr>
              <a:t>Commit to HONESTY &amp; KINDNESS! – talk about what that will look like</a:t>
            </a:r>
          </a:p>
          <a:p>
            <a:r>
              <a:rPr lang="en-US" b="1" dirty="0">
                <a:solidFill>
                  <a:srgbClr val="660066"/>
                </a:solidFill>
              </a:rPr>
              <a:t>B</a:t>
            </a:r>
            <a:r>
              <a:rPr lang="en-US" b="1" dirty="0" smtClean="0">
                <a:solidFill>
                  <a:srgbClr val="660066"/>
                </a:solidFill>
              </a:rPr>
              <a:t>attles will be presented in chronological order on the 14th: Gallipoli, Ypres (x4), </a:t>
            </a:r>
            <a:r>
              <a:rPr lang="en-US" b="1" dirty="0" err="1" smtClean="0">
                <a:solidFill>
                  <a:srgbClr val="660066"/>
                </a:solidFill>
              </a:rPr>
              <a:t>Isonzo</a:t>
            </a:r>
            <a:r>
              <a:rPr lang="en-US" b="1" dirty="0" smtClean="0">
                <a:solidFill>
                  <a:srgbClr val="660066"/>
                </a:solidFill>
              </a:rPr>
              <a:t> (x12), Jutland, Verdun, Somme, 2</a:t>
            </a:r>
            <a:r>
              <a:rPr lang="en-US" b="1" baseline="30000" dirty="0" smtClean="0">
                <a:solidFill>
                  <a:srgbClr val="660066"/>
                </a:solidFill>
              </a:rPr>
              <a:t>nd</a:t>
            </a:r>
            <a:r>
              <a:rPr lang="en-US" b="1" dirty="0" smtClean="0">
                <a:solidFill>
                  <a:srgbClr val="660066"/>
                </a:solidFill>
              </a:rPr>
              <a:t> Marne </a:t>
            </a:r>
          </a:p>
          <a:p>
            <a:pPr lvl="1"/>
            <a:r>
              <a:rPr lang="en-US" sz="2600" b="1" dirty="0" smtClean="0">
                <a:solidFill>
                  <a:srgbClr val="660066"/>
                </a:solidFill>
              </a:rPr>
              <a:t>Again, this will be a 25-point culminating group grade &amp; serve as the mid-unit quiz</a:t>
            </a:r>
            <a:endParaRPr lang="en-US" sz="26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2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58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WWI Mini Battles Assignment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65826"/>
            <a:ext cx="9143999" cy="597050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IF YOU KNOW YOU ARE GOING TO BE GONE for a </a:t>
            </a:r>
            <a:r>
              <a:rPr lang="en-US" sz="4000" b="1" u="sng" dirty="0" smtClean="0">
                <a:solidFill>
                  <a:srgbClr val="002060"/>
                </a:solidFill>
              </a:rPr>
              <a:t>pre-arranged absence</a:t>
            </a:r>
            <a:r>
              <a:rPr lang="en-US" sz="4000" b="1" dirty="0" smtClean="0">
                <a:solidFill>
                  <a:srgbClr val="002060"/>
                </a:solidFill>
              </a:rPr>
              <a:t> on the 14</a:t>
            </a:r>
            <a:r>
              <a:rPr lang="en-US" sz="4000" b="1" baseline="30000" dirty="0" smtClean="0">
                <a:solidFill>
                  <a:srgbClr val="002060"/>
                </a:solidFill>
              </a:rPr>
              <a:t>th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You will present on your own to me BEFORE you leave for the break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Do not join a group – come to me for your topic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Schedule a time with me to present with me ASAP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Failure to do this will result in a ZERO on the assignment and cannot be made up after</a:t>
            </a:r>
          </a:p>
        </p:txBody>
      </p:sp>
    </p:spTree>
    <p:extLst>
      <p:ext uri="{BB962C8B-B14F-4D97-AF65-F5344CB8AC3E}">
        <p14:creationId xmlns:p14="http://schemas.microsoft.com/office/powerpoint/2010/main" val="320293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502"/>
            <a:ext cx="7772400" cy="97536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</a:rPr>
              <a:t>WWI Battles: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389" y="1079862"/>
            <a:ext cx="8107680" cy="1526765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4C2600"/>
                </a:solidFill>
              </a:rPr>
              <a:t>1</a:t>
            </a:r>
            <a:r>
              <a:rPr lang="en-US" sz="4800" b="1" baseline="30000" dirty="0" smtClean="0">
                <a:solidFill>
                  <a:srgbClr val="4C2600"/>
                </a:solidFill>
              </a:rPr>
              <a:t>st</a:t>
            </a:r>
            <a:r>
              <a:rPr lang="en-US" sz="4800" b="1" dirty="0" smtClean="0">
                <a:solidFill>
                  <a:srgbClr val="4C2600"/>
                </a:solidFill>
              </a:rPr>
              <a:t> Marne &amp; </a:t>
            </a:r>
            <a:r>
              <a:rPr lang="en-US" sz="4800" b="1" dirty="0" err="1" smtClean="0">
                <a:solidFill>
                  <a:srgbClr val="4C2600"/>
                </a:solidFill>
              </a:rPr>
              <a:t>Tannenberg</a:t>
            </a:r>
            <a:endParaRPr lang="en-US" sz="4800" b="1" dirty="0">
              <a:solidFill>
                <a:srgbClr val="4C26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68" y="2146057"/>
            <a:ext cx="2812040" cy="18735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893" y="3559007"/>
            <a:ext cx="2816214" cy="1876303"/>
          </a:xfrm>
          <a:prstGeom prst="rect">
            <a:avLst/>
          </a:prstGeom>
        </p:spPr>
      </p:pic>
      <p:pic>
        <p:nvPicPr>
          <p:cNvPr id="16386" name="Picture 2" descr="File:Flag of the Russian Empir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5592" y="4886731"/>
            <a:ext cx="2936230" cy="183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7018"/>
            <a:ext cx="8229600" cy="1143000"/>
          </a:xfrm>
        </p:spPr>
        <p:txBody>
          <a:bodyPr/>
          <a:lstStyle/>
          <a:p>
            <a:r>
              <a:rPr lang="en-US" dirty="0" smtClean="0"/>
              <a:t>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320" y="673830"/>
            <a:ext cx="8783760" cy="5912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Following the Schlieffen Plan, the Germans began World War I with a strategic </a:t>
            </a:r>
            <a:r>
              <a:rPr lang="en-US" b="1" dirty="0" smtClean="0"/>
              <a:t>offensive on Paris</a:t>
            </a:r>
            <a:r>
              <a:rPr lang="en-US" dirty="0" smtClean="0"/>
              <a:t>. To do this successfully required the </a:t>
            </a:r>
            <a:r>
              <a:rPr lang="en-US" u="sng" dirty="0" smtClean="0"/>
              <a:t>invasion of Belgium &amp; Luxembourg</a:t>
            </a:r>
            <a:r>
              <a:rPr lang="en-US" dirty="0" smtClean="0"/>
              <a:t>, a </a:t>
            </a:r>
            <a:r>
              <a:rPr lang="en-US" b="1" dirty="0" smtClean="0"/>
              <a:t>mistake</a:t>
            </a:r>
            <a:r>
              <a:rPr lang="en-US" dirty="0" smtClean="0"/>
              <a:t> that would ultimately lead to Britain entering the Great War. The result was a </a:t>
            </a:r>
            <a:r>
              <a:rPr lang="en-US" u="sng" dirty="0" smtClean="0"/>
              <a:t>stalemate at the Marne</a:t>
            </a:r>
            <a:r>
              <a:rPr lang="en-US" dirty="0" smtClean="0"/>
              <a:t> </a:t>
            </a:r>
            <a:r>
              <a:rPr lang="en-US" b="1" dirty="0" smtClean="0"/>
              <a:t>tipping the balance of power </a:t>
            </a:r>
            <a:r>
              <a:rPr lang="en-US" dirty="0" smtClean="0"/>
              <a:t>on the </a:t>
            </a:r>
            <a:r>
              <a:rPr lang="en-US" b="1" dirty="0" smtClean="0"/>
              <a:t>Western Front</a:t>
            </a:r>
            <a:r>
              <a:rPr lang="en-US" dirty="0" smtClean="0"/>
              <a:t>, resulting in </a:t>
            </a:r>
            <a:r>
              <a:rPr lang="en-US" b="1" dirty="0" smtClean="0"/>
              <a:t>trench warfare</a:t>
            </a:r>
            <a:r>
              <a:rPr lang="en-US" dirty="0" smtClean="0"/>
              <a:t> and the </a:t>
            </a:r>
            <a:r>
              <a:rPr lang="en-US" b="1" dirty="0" smtClean="0"/>
              <a:t>eventual failure of the Schlieffen Plan</a:t>
            </a:r>
            <a:r>
              <a:rPr lang="en-US" dirty="0" smtClean="0"/>
              <a:t>. While this was occurring the </a:t>
            </a:r>
            <a:r>
              <a:rPr lang="en-US" b="1" dirty="0" smtClean="0"/>
              <a:t>Germans dominated the Russians on the Eastern side</a:t>
            </a:r>
            <a:r>
              <a:rPr lang="en-US" dirty="0" smtClean="0"/>
              <a:t>, and would eventually </a:t>
            </a:r>
            <a:r>
              <a:rPr lang="en-US" b="1" dirty="0" smtClean="0"/>
              <a:t>“not lose” the Eastern Front </a:t>
            </a:r>
            <a:r>
              <a:rPr lang="en-US" dirty="0" smtClean="0"/>
              <a:t>a </a:t>
            </a:r>
            <a:r>
              <a:rPr lang="en-US" u="sng" dirty="0" smtClean="0"/>
              <a:t>point of contention</a:t>
            </a:r>
            <a:r>
              <a:rPr lang="en-US" dirty="0" smtClean="0"/>
              <a:t> internally within Germany by the end of the war.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12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7766"/>
            <a:ext cx="8229600" cy="1143000"/>
          </a:xfrm>
        </p:spPr>
        <p:txBody>
          <a:bodyPr/>
          <a:lstStyle/>
          <a:p>
            <a:r>
              <a:rPr lang="en-US" b="1" dirty="0" smtClean="0"/>
              <a:t>First Battle of the Marne - setup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40" y="725646"/>
            <a:ext cx="8669386" cy="596066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Occurs near the Marne River just E of Paris</a:t>
            </a:r>
          </a:p>
          <a:p>
            <a:r>
              <a:rPr lang="en-US" sz="3600" b="1" dirty="0" smtClean="0"/>
              <a:t>Culmination of 1</a:t>
            </a:r>
            <a:r>
              <a:rPr lang="en-US" sz="3600" b="1" baseline="30000" dirty="0" smtClean="0"/>
              <a:t>st</a:t>
            </a:r>
            <a:r>
              <a:rPr lang="en-US" sz="3600" b="1" dirty="0" smtClean="0"/>
              <a:t> half of </a:t>
            </a:r>
            <a:r>
              <a:rPr lang="en-US" sz="3600" b="1" dirty="0" err="1" smtClean="0"/>
              <a:t>Schlieffen</a:t>
            </a:r>
            <a:r>
              <a:rPr lang="en-US" sz="3600" b="1" dirty="0" smtClean="0"/>
              <a:t> Plan </a:t>
            </a:r>
            <a:r>
              <a:rPr lang="en-US" sz="3600" b="1" dirty="0" err="1" smtClean="0">
                <a:sym typeface="Wingdings"/>
              </a:rPr>
              <a:t></a:t>
            </a:r>
            <a:r>
              <a:rPr lang="en-US" sz="3600" b="1" dirty="0" smtClean="0">
                <a:sym typeface="Wingdings"/>
              </a:rPr>
              <a:t> supposed to end </a:t>
            </a:r>
            <a:r>
              <a:rPr lang="en-US" sz="3600" b="1" dirty="0" err="1" smtClean="0">
                <a:sym typeface="Wingdings"/>
              </a:rPr>
              <a:t>w</a:t>
            </a:r>
            <a:r>
              <a:rPr lang="en-US" sz="3600" b="1" dirty="0" smtClean="0">
                <a:sym typeface="Wingdings"/>
              </a:rPr>
              <a:t>/ German capture of Paris</a:t>
            </a:r>
          </a:p>
          <a:p>
            <a:pPr lvl="1"/>
            <a:r>
              <a:rPr lang="en-US" sz="3200" b="1" dirty="0" smtClean="0">
                <a:sym typeface="Wingdings"/>
              </a:rPr>
              <a:t>Idea was that France would attack Alsace-Lorraine, and while holding them at bay there, Germans would flank them</a:t>
            </a:r>
          </a:p>
          <a:p>
            <a:r>
              <a:rPr lang="en-US" sz="3600" b="1" dirty="0" smtClean="0">
                <a:solidFill>
                  <a:srgbClr val="660066"/>
                </a:solidFill>
                <a:sym typeface="Wingdings"/>
              </a:rPr>
              <a:t>To execute plan Germans had to invade neutral Belgium and Luxembourg – led to British declaration of war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7766"/>
            <a:ext cx="8229600" cy="1143000"/>
          </a:xfrm>
        </p:spPr>
        <p:txBody>
          <a:bodyPr/>
          <a:lstStyle/>
          <a:p>
            <a:r>
              <a:rPr lang="en-US" b="1" dirty="0" smtClean="0"/>
              <a:t>First Battle of the Marne - setup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40" y="725646"/>
            <a:ext cx="8669386" cy="596066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sym typeface="Wingdings"/>
              </a:rPr>
              <a:t>Germany’s treatment of Belgium and Luxembourg led to public relation disaster – start of total war</a:t>
            </a:r>
          </a:p>
          <a:p>
            <a:pPr lvl="1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sym typeface="Wingdings"/>
              </a:rPr>
              <a:t>What did the </a:t>
            </a:r>
            <a:r>
              <a:rPr lang="en-US" sz="3600" b="1" i="1" dirty="0" smtClean="0">
                <a:solidFill>
                  <a:schemeClr val="tx2">
                    <a:lumMod val="50000"/>
                  </a:schemeClr>
                </a:solidFill>
                <a:sym typeface="Wingdings"/>
              </a:rPr>
              <a:t>Death of Glory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sym typeface="Wingdings"/>
              </a:rPr>
              <a:t>say about it yesterday?</a:t>
            </a:r>
          </a:p>
          <a:p>
            <a:pPr lvl="1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sym typeface="Wingdings"/>
              </a:rPr>
              <a:t>Known as the Rape of Belgium</a:t>
            </a:r>
          </a:p>
          <a:p>
            <a:pPr lvl="1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sym typeface="Wingdings"/>
              </a:rPr>
              <a:t>One reason US joined was on Allied side (though this was 3+ years later)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53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34" y="690154"/>
            <a:ext cx="5791200" cy="434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863" y="400594"/>
            <a:ext cx="3492137" cy="537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2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937" y="111840"/>
            <a:ext cx="4354286" cy="655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976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First Battle of the Marne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211" y="803394"/>
            <a:ext cx="8926286" cy="5869956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4C2600"/>
                </a:solidFill>
              </a:rPr>
              <a:t>French do better than expected at Alsace-Lorraine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Hear of invasion via Belgium from Brits—Brits will make it to help but not soon enough to save Paris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Led by Joffre and under ideas of </a:t>
            </a:r>
            <a:r>
              <a:rPr lang="en-US" b="1" dirty="0" err="1" smtClean="0">
                <a:solidFill>
                  <a:srgbClr val="002060"/>
                </a:solidFill>
              </a:rPr>
              <a:t>Gallieni</a:t>
            </a:r>
            <a:r>
              <a:rPr lang="en-US" b="1" dirty="0" smtClean="0">
                <a:solidFill>
                  <a:srgbClr val="002060"/>
                </a:solidFill>
              </a:rPr>
              <a:t>, French mount “all hands on deck defensive”  - most famously using taxi cabs to transport to front</a:t>
            </a:r>
          </a:p>
          <a:p>
            <a:r>
              <a:rPr lang="en-US" b="1" dirty="0" smtClean="0"/>
              <a:t>Battle Germans to a stalemate and then w/ Brits push them back a few more miles into N France/Lux./Belgium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976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First Battle of the Marne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211" y="803394"/>
            <a:ext cx="8926286" cy="5869956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rgbClr val="660066"/>
                </a:solidFill>
              </a:rPr>
              <a:t>Importance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660066"/>
                </a:solidFill>
              </a:rPr>
              <a:t>One of few non-trench battles on Western Front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660066"/>
                </a:solidFill>
              </a:rPr>
              <a:t>Led to dig in, trench warfare and Race to Sea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660066"/>
                </a:solidFill>
              </a:rPr>
              <a:t>1</a:t>
            </a:r>
            <a:r>
              <a:rPr lang="en-US" sz="3200" b="1" baseline="30000" dirty="0" smtClean="0">
                <a:solidFill>
                  <a:srgbClr val="660066"/>
                </a:solidFill>
              </a:rPr>
              <a:t>st</a:t>
            </a:r>
            <a:r>
              <a:rPr lang="en-US" sz="3200" b="1" dirty="0" smtClean="0">
                <a:solidFill>
                  <a:srgbClr val="660066"/>
                </a:solidFill>
              </a:rPr>
              <a:t> use of planes for reconnaissance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200" b="1" smtClean="0">
                <a:solidFill>
                  <a:srgbClr val="660066"/>
                </a:solidFill>
              </a:rPr>
              <a:t>Called </a:t>
            </a:r>
            <a:r>
              <a:rPr lang="en-US" sz="3200" b="1" dirty="0" smtClean="0">
                <a:solidFill>
                  <a:srgbClr val="660066"/>
                </a:solidFill>
              </a:rPr>
              <a:t>by some historians most important battle of 20</a:t>
            </a:r>
            <a:r>
              <a:rPr lang="en-US" sz="3200" b="1" baseline="30000" dirty="0" smtClean="0">
                <a:solidFill>
                  <a:srgbClr val="660066"/>
                </a:solidFill>
              </a:rPr>
              <a:t>th</a:t>
            </a:r>
            <a:r>
              <a:rPr lang="en-US" sz="3200" b="1" dirty="0" smtClean="0">
                <a:solidFill>
                  <a:srgbClr val="660066"/>
                </a:solidFill>
              </a:rPr>
              <a:t> century (set tone for WWI &amp; WWII)</a:t>
            </a:r>
            <a:endParaRPr lang="en-US" sz="32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40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1225</Words>
  <Application>Microsoft Office PowerPoint</Application>
  <PresentationFormat>On-screen Show (4:3)</PresentationFormat>
  <Paragraphs>102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ＭＳ Ｐゴシック</vt:lpstr>
      <vt:lpstr>Arial</vt:lpstr>
      <vt:lpstr>Calibri</vt:lpstr>
      <vt:lpstr>Georgia</vt:lpstr>
      <vt:lpstr>Wingdings</vt:lpstr>
      <vt:lpstr>Wingdings 2</vt:lpstr>
      <vt:lpstr>Wingdings 3</vt:lpstr>
      <vt:lpstr>Office Theme</vt:lpstr>
      <vt:lpstr>2_Clarity</vt:lpstr>
      <vt:lpstr>February 5, 2019</vt:lpstr>
      <vt:lpstr>WWI Battles:</vt:lpstr>
      <vt:lpstr>Thesis</vt:lpstr>
      <vt:lpstr>First Battle of the Marne - setup</vt:lpstr>
      <vt:lpstr>First Battle of the Marne - setup</vt:lpstr>
      <vt:lpstr>PowerPoint Presentation</vt:lpstr>
      <vt:lpstr>PowerPoint Presentation</vt:lpstr>
      <vt:lpstr>First Battle of the Marne</vt:lpstr>
      <vt:lpstr>First Battle of the Marne</vt:lpstr>
      <vt:lpstr>PowerPoint Presentation</vt:lpstr>
      <vt:lpstr>PowerPoint Presentation</vt:lpstr>
      <vt:lpstr>PowerPoint Presentation</vt:lpstr>
      <vt:lpstr>Tannenberg Forest</vt:lpstr>
      <vt:lpstr>Tannenberg Forest</vt:lpstr>
      <vt:lpstr>PowerPoint Presentation</vt:lpstr>
      <vt:lpstr>WWI Mini Battles Assignment</vt:lpstr>
      <vt:lpstr>WWI Mini Battles Details</vt:lpstr>
      <vt:lpstr>WWI Mini Battles Details</vt:lpstr>
      <vt:lpstr>WWI Mini Battles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WWI Battles:</dc:title>
  <dc:creator>Paul Doran</dc:creator>
  <cp:lastModifiedBy>Maners, Allison SHS Staff</cp:lastModifiedBy>
  <cp:revision>53</cp:revision>
  <cp:lastPrinted>2018-02-07T18:05:01Z</cp:lastPrinted>
  <dcterms:created xsi:type="dcterms:W3CDTF">2011-04-10T19:01:32Z</dcterms:created>
  <dcterms:modified xsi:type="dcterms:W3CDTF">2019-02-07T18:00:08Z</dcterms:modified>
</cp:coreProperties>
</file>