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889" r:id="rId2"/>
  </p:sldMasterIdLst>
  <p:notesMasterIdLst>
    <p:notesMasterId r:id="rId21"/>
  </p:notesMasterIdLst>
  <p:handoutMasterIdLst>
    <p:handoutMasterId r:id="rId22"/>
  </p:handoutMasterIdLst>
  <p:sldIdLst>
    <p:sldId id="335" r:id="rId3"/>
    <p:sldId id="256" r:id="rId4"/>
    <p:sldId id="284" r:id="rId5"/>
    <p:sldId id="257" r:id="rId6"/>
    <p:sldId id="258" r:id="rId7"/>
    <p:sldId id="259" r:id="rId8"/>
    <p:sldId id="282" r:id="rId9"/>
    <p:sldId id="271" r:id="rId10"/>
    <p:sldId id="272" r:id="rId11"/>
    <p:sldId id="273" r:id="rId12"/>
    <p:sldId id="283" r:id="rId13"/>
    <p:sldId id="279" r:id="rId14"/>
    <p:sldId id="295" r:id="rId15"/>
    <p:sldId id="296" r:id="rId16"/>
    <p:sldId id="297" r:id="rId17"/>
    <p:sldId id="324" r:id="rId18"/>
    <p:sldId id="280" r:id="rId19"/>
    <p:sldId id="281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AB393B3-9482-48A6-89C8-58073B65028A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2AF65B1-BED4-47C9-A327-C2F2B614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2262-6DE8-4ECB-B136-FE91783ED39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9E14-D450-4E18-ABCB-FBDE4BA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581F60-DD63-43EE-B893-CF7B348ECE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21C9-3817-48B9-B3FC-F617A3437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ED5E-B567-4871-B9D9-D45FC711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F1E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400" y="2382450"/>
            <a:ext cx="5383200" cy="2093100"/>
          </a:xfrm>
          <a:prstGeom prst="rect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  <a:solidFill>
            <a:srgbClr val="222222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9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871075"/>
            <a:ext cx="8229600" cy="4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SzPts val="2600"/>
              <a:buChar char="◉"/>
              <a:defRPr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616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22222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w="952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w="2857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F1E0"/>
                </a:solidFill>
              </a:defRPr>
            </a:lvl1pPr>
            <a:lvl2pPr lvl="1">
              <a:buNone/>
              <a:defRPr>
                <a:solidFill>
                  <a:srgbClr val="F5F1E0"/>
                </a:solidFill>
              </a:defRPr>
            </a:lvl2pPr>
            <a:lvl3pPr lvl="2">
              <a:buNone/>
              <a:defRPr>
                <a:solidFill>
                  <a:srgbClr val="F5F1E0"/>
                </a:solidFill>
              </a:defRPr>
            </a:lvl3pPr>
            <a:lvl4pPr lvl="3">
              <a:buNone/>
              <a:defRPr>
                <a:solidFill>
                  <a:srgbClr val="F5F1E0"/>
                </a:solidFill>
              </a:defRPr>
            </a:lvl4pPr>
            <a:lvl5pPr lvl="4">
              <a:buNone/>
              <a:defRPr>
                <a:solidFill>
                  <a:srgbClr val="F5F1E0"/>
                </a:solidFill>
              </a:defRPr>
            </a:lvl5pPr>
            <a:lvl6pPr lvl="5">
              <a:buNone/>
              <a:defRPr>
                <a:solidFill>
                  <a:srgbClr val="F5F1E0"/>
                </a:solidFill>
              </a:defRPr>
            </a:lvl6pPr>
            <a:lvl7pPr lvl="6">
              <a:buNone/>
              <a:defRPr>
                <a:solidFill>
                  <a:srgbClr val="F5F1E0"/>
                </a:solidFill>
              </a:defRPr>
            </a:lvl7pPr>
            <a:lvl8pPr lvl="7">
              <a:buNone/>
              <a:defRPr>
                <a:solidFill>
                  <a:srgbClr val="F5F1E0"/>
                </a:solidFill>
              </a:defRPr>
            </a:lvl8pPr>
            <a:lvl9pPr lvl="8">
              <a:buNone/>
              <a:defRPr>
                <a:solidFill>
                  <a:srgbClr val="F5F1E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08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068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BFFB0-B0AE-4CA8-8CCA-F50CFC8CD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5A927A2-68FC-409D-BD2D-B91372FAD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7436516-0381-4C62-BA4D-F10BD136F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9A4D5B-510B-4FBB-8198-70663D099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A9BC7-18E1-46BD-B4E5-778E49E05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B78B049-AB4C-4A6E-BE0A-3CFCA011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05C9E4F-43C1-4023-BB21-DF9153EEC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AE4B8D4-FEB8-4C0F-9F68-20F276221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05D78-07CB-42E4-9B42-D1FFB243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Raleway"/>
              <a:buChar char="◉"/>
              <a:defRPr sz="2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○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■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/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67533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ubTitle" idx="4294967295"/>
          </p:nvPr>
        </p:nvSpPr>
        <p:spPr>
          <a:xfrm>
            <a:off x="533401" y="533400"/>
            <a:ext cx="4648200" cy="579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buNone/>
            </a:pPr>
            <a:r>
              <a:rPr lang="en" sz="2800" b="1" u="sng" dirty="0">
                <a:solidFill>
                  <a:schemeClr val="bg1"/>
                </a:solidFill>
              </a:rPr>
              <a:t>Yale Professor Jason Stanley</a:t>
            </a:r>
            <a:r>
              <a:rPr lang="en" sz="2800" b="1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“Fascism is a method of politics. It’s a rhetoric, a way of running for power. Of course, that’s connected to fascist ideology, because fascist ideology centers on power. But I really see fascism as a technique to gain power.”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4366238" y="5698199"/>
            <a:ext cx="411525" cy="302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pic>
        <p:nvPicPr>
          <p:cNvPr id="8" name="Picture 2" descr="Image result for fasc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200400" cy="48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238"/>
            <a:ext cx="8839200" cy="10279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European &amp; US response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642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 government unifies country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Taxes raised, interest rates lowered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saved</a:t>
            </a:r>
          </a:p>
          <a:p>
            <a:pPr eaLnBrk="1" hangingPunct="1"/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Front (socialists, communists, liberals, conservatives) all unite 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stays high, but democracy preserved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238"/>
            <a:ext cx="8839200" cy="10279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European &amp; US response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64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Scandinavia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three had socialist governments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taxes, spending on public work programs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welfare benefits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Preserved democracy and started economic growth</a:t>
            </a:r>
          </a:p>
          <a:p>
            <a:pPr>
              <a:lnSpc>
                <a:spcPct val="90000"/>
              </a:lnSpc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Roosevelt’s “New Deal” very similar to Scandinavia</a:t>
            </a:r>
          </a:p>
          <a:p>
            <a:pPr>
              <a:lnSpc>
                <a:spcPct val="90000"/>
              </a:lnSpc>
            </a:pPr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&amp; Italy</a:t>
            </a:r>
            <a:endParaRPr lang="en-US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Unfortunately, another story altogether….</a:t>
            </a:r>
          </a:p>
        </p:txBody>
      </p:sp>
    </p:spTree>
    <p:extLst>
      <p:ext uri="{BB962C8B-B14F-4D97-AF65-F5344CB8AC3E}">
        <p14:creationId xmlns:p14="http://schemas.microsoft.com/office/powerpoint/2010/main" val="27717613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88"/>
            <a:ext cx="8229600" cy="1027906"/>
          </a:xfrm>
        </p:spPr>
        <p:txBody>
          <a:bodyPr/>
          <a:lstStyle/>
          <a:p>
            <a:r>
              <a:rPr lang="en-US" altLang="en-US" sz="4800" b="1" dirty="0" smtClean="0"/>
              <a:t>Italy</a:t>
            </a:r>
            <a:endParaRPr lang="en-US" alt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5105400" cy="5715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after 1919</a:t>
            </a:r>
          </a:p>
          <a:p>
            <a:pPr lvl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Bitter. Why?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save us?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 Mussolini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487"/>
            <a:ext cx="24257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88"/>
            <a:ext cx="9067800" cy="1027906"/>
          </a:xfrm>
        </p:spPr>
        <p:txBody>
          <a:bodyPr/>
          <a:lstStyle/>
          <a:p>
            <a:r>
              <a:rPr lang="en-US" altLang="en-US" sz="4800" b="1" dirty="0"/>
              <a:t>Mussolini</a:t>
            </a:r>
            <a:endParaRPr lang="en-US" alt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6096000" cy="5715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Mussolini…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the state have total power?</a:t>
            </a: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Fascist state democratic?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Fascists feel about – war, socialism, liberalism?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Fascism enhance individuals lives?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487"/>
            <a:ext cx="24257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919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721"/>
            <a:ext cx="8763000" cy="972879"/>
          </a:xfrm>
        </p:spPr>
        <p:txBody>
          <a:bodyPr/>
          <a:lstStyle/>
          <a:p>
            <a:r>
              <a:rPr lang="en-US" altLang="en-US" b="1" dirty="0"/>
              <a:t>Fascism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little in terms of an ideological platform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Emphasized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to the state &amp;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its leader</a:t>
            </a: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defined economic theory or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program,</a:t>
            </a:r>
          </a:p>
          <a:p>
            <a:pPr lvl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all had some aspect of the economy controlled by the state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form of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 – racial superiority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nations MUST struggle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Peacefulness was a sign of weakness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 states are doomed to be conquered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control - Uniforms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salutes, mass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rallies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9917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353"/>
            <a:ext cx="8763000" cy="1114647"/>
          </a:xfrm>
        </p:spPr>
        <p:txBody>
          <a:bodyPr/>
          <a:lstStyle/>
          <a:p>
            <a:r>
              <a:rPr lang="en-US" altLang="en-US" sz="4800" b="1" dirty="0" smtClean="0"/>
              <a:t>Fascism v. </a:t>
            </a:r>
            <a:r>
              <a:rPr lang="en-US" altLang="en-US" sz="4800" b="1" dirty="0"/>
              <a:t>C</a:t>
            </a:r>
            <a:r>
              <a:rPr lang="en-US" altLang="en-US" sz="4800" b="1" dirty="0" smtClean="0"/>
              <a:t>ommunism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Similarities 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practice in the 30’s &amp; 40’s both are totalitarian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only one political party to exist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denied individual rights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had any democracy at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others?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546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353"/>
            <a:ext cx="8763000" cy="1114647"/>
          </a:xfrm>
        </p:spPr>
        <p:txBody>
          <a:bodyPr/>
          <a:lstStyle/>
          <a:p>
            <a:r>
              <a:rPr lang="en-US" altLang="en-US" sz="4800" b="1" dirty="0" smtClean="0"/>
              <a:t>Fascism v. </a:t>
            </a:r>
            <a:r>
              <a:rPr lang="en-US" altLang="en-US" sz="4800" b="1" dirty="0"/>
              <a:t>C</a:t>
            </a:r>
            <a:r>
              <a:rPr lang="en-US" altLang="en-US" sz="4800" b="1" dirty="0" smtClean="0"/>
              <a:t>ommunism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Fascists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want a classless society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people are NOT equal to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</a:p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 groups made up of many types of people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Aristocrats, industrialists, war veterans, working class</a:t>
            </a:r>
          </a:p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other difference – fascists were nationalists while communists were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INTERnationalists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aimed at uniting workers worldwide</a:t>
            </a:r>
          </a:p>
          <a:p>
            <a:pPr>
              <a:lnSpc>
                <a:spcPct val="90000"/>
              </a:lnSpc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0033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1"/>
            <a:ext cx="8229600" cy="1399032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Mussolini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5181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newspaper editor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 the Fascist Party in 1919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Outspoken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Shirts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rebellion?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1922 – March on Rome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30,000 Fascists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Demands on the 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74" y="1524000"/>
            <a:ext cx="4181603" cy="4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 altLang="en-US" sz="4800" b="1" dirty="0" smtClean="0"/>
              <a:t>Mussolini</a:t>
            </a:r>
            <a:endParaRPr lang="en-US" altLang="en-US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appoints Mussolini as head of government </a:t>
            </a:r>
          </a:p>
          <a:p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Duce – the leader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Abolished democracy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Outlawed all political parties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Censorship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Strikes outlawed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Industrialists courted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as effective as Hitler or Stalin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22098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 smtClean="0"/>
              <a:t>Worldwide </a:t>
            </a:r>
            <a:r>
              <a:rPr lang="en-US" altLang="en-US" sz="5400" b="1" dirty="0"/>
              <a:t>D</a:t>
            </a:r>
            <a:r>
              <a:rPr lang="en-US" altLang="en-US" sz="5400" b="1" dirty="0" smtClean="0"/>
              <a:t>epression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Interwar &amp; Rise of Fascism Introduction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Thesis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77500" lnSpcReduction="2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Font typeface="Wingdings" pitchFamily="-105" charset="2"/>
              <a:buNone/>
            </a:pP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destruction of World War I, the conquering Allies tried to create a new world order that would usher in lasting peace and prosperity. However, they did this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understanding the sociocultural implications of the defeated nations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end results, coupled with a series of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problems 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to massive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disasters 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rise of a new, seemingly promising form of government,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623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/>
              <a:t>Economic problems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839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War (WW I) left Europe devastated and bankrupt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new countries unstable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in a civil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Poland, Hungary, Austria all struggle with attempted coups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 Coups succeed in Latvia &amp; Estonia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Many coalition governments no one party wins majority, so must create temporary alliances for majority</a:t>
            </a:r>
            <a:endParaRPr lang="en-US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economics shaken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 Mussolini comes to power</a:t>
            </a:r>
            <a:endParaRPr lang="en-US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on the edge of revolution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Weimar Republic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91600" cy="5464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1919 - Democratic government after a year of revolution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 – city in central Germany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 - No democratic tradition in Germany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was broke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blamed the new government for humiliation at Versailles, not the old leaders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10544" r="1217" b="3538"/>
          <a:stretch/>
        </p:blipFill>
        <p:spPr bwMode="auto">
          <a:xfrm>
            <a:off x="1600200" y="3886200"/>
            <a:ext cx="6315740" cy="270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Inflation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91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had $33 billion dollars – for first part of reparations to pay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Simply printed money to do it (not taxes like other countries in the war)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money needs to have gold or credit behind it – Germany had none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takes off as the money becomes worth less and less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– loaf of bread cost one Mark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– 160 Marks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 – 200,000,000,000 Marks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trillion marks to 1 US Dollar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Inflation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57912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brought wheelbarrows full of paper money to buy groceries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Marks for wallpaper (insulation) and in fires to keep warm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to the rescue – Dawes Plan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Bankers stabilize the currency with a loan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slow starts to recover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1929, Germany was manufacturing as much as before World War 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2895600"/>
            <a:ext cx="35372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8685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3" y="0"/>
            <a:ext cx="8915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/>
              <a:t>Making nice w/Europe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01980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and France (&amp; Belgium, Italy and Britain) attempt to mend fences</a:t>
            </a:r>
          </a:p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 – Treaty of Locarno signed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Ministers from F &amp; G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&amp; France-war no more (um…)</a:t>
            </a:r>
          </a:p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– Kellogg-Briand Pact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nations (including US and USSR) sign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to renounce warfare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22131"/>
            <a:ext cx="3181350" cy="22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446"/>
            <a:ext cx="8610600" cy="11195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Depression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 – US stock market </a:t>
            </a:r>
          </a:p>
          <a:p>
            <a:pPr marL="64008" indent="0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Depression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owes US a lot of </a:t>
            </a:r>
          </a:p>
          <a:p>
            <a:pPr marL="64008" indent="0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(WWI &amp; Dawes)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banks call in loans from Europe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can’t pay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spreads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which country is the first to collapse in Europe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Germany!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57638" cy="29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thel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1409</TotalTime>
  <Words>841</Words>
  <Application>Microsoft Office PowerPoint</Application>
  <PresentationFormat>On-screen Show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Merriweather</vt:lpstr>
      <vt:lpstr>Raleway</vt:lpstr>
      <vt:lpstr>Verdana</vt:lpstr>
      <vt:lpstr>Wingdings</vt:lpstr>
      <vt:lpstr>Wingdings 2</vt:lpstr>
      <vt:lpstr>Verve</vt:lpstr>
      <vt:lpstr>Othello template</vt:lpstr>
      <vt:lpstr>PowerPoint Presentation</vt:lpstr>
      <vt:lpstr>Worldwide Depression</vt:lpstr>
      <vt:lpstr>Thesis</vt:lpstr>
      <vt:lpstr>Economic problems</vt:lpstr>
      <vt:lpstr>Weimar Republic</vt:lpstr>
      <vt:lpstr>Inflation</vt:lpstr>
      <vt:lpstr>Inflation</vt:lpstr>
      <vt:lpstr>Making nice w/Europe</vt:lpstr>
      <vt:lpstr>Depression</vt:lpstr>
      <vt:lpstr>European &amp; US response</vt:lpstr>
      <vt:lpstr>European &amp; US response</vt:lpstr>
      <vt:lpstr>Italy</vt:lpstr>
      <vt:lpstr>Mussolini</vt:lpstr>
      <vt:lpstr>Fascism</vt:lpstr>
      <vt:lpstr>Fascism v. Communism</vt:lpstr>
      <vt:lpstr>Fascism v. Communism</vt:lpstr>
      <vt:lpstr>Mussolini</vt:lpstr>
      <vt:lpstr>Mussolini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depression</dc:title>
  <dc:creator>Doran, Paul    SHS-Staff</dc:creator>
  <cp:lastModifiedBy>Maners, Allison SHS Staff</cp:lastModifiedBy>
  <cp:revision>85</cp:revision>
  <cp:lastPrinted>2018-03-21T16:55:56Z</cp:lastPrinted>
  <dcterms:created xsi:type="dcterms:W3CDTF">2009-05-08T02:21:56Z</dcterms:created>
  <dcterms:modified xsi:type="dcterms:W3CDTF">2019-03-28T19:03:38Z</dcterms:modified>
</cp:coreProperties>
</file>