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6" r:id="rId2"/>
    <p:sldMasterId id="2147483708" r:id="rId3"/>
  </p:sldMasterIdLst>
  <p:notesMasterIdLst>
    <p:notesMasterId r:id="rId22"/>
  </p:notesMasterIdLst>
  <p:handoutMasterIdLst>
    <p:handoutMasterId r:id="rId23"/>
  </p:handoutMasterIdLst>
  <p:sldIdLst>
    <p:sldId id="297" r:id="rId4"/>
    <p:sldId id="278" r:id="rId5"/>
    <p:sldId id="385" r:id="rId6"/>
    <p:sldId id="371" r:id="rId7"/>
    <p:sldId id="327" r:id="rId8"/>
    <p:sldId id="328" r:id="rId9"/>
    <p:sldId id="329" r:id="rId10"/>
    <p:sldId id="372" r:id="rId11"/>
    <p:sldId id="373" r:id="rId12"/>
    <p:sldId id="374" r:id="rId13"/>
    <p:sldId id="375" r:id="rId14"/>
    <p:sldId id="380" r:id="rId15"/>
    <p:sldId id="381" r:id="rId16"/>
    <p:sldId id="382" r:id="rId17"/>
    <p:sldId id="383" r:id="rId18"/>
    <p:sldId id="384" r:id="rId19"/>
    <p:sldId id="351" r:id="rId20"/>
    <p:sldId id="350"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0000"/>
    <a:srgbClr val="0D066A"/>
    <a:srgbClr val="8037B7"/>
    <a:srgbClr val="EA7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5" autoAdjust="0"/>
    <p:restoredTop sz="94660"/>
  </p:normalViewPr>
  <p:slideViewPr>
    <p:cSldViewPr snapToObjects="1">
      <p:cViewPr varScale="1">
        <p:scale>
          <a:sx n="110" d="100"/>
          <a:sy n="110" d="100"/>
        </p:scale>
        <p:origin x="143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6" tIns="46588" rIns="93176" bIns="46588" rtlCol="0"/>
          <a:lstStyle>
            <a:lvl1pPr algn="r">
              <a:defRPr sz="1200"/>
            </a:lvl1pPr>
          </a:lstStyle>
          <a:p>
            <a:fld id="{409BAB05-A47B-41A0-9A7E-30E744B81EFC}" type="datetimeFigureOut">
              <a:rPr lang="en-US" smtClean="0"/>
              <a:t>3/21/2019</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76" tIns="46588" rIns="93176" bIns="46588" rtlCol="0" anchor="b"/>
          <a:lstStyle>
            <a:lvl1pPr algn="r">
              <a:defRPr sz="1200"/>
            </a:lvl1pPr>
          </a:lstStyle>
          <a:p>
            <a:fld id="{89DBF3EE-97BB-4692-97AD-2BA501C7ACAF}" type="slidenum">
              <a:rPr lang="en-US" smtClean="0"/>
              <a:t>‹#›</a:t>
            </a:fld>
            <a:endParaRPr lang="en-US"/>
          </a:p>
        </p:txBody>
      </p:sp>
    </p:spTree>
    <p:extLst>
      <p:ext uri="{BB962C8B-B14F-4D97-AF65-F5344CB8AC3E}">
        <p14:creationId xmlns:p14="http://schemas.microsoft.com/office/powerpoint/2010/main" val="3984349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6" tIns="46588" rIns="93176" bIns="46588" rtlCol="0"/>
          <a:lstStyle>
            <a:lvl1pPr algn="r">
              <a:defRPr sz="1200"/>
            </a:lvl1pPr>
          </a:lstStyle>
          <a:p>
            <a:fld id="{2BD592B4-2000-5842-A8C7-2381B7FBA773}" type="datetimeFigureOut">
              <a:rPr lang="en-US" smtClean="0"/>
              <a:pPr/>
              <a:t>3/21/2019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6" tIns="46588" rIns="93176" bIns="46588" rtlCol="0" anchor="b"/>
          <a:lstStyle>
            <a:lvl1pPr algn="r">
              <a:defRPr sz="1200"/>
            </a:lvl1pPr>
          </a:lstStyle>
          <a:p>
            <a:fld id="{28D22E6E-A436-4F46-A3AF-682B19E8D426}" type="slidenum">
              <a:rPr lang="en-US" smtClean="0"/>
              <a:pPr/>
              <a:t>‹#›</a:t>
            </a:fld>
            <a:endParaRPr lang="en-US"/>
          </a:p>
        </p:txBody>
      </p:sp>
    </p:spTree>
    <p:extLst>
      <p:ext uri="{BB962C8B-B14F-4D97-AF65-F5344CB8AC3E}">
        <p14:creationId xmlns:p14="http://schemas.microsoft.com/office/powerpoint/2010/main" val="42703924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64CF2E0-CCC4-4E1E-9902-C3C36AB3FDA4}" type="datetimeFigureOut">
              <a:rPr lang="en-US" smtClean="0">
                <a:solidFill>
                  <a:srgbClr val="696464"/>
                </a:solidFill>
              </a:rPr>
              <a:pPr/>
              <a:t>3/21/2019</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66871925"/>
      </p:ext>
    </p:extLst>
  </p:cSld>
  <p:clrMapOvr>
    <a:overrideClrMapping bg1="lt1" tx1="dk1" bg2="lt2" tx2="dk2" accent1="accent1" accent2="accent2" accent3="accent3" accent4="accent4" accent5="accent5" accent6="accent6" hlink="hlink" folHlink="folHlink"/>
  </p:clrMapOvr>
  <p:transition spd="med">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solidFill>
                  <a:srgbClr val="696464"/>
                </a:solidFill>
              </a:rPr>
              <a:pPr/>
              <a:t>3/21/2019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pPr/>
              <a:t>‹#›</a:t>
            </a:fld>
            <a:endParaRPr lang="en-US"/>
          </a:p>
        </p:txBody>
      </p:sp>
    </p:spTree>
    <p:extLst>
      <p:ext uri="{BB962C8B-B14F-4D97-AF65-F5344CB8AC3E}">
        <p14:creationId xmlns:p14="http://schemas.microsoft.com/office/powerpoint/2010/main" val="583457351"/>
      </p:ext>
    </p:extLst>
  </p:cSld>
  <p:clrMapOvr>
    <a:masterClrMapping/>
  </p:clrMapOvr>
  <p:transition spd="med">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solidFill>
                  <a:srgbClr val="696464"/>
                </a:solidFill>
              </a:rPr>
              <a:pPr/>
              <a:t>3/21/2019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pPr/>
              <a:t>‹#›</a:t>
            </a:fld>
            <a:endParaRPr lang="en-US"/>
          </a:p>
        </p:txBody>
      </p:sp>
    </p:spTree>
    <p:extLst>
      <p:ext uri="{BB962C8B-B14F-4D97-AF65-F5344CB8AC3E}">
        <p14:creationId xmlns:p14="http://schemas.microsoft.com/office/powerpoint/2010/main" val="3779995041"/>
      </p:ext>
    </p:extLst>
  </p:cSld>
  <p:clrMapOvr>
    <a:masterClrMapping/>
  </p:clrMapOvr>
  <p:transition spd="med">
    <p:pull dir="l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1F742E-2761-5A43-9079-17A0D974C90A}" type="datetimeFigureOut">
              <a:rPr lang="en-US" smtClean="0">
                <a:solidFill>
                  <a:prstClr val="black">
                    <a:tint val="75000"/>
                  </a:prstClr>
                </a:solidFill>
              </a:rPr>
              <a:pPr/>
              <a:t>3/21/2019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626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F742E-2761-5A43-9079-17A0D974C90A}" type="datetimeFigureOut">
              <a:rPr lang="en-US" smtClean="0">
                <a:solidFill>
                  <a:prstClr val="black">
                    <a:tint val="75000"/>
                  </a:prstClr>
                </a:solidFill>
              </a:rPr>
              <a:pPr/>
              <a:t>3/21/2019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319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1F742E-2761-5A43-9079-17A0D974C90A}" type="datetimeFigureOut">
              <a:rPr lang="en-US" smtClean="0">
                <a:solidFill>
                  <a:prstClr val="black">
                    <a:tint val="75000"/>
                  </a:prstClr>
                </a:solidFill>
              </a:rPr>
              <a:pPr/>
              <a:t>3/21/2019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995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1F742E-2761-5A43-9079-17A0D974C90A}" type="datetimeFigureOut">
              <a:rPr lang="en-US" smtClean="0">
                <a:solidFill>
                  <a:prstClr val="black">
                    <a:tint val="75000"/>
                  </a:prstClr>
                </a:solidFill>
              </a:rPr>
              <a:pPr/>
              <a:t>3/21/2019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904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1F742E-2761-5A43-9079-17A0D974C90A}" type="datetimeFigureOut">
              <a:rPr lang="en-US" smtClean="0">
                <a:solidFill>
                  <a:prstClr val="black">
                    <a:tint val="75000"/>
                  </a:prstClr>
                </a:solidFill>
              </a:rPr>
              <a:pPr/>
              <a:t>3/21/2019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0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1F742E-2761-5A43-9079-17A0D974C90A}" type="datetimeFigureOut">
              <a:rPr lang="en-US" smtClean="0">
                <a:solidFill>
                  <a:prstClr val="black">
                    <a:tint val="75000"/>
                  </a:prstClr>
                </a:solidFill>
              </a:rPr>
              <a:pPr/>
              <a:t>3/21/2019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625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F742E-2761-5A43-9079-17A0D974C90A}" type="datetimeFigureOut">
              <a:rPr lang="en-US" smtClean="0">
                <a:solidFill>
                  <a:prstClr val="black">
                    <a:tint val="75000"/>
                  </a:prstClr>
                </a:solidFill>
              </a:rPr>
              <a:pPr/>
              <a:t>3/21/2019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380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F742E-2761-5A43-9079-17A0D974C90A}" type="datetimeFigureOut">
              <a:rPr lang="en-US" smtClean="0">
                <a:solidFill>
                  <a:prstClr val="black">
                    <a:tint val="75000"/>
                  </a:prstClr>
                </a:solidFill>
              </a:rPr>
              <a:pPr/>
              <a:t>3/21/2019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2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solidFill>
                  <a:srgbClr val="696464"/>
                </a:solidFill>
              </a:rPr>
              <a:pPr/>
              <a:t>3/21/2019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41100067"/>
      </p:ext>
    </p:extLst>
  </p:cSld>
  <p:clrMapOvr>
    <a:masterClrMapping/>
  </p:clrMapOvr>
  <p:transition spd="med">
    <p:pull dir="l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F742E-2761-5A43-9079-17A0D974C90A}" type="datetimeFigureOut">
              <a:rPr lang="en-US" smtClean="0">
                <a:solidFill>
                  <a:prstClr val="black">
                    <a:tint val="75000"/>
                  </a:prstClr>
                </a:solidFill>
              </a:rPr>
              <a:pPr/>
              <a:t>3/21/2019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283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F742E-2761-5A43-9079-17A0D974C90A}" type="datetimeFigureOut">
              <a:rPr lang="en-US" smtClean="0">
                <a:solidFill>
                  <a:prstClr val="black">
                    <a:tint val="75000"/>
                  </a:prstClr>
                </a:solidFill>
              </a:rPr>
              <a:pPr/>
              <a:t>3/21/2019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005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F742E-2761-5A43-9079-17A0D974C90A}" type="datetimeFigureOut">
              <a:rPr lang="en-US" smtClean="0">
                <a:solidFill>
                  <a:prstClr val="black">
                    <a:tint val="75000"/>
                  </a:prstClr>
                </a:solidFill>
              </a:rPr>
              <a:pPr/>
              <a:t>3/21/2019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03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AAD1B6B-B1FE-4663-9A09-E838AD2AAD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5531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1A7FE3-A07F-415B-A210-33C63E364A6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7229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BF16B6-DA9B-41FC-BF55-D9D7774F6E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1304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23CC7E3-B228-466C-89F7-087625234F6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3523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A6CADEC-8B5C-4FBE-B7FD-407FD5BC6DE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1757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A244D52-95EF-4065-AE05-BD86FFC6CF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2375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1A523A-D9B6-46EC-9DCC-A0D31CF960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0560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4CF2E0-CCC4-4E1E-9902-C3C36AB3FDA4}" type="datetimeFigureOut">
              <a:rPr lang="en-US" smtClean="0">
                <a:solidFill>
                  <a:srgbClr val="696464"/>
                </a:solidFill>
              </a:rPr>
              <a:pPr/>
              <a:t>3/21/2019</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dirty="0">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6F42FDE4-A7DD-41A7-A0A6-9B649FB43336}" type="slidenum">
              <a:rPr lang="en-US" smtClean="0"/>
              <a:pPr/>
              <a:t>‹#›</a:t>
            </a:fld>
            <a:endParaRPr lang="en-US" dirty="0"/>
          </a:p>
        </p:txBody>
      </p:sp>
    </p:spTree>
    <p:extLst>
      <p:ext uri="{BB962C8B-B14F-4D97-AF65-F5344CB8AC3E}">
        <p14:creationId xmlns:p14="http://schemas.microsoft.com/office/powerpoint/2010/main" val="1090665241"/>
      </p:ext>
    </p:extLst>
  </p:cSld>
  <p:clrMapOvr>
    <a:overrideClrMapping bg1="lt1" tx1="dk1" bg2="lt2" tx2="dk2" accent1="accent1" accent2="accent2" accent3="accent3" accent4="accent4" accent5="accent5" accent6="accent6" hlink="hlink" folHlink="folHlink"/>
  </p:clrMapOvr>
  <p:transition spd="med">
    <p:pull dir="l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2517CE-2E81-44E0-9336-3CAA44844C2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05817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9D80A3B-725B-4D4F-823B-7418B3BEB7A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1256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A5318DC-8EDD-4B41-A02A-EB2CC1EEDB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8132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528CDE-FDA8-4C4D-8763-85FB7C938BA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798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64CF2E0-CCC4-4E1E-9902-C3C36AB3FDA4}" type="datetimeFigureOut">
              <a:rPr lang="en-US" smtClean="0">
                <a:solidFill>
                  <a:srgbClr val="696464"/>
                </a:solidFill>
              </a:rPr>
              <a:pPr/>
              <a:t>3/21/2019</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6F42FDE4-A7DD-41A7-A0A6-9B649FB4333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14456378"/>
      </p:ext>
    </p:extLst>
  </p:cSld>
  <p:clrMapOvr>
    <a:masterClrMapping/>
  </p:clrMapOvr>
  <p:transition spd="med">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64CF2E0-CCC4-4E1E-9902-C3C36AB3FDA4}" type="datetimeFigureOut">
              <a:rPr lang="en-US" smtClean="0">
                <a:solidFill>
                  <a:srgbClr val="696464"/>
                </a:solidFill>
              </a:rPr>
              <a:pPr/>
              <a:t>3/21/2019</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6F42FDE4-A7DD-41A7-A0A6-9B649FB4333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60444550"/>
      </p:ext>
    </p:extLst>
  </p:cSld>
  <p:clrMapOvr>
    <a:masterClrMapping/>
  </p:clrMapOvr>
  <p:transition spd="med">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4CF2E0-CCC4-4E1E-9902-C3C36AB3FDA4}" type="datetimeFigureOut">
              <a:rPr lang="en-US" smtClean="0">
                <a:solidFill>
                  <a:srgbClr val="696464"/>
                </a:solidFill>
              </a:rPr>
              <a:pPr/>
              <a:t>3/21/2019</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6F42FDE4-A7DD-41A7-A0A6-9B649FB43336}" type="slidenum">
              <a:rPr lang="en-US" smtClean="0"/>
              <a:pPr/>
              <a:t>‹#›</a:t>
            </a:fld>
            <a:endParaRPr lang="en-US"/>
          </a:p>
        </p:txBody>
      </p:sp>
    </p:spTree>
    <p:extLst>
      <p:ext uri="{BB962C8B-B14F-4D97-AF65-F5344CB8AC3E}">
        <p14:creationId xmlns:p14="http://schemas.microsoft.com/office/powerpoint/2010/main" val="2710478448"/>
      </p:ext>
    </p:extLst>
  </p:cSld>
  <p:clrMapOvr>
    <a:masterClrMapping/>
  </p:clrMapOvr>
  <p:transition spd="med">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CF2E0-CCC4-4E1E-9902-C3C36AB3FDA4}" type="datetimeFigureOut">
              <a:rPr lang="en-US" smtClean="0">
                <a:solidFill>
                  <a:srgbClr val="696464"/>
                </a:solidFill>
              </a:rPr>
              <a:pPr/>
              <a:t>3/21/2019</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6F42FDE4-A7DD-41A7-A0A6-9B649FB43336}" type="slidenum">
              <a:rPr lang="en-US" smtClean="0"/>
              <a:pPr/>
              <a:t>‹#›</a:t>
            </a:fld>
            <a:endParaRPr lang="en-US"/>
          </a:p>
        </p:txBody>
      </p:sp>
    </p:spTree>
    <p:extLst>
      <p:ext uri="{BB962C8B-B14F-4D97-AF65-F5344CB8AC3E}">
        <p14:creationId xmlns:p14="http://schemas.microsoft.com/office/powerpoint/2010/main" val="900907431"/>
      </p:ext>
    </p:extLst>
  </p:cSld>
  <p:clrMapOvr>
    <a:masterClrMapping/>
  </p:clrMapOvr>
  <p:transition spd="med">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solidFill>
                  <a:srgbClr val="696464"/>
                </a:solidFill>
              </a:rPr>
              <a:pPr/>
              <a:t>3/21/2019</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6F42FDE4-A7DD-41A7-A0A6-9B649FB4333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350462672"/>
      </p:ext>
    </p:extLst>
  </p:cSld>
  <p:clrMapOvr>
    <a:masterClrMapping/>
  </p:clrMapOvr>
  <p:transition spd="med">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solidFill>
                  <a:srgbClr val="696464"/>
                </a:solidFill>
              </a:rPr>
              <a:pPr/>
              <a:t>3/21/2019</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dirty="0">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6F42FDE4-A7DD-41A7-A0A6-9B649FB43336}"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35191386"/>
      </p:ext>
    </p:extLst>
  </p:cSld>
  <p:clrMapOvr>
    <a:masterClrMapping/>
  </p:clrMapOvr>
  <p:transition spd="med">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defTabSz="914400"/>
            <a:fld id="{564CF2E0-CCC4-4E1E-9902-C3C36AB3FDA4}" type="datetimeFigureOut">
              <a:rPr lang="en-US" smtClean="0">
                <a:solidFill>
                  <a:srgbClr val="696464"/>
                </a:solidFill>
              </a:rPr>
              <a:pPr defTabSz="914400"/>
              <a:t>3/21/2019</a:t>
            </a:fld>
            <a:endParaRPr lang="en-US" dirty="0">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en-US" dirty="0">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6F42FDE4-A7DD-41A7-A0A6-9B649FB43336}" type="slidenum">
              <a:rPr lang="en-US" smtClean="0"/>
              <a:pPr defTabSz="914400"/>
              <a:t>‹#›</a:t>
            </a:fld>
            <a:endParaRPr lang="en-US" dirty="0"/>
          </a:p>
        </p:txBody>
      </p:sp>
    </p:spTree>
    <p:extLst>
      <p:ext uri="{BB962C8B-B14F-4D97-AF65-F5344CB8AC3E}">
        <p14:creationId xmlns:p14="http://schemas.microsoft.com/office/powerpoint/2010/main" val="2764494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pull dir="lu"/>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F742E-2761-5A43-9079-17A0D974C90A}" type="datetimeFigureOut">
              <a:rPr lang="en-US" smtClean="0">
                <a:solidFill>
                  <a:prstClr val="black">
                    <a:tint val="75000"/>
                  </a:prstClr>
                </a:solidFill>
              </a:rPr>
              <a:pPr/>
              <a:t>3/21/2019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4978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17D41F73-4CA9-4DD9-BE50-8ECBEE29342A}"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5228541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13.xml"/><Relationship Id="rId1" Type="http://schemas.openxmlformats.org/officeDocument/2006/relationships/slideLayout" Target="../slideLayouts/slideLayout24.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772400" cy="838200"/>
          </a:xfrm>
        </p:spPr>
        <p:txBody>
          <a:bodyPr/>
          <a:lstStyle/>
          <a:p>
            <a:r>
              <a:rPr lang="en-US" b="1" dirty="0" smtClean="0"/>
              <a:t>Lenin to Stalin</a:t>
            </a:r>
            <a:endParaRPr lang="en-US" b="1" dirty="0"/>
          </a:p>
        </p:txBody>
      </p:sp>
      <p:sp>
        <p:nvSpPr>
          <p:cNvPr id="3" name="Content Placeholder 2"/>
          <p:cNvSpPr>
            <a:spLocks noGrp="1"/>
          </p:cNvSpPr>
          <p:nvPr>
            <p:ph sz="quarter" idx="1"/>
          </p:nvPr>
        </p:nvSpPr>
        <p:spPr>
          <a:xfrm>
            <a:off x="152400" y="1066800"/>
            <a:ext cx="5181600" cy="5715000"/>
          </a:xfrm>
        </p:spPr>
        <p:txBody>
          <a:bodyPr>
            <a:normAutofit fontScale="92500" lnSpcReduction="10000"/>
          </a:bodyPr>
          <a:lstStyle/>
          <a:p>
            <a:r>
              <a:rPr lang="en-US" sz="4000" b="1" dirty="0" smtClean="0"/>
              <a:t>1922/24 – Lenin Stroke</a:t>
            </a:r>
          </a:p>
          <a:p>
            <a:r>
              <a:rPr lang="en-US" sz="4000" b="1" dirty="0" smtClean="0"/>
              <a:t>Stalin v. Trotsky for “control” of the party</a:t>
            </a:r>
          </a:p>
          <a:p>
            <a:pPr marL="560070" indent="-514350">
              <a:buFont typeface="+mj-lt"/>
              <a:buAutoNum type="arabicPeriod"/>
            </a:pPr>
            <a:r>
              <a:rPr lang="en-US" sz="3400" b="1" dirty="0" smtClean="0">
                <a:solidFill>
                  <a:srgbClr val="8E0000"/>
                </a:solidFill>
              </a:rPr>
              <a:t>What was the name of the group that governed the party?</a:t>
            </a:r>
          </a:p>
          <a:p>
            <a:pPr marL="560070" indent="-514350">
              <a:buFont typeface="+mj-lt"/>
              <a:buAutoNum type="arabicPeriod"/>
            </a:pPr>
            <a:r>
              <a:rPr lang="en-US" sz="3400" b="1" dirty="0" smtClean="0">
                <a:solidFill>
                  <a:srgbClr val="8E0000"/>
                </a:solidFill>
              </a:rPr>
              <a:t>What were the differences between S &amp; T – character, philosophical, political positions, etc. (will use cards in a minute-be prepared)</a:t>
            </a:r>
          </a:p>
        </p:txBody>
      </p:sp>
      <p:pic>
        <p:nvPicPr>
          <p:cNvPr id="5" name="Content Placeholder 4" descr="Len-Stalin.png"/>
          <p:cNvPicPr>
            <a:picLocks noGrp="1" noChangeAspect="1"/>
          </p:cNvPicPr>
          <p:nvPr>
            <p:ph sz="quarter" idx="2"/>
          </p:nvPr>
        </p:nvPicPr>
        <p:blipFill>
          <a:blip r:embed="rId2" cstate="print"/>
          <a:stretch>
            <a:fillRect/>
          </a:stretch>
        </p:blipFill>
        <p:spPr>
          <a:xfrm>
            <a:off x="5334000" y="1295400"/>
            <a:ext cx="3487966" cy="4724400"/>
          </a:xfrm>
        </p:spPr>
      </p:pic>
    </p:spTree>
    <p:extLst>
      <p:ext uri="{BB962C8B-B14F-4D97-AF65-F5344CB8AC3E}">
        <p14:creationId xmlns:p14="http://schemas.microsoft.com/office/powerpoint/2010/main" val="2890088608"/>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926"/>
            <a:ext cx="8229600" cy="1143000"/>
          </a:xfrm>
        </p:spPr>
        <p:txBody>
          <a:bodyPr/>
          <a:lstStyle/>
          <a:p>
            <a:r>
              <a:rPr lang="en-US" b="1" dirty="0" smtClean="0">
                <a:solidFill>
                  <a:srgbClr val="8E0000"/>
                </a:solidFill>
              </a:rPr>
              <a:t>Soviet starvation</a:t>
            </a:r>
            <a:endParaRPr lang="en-US" b="1" dirty="0">
              <a:solidFill>
                <a:srgbClr val="8E0000"/>
              </a:solidFill>
            </a:endParaRPr>
          </a:p>
        </p:txBody>
      </p:sp>
      <p:sp>
        <p:nvSpPr>
          <p:cNvPr id="3" name="Content Placeholder 2"/>
          <p:cNvSpPr>
            <a:spLocks noGrp="1"/>
          </p:cNvSpPr>
          <p:nvPr>
            <p:ph idx="1"/>
          </p:nvPr>
        </p:nvSpPr>
        <p:spPr>
          <a:xfrm>
            <a:off x="116787" y="729963"/>
            <a:ext cx="8904952" cy="6128037"/>
          </a:xfrm>
        </p:spPr>
        <p:txBody>
          <a:bodyPr>
            <a:normAutofit fontScale="92500" lnSpcReduction="20000"/>
          </a:bodyPr>
          <a:lstStyle/>
          <a:p>
            <a:r>
              <a:rPr lang="en-US" b="1" dirty="0" smtClean="0"/>
              <a:t>Forced collectivization and dekulakization (most kulaks in fertile farms of Ukraine) +</a:t>
            </a:r>
          </a:p>
          <a:p>
            <a:pPr lvl="1"/>
            <a:r>
              <a:rPr lang="en-US" b="1" dirty="0" smtClean="0"/>
              <a:t>Results of less work incentive, sale of valuables</a:t>
            </a:r>
          </a:p>
          <a:p>
            <a:r>
              <a:rPr lang="en-US" b="1" dirty="0" smtClean="0"/>
              <a:t>Stock market crash 10/29/29 hurts entire world +</a:t>
            </a:r>
          </a:p>
          <a:p>
            <a:pPr lvl="2"/>
            <a:r>
              <a:rPr lang="en-US" b="1" dirty="0" smtClean="0"/>
              <a:t>No money and nowhere to sell the excess</a:t>
            </a:r>
          </a:p>
          <a:p>
            <a:r>
              <a:rPr lang="en-US" b="1" dirty="0" smtClean="0"/>
              <a:t>Quota system w/ penalties = starvation</a:t>
            </a:r>
          </a:p>
          <a:p>
            <a:pPr lvl="2"/>
            <a:r>
              <a:rPr lang="en-US" b="1" dirty="0" smtClean="0"/>
              <a:t>Leads to less people farming w/ same quotas</a:t>
            </a:r>
          </a:p>
          <a:p>
            <a:r>
              <a:rPr lang="en-US" b="1" dirty="0" smtClean="0"/>
              <a:t>Law of </a:t>
            </a:r>
            <a:r>
              <a:rPr lang="en-US" b="1" dirty="0" err="1" smtClean="0"/>
              <a:t>Spikelets</a:t>
            </a:r>
            <a:r>
              <a:rPr lang="en-US" b="1" dirty="0" smtClean="0"/>
              <a:t> claims all farming stuff for the state, makes offenses as drastic as execution</a:t>
            </a:r>
          </a:p>
          <a:p>
            <a:r>
              <a:rPr lang="en-US" b="1" dirty="0" smtClean="0"/>
              <a:t>Authorities blame </a:t>
            </a:r>
            <a:r>
              <a:rPr lang="en-US" b="1" dirty="0" err="1" smtClean="0"/>
              <a:t>kolkhozs</a:t>
            </a:r>
            <a:r>
              <a:rPr lang="en-US" b="1" dirty="0" smtClean="0"/>
              <a:t> and accuse them of sabotage</a:t>
            </a:r>
          </a:p>
          <a:p>
            <a:pPr lvl="1"/>
            <a:r>
              <a:rPr lang="en-US" b="1" dirty="0" smtClean="0"/>
              <a:t>Won’t lower quotas or give them food, leads to starvation</a:t>
            </a:r>
          </a:p>
          <a:p>
            <a:r>
              <a:rPr lang="en-US" b="1" dirty="0" smtClean="0"/>
              <a:t>Government denies it exists and still sells grain so capitalists won’t see a failing communist society</a:t>
            </a:r>
          </a:p>
          <a:p>
            <a:r>
              <a:rPr lang="en-US" b="1" dirty="0" smtClean="0"/>
              <a:t>Occurs mainly in Ukraine and the Caucuses</a:t>
            </a:r>
          </a:p>
        </p:txBody>
      </p:sp>
    </p:spTree>
    <p:extLst>
      <p:ext uri="{BB962C8B-B14F-4D97-AF65-F5344CB8AC3E}">
        <p14:creationId xmlns:p14="http://schemas.microsoft.com/office/powerpoint/2010/main" val="420864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119"/>
            <a:ext cx="8229600" cy="1143000"/>
          </a:xfrm>
        </p:spPr>
        <p:txBody>
          <a:bodyPr>
            <a:normAutofit/>
          </a:bodyPr>
          <a:lstStyle/>
          <a:p>
            <a:r>
              <a:rPr lang="en-US" sz="3600" b="1" dirty="0" err="1" smtClean="0"/>
              <a:t>Holodomor</a:t>
            </a:r>
            <a:endParaRPr lang="en-US" sz="3600" b="1" dirty="0"/>
          </a:p>
        </p:txBody>
      </p:sp>
      <p:sp>
        <p:nvSpPr>
          <p:cNvPr id="3" name="Content Placeholder 2"/>
          <p:cNvSpPr>
            <a:spLocks noGrp="1"/>
          </p:cNvSpPr>
          <p:nvPr>
            <p:ph idx="1"/>
          </p:nvPr>
        </p:nvSpPr>
        <p:spPr>
          <a:xfrm>
            <a:off x="116787" y="394185"/>
            <a:ext cx="8904952" cy="6525865"/>
          </a:xfrm>
        </p:spPr>
        <p:txBody>
          <a:bodyPr>
            <a:normAutofit fontScale="77500" lnSpcReduction="20000"/>
          </a:bodyPr>
          <a:lstStyle/>
          <a:p>
            <a:r>
              <a:rPr lang="en-US" b="1" dirty="0" smtClean="0"/>
              <a:t>Means “killing by hunger”</a:t>
            </a:r>
          </a:p>
          <a:p>
            <a:r>
              <a:rPr lang="en-US" b="1" dirty="0" smtClean="0"/>
              <a:t>Steps:</a:t>
            </a:r>
          </a:p>
          <a:p>
            <a:pPr marL="914400" lvl="1" indent="-514350">
              <a:buFont typeface="+mj-lt"/>
              <a:buAutoNum type="arabicPeriod"/>
            </a:pPr>
            <a:r>
              <a:rPr lang="en-US" b="1" dirty="0" smtClean="0"/>
              <a:t>1931: Farmers have promised excess grain from incentives seized</a:t>
            </a:r>
          </a:p>
          <a:p>
            <a:pPr marL="914400" lvl="1" indent="-514350">
              <a:buFont typeface="+mj-lt"/>
              <a:buAutoNum type="arabicPeriod"/>
            </a:pPr>
            <a:r>
              <a:rPr lang="en-US" b="1" dirty="0" smtClean="0"/>
              <a:t>Those who fail quotas lose livestock and 15 times their grain and get blacklisted and cannot trade </a:t>
            </a:r>
          </a:p>
          <a:p>
            <a:pPr marL="914400" lvl="1" indent="-514350">
              <a:buFont typeface="+mj-lt"/>
              <a:buAutoNum type="arabicPeriod"/>
            </a:pPr>
            <a:r>
              <a:rPr lang="en-US" b="1" dirty="0" smtClean="0"/>
              <a:t>Stalinists look for way to get revenge on Ukraine from war</a:t>
            </a:r>
          </a:p>
          <a:p>
            <a:pPr marL="914400" lvl="1" indent="-514350">
              <a:buFont typeface="+mj-lt"/>
              <a:buAutoNum type="arabicPeriod"/>
            </a:pPr>
            <a:r>
              <a:rPr lang="en-US" b="1" dirty="0" smtClean="0"/>
              <a:t>Ukraine given ridiculous quota (1/3 of USSRs food)</a:t>
            </a:r>
          </a:p>
          <a:p>
            <a:pPr marL="914400" lvl="1" indent="-514350">
              <a:buFont typeface="+mj-lt"/>
              <a:buAutoNum type="arabicPeriod"/>
            </a:pPr>
            <a:r>
              <a:rPr lang="en-US" b="1" dirty="0" smtClean="0"/>
              <a:t>Citizens don’t meet quota in 1932</a:t>
            </a:r>
          </a:p>
          <a:p>
            <a:pPr marL="914400" lvl="1" indent="-514350">
              <a:buFont typeface="+mj-lt"/>
              <a:buAutoNum type="arabicPeriod"/>
            </a:pPr>
            <a:r>
              <a:rPr lang="en-US" b="1" dirty="0" smtClean="0"/>
              <a:t>Moscow claims reason is nationalistic, class sabotage; seals borders</a:t>
            </a:r>
          </a:p>
          <a:p>
            <a:pPr marL="914400" lvl="1" indent="-514350">
              <a:buFont typeface="+mj-lt"/>
              <a:buAutoNum type="arabicPeriod"/>
            </a:pPr>
            <a:r>
              <a:rPr lang="en-US" b="1" dirty="0" smtClean="0"/>
              <a:t>Moscow limits food to Ukraine severely; sells excess to Germany; continues to collect even when quota is met</a:t>
            </a:r>
          </a:p>
          <a:p>
            <a:r>
              <a:rPr lang="en-US" b="1" dirty="0" smtClean="0"/>
              <a:t>Moscow then requires a quota round up/deportation/execution of “kulaks” on top of this</a:t>
            </a:r>
          </a:p>
          <a:p>
            <a:pPr lvl="1"/>
            <a:r>
              <a:rPr lang="en-US" b="1" dirty="0" smtClean="0"/>
              <a:t>At this point kulak means anyone the gov’t doesn’t like</a:t>
            </a:r>
          </a:p>
          <a:p>
            <a:r>
              <a:rPr lang="en-US" b="1" dirty="0" smtClean="0"/>
              <a:t>Starving begins in cities with bread lines; spreads to country</a:t>
            </a:r>
          </a:p>
          <a:p>
            <a:r>
              <a:rPr lang="en-US" b="1" dirty="0" smtClean="0"/>
              <a:t>6-7 million die (some death tolls up to 10 million)</a:t>
            </a:r>
            <a:endParaRPr lang="en-US" b="1" dirty="0"/>
          </a:p>
        </p:txBody>
      </p:sp>
    </p:spTree>
    <p:extLst>
      <p:ext uri="{BB962C8B-B14F-4D97-AF65-F5344CB8AC3E}">
        <p14:creationId xmlns:p14="http://schemas.microsoft.com/office/powerpoint/2010/main" val="229777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additive="base">
                                        <p:cTn id="6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 calcmode="lin" valueType="num">
                                      <p:cBhvr additive="base">
                                        <p:cTn id="7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 calcmode="lin" valueType="num">
                                      <p:cBhvr additive="base">
                                        <p:cTn id="7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30"/>
            <a:ext cx="8229600" cy="1143000"/>
          </a:xfrm>
        </p:spPr>
        <p:txBody>
          <a:bodyPr/>
          <a:lstStyle/>
          <a:p>
            <a:r>
              <a:rPr lang="en-US" b="1" dirty="0" smtClean="0">
                <a:solidFill>
                  <a:srgbClr val="8E0000"/>
                </a:solidFill>
              </a:rPr>
              <a:t>National Terror</a:t>
            </a:r>
            <a:endParaRPr lang="en-US" b="1" dirty="0">
              <a:solidFill>
                <a:srgbClr val="8E0000"/>
              </a:solidFill>
            </a:endParaRPr>
          </a:p>
        </p:txBody>
      </p:sp>
      <p:sp>
        <p:nvSpPr>
          <p:cNvPr id="3" name="Content Placeholder 2"/>
          <p:cNvSpPr>
            <a:spLocks noGrp="1"/>
          </p:cNvSpPr>
          <p:nvPr>
            <p:ph idx="1"/>
          </p:nvPr>
        </p:nvSpPr>
        <p:spPr>
          <a:xfrm>
            <a:off x="145983" y="788360"/>
            <a:ext cx="8846560" cy="6069640"/>
          </a:xfrm>
        </p:spPr>
        <p:txBody>
          <a:bodyPr>
            <a:normAutofit fontScale="77500" lnSpcReduction="20000"/>
          </a:bodyPr>
          <a:lstStyle/>
          <a:p>
            <a:r>
              <a:rPr lang="en-US" b="1" dirty="0" smtClean="0"/>
              <a:t>Still upset at loss to Poles (1919-1921 talked about yesterday), Stalinists exact revenge and begins purging based on historical ethnic background</a:t>
            </a:r>
          </a:p>
          <a:p>
            <a:pPr lvl="1"/>
            <a:r>
              <a:rPr lang="en-US" b="1" dirty="0" smtClean="0"/>
              <a:t>More Soviet Poles (600,000) ostracized than German Jews (400,000) during 1930s</a:t>
            </a:r>
          </a:p>
          <a:p>
            <a:r>
              <a:rPr lang="en-US" b="1" dirty="0" smtClean="0"/>
              <a:t>Begins during famines (only real Russians should eat) and continues during Great Purges of 1930s</a:t>
            </a:r>
          </a:p>
          <a:p>
            <a:r>
              <a:rPr lang="en-US" b="1" dirty="0" smtClean="0"/>
              <a:t>New NKVD leader Nikolai </a:t>
            </a:r>
            <a:r>
              <a:rPr lang="en-US" b="1" dirty="0" err="1" smtClean="0"/>
              <a:t>Yezhov</a:t>
            </a:r>
            <a:r>
              <a:rPr lang="en-US" b="1" dirty="0" smtClean="0"/>
              <a:t> invents “Polish Military Organization” and claims Poles are being funneled money and weapons by relatives or other capitalists</a:t>
            </a:r>
          </a:p>
          <a:p>
            <a:pPr lvl="1"/>
            <a:r>
              <a:rPr lang="en-US" b="1" dirty="0" smtClean="0"/>
              <a:t>Stalin is, as always paranoid and sees conspiracies everywhere</a:t>
            </a:r>
          </a:p>
          <a:p>
            <a:pPr lvl="1"/>
            <a:r>
              <a:rPr lang="en-US" b="1" dirty="0" err="1" smtClean="0"/>
              <a:t>Yezhov</a:t>
            </a:r>
            <a:r>
              <a:rPr lang="en-US" b="1" dirty="0" smtClean="0"/>
              <a:t> wanted to use this to consolidate and get rid of NKVD rivals</a:t>
            </a:r>
          </a:p>
          <a:p>
            <a:r>
              <a:rPr lang="en-US" b="1" dirty="0" smtClean="0"/>
              <a:t>US/UK want peace and don’t intervene, Poland tries to honor its nonaggression pact</a:t>
            </a:r>
          </a:p>
          <a:p>
            <a:r>
              <a:rPr lang="en-US" b="1" dirty="0" smtClean="0"/>
              <a:t>Issues order NKVD 00485 = most sent to Gulags in Siberia, some executed by NKVD</a:t>
            </a:r>
          </a:p>
          <a:p>
            <a:pPr lvl="1"/>
            <a:r>
              <a:rPr lang="en-US" b="1" dirty="0" smtClean="0"/>
              <a:t>Even come up with quota system for arrests, imprisonments and executions</a:t>
            </a:r>
          </a:p>
          <a:p>
            <a:endParaRPr lang="en-US" dirty="0"/>
          </a:p>
        </p:txBody>
      </p:sp>
    </p:spTree>
    <p:extLst>
      <p:ext uri="{BB962C8B-B14F-4D97-AF65-F5344CB8AC3E}">
        <p14:creationId xmlns:p14="http://schemas.microsoft.com/office/powerpoint/2010/main" val="235080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2716"/>
          </a:xfrm>
        </p:spPr>
        <p:txBody>
          <a:bodyPr>
            <a:normAutofit/>
          </a:bodyPr>
          <a:lstStyle/>
          <a:p>
            <a:r>
              <a:rPr lang="en-US" b="1" dirty="0" smtClean="0">
                <a:solidFill>
                  <a:srgbClr val="8E0000"/>
                </a:solidFill>
              </a:rPr>
              <a:t>Great Purge</a:t>
            </a:r>
            <a:endParaRPr lang="en-US" b="1" dirty="0">
              <a:solidFill>
                <a:srgbClr val="8E0000"/>
              </a:solidFill>
            </a:endParaRPr>
          </a:p>
        </p:txBody>
      </p:sp>
      <p:sp>
        <p:nvSpPr>
          <p:cNvPr id="3" name="Content Placeholder 2"/>
          <p:cNvSpPr>
            <a:spLocks noGrp="1"/>
          </p:cNvSpPr>
          <p:nvPr>
            <p:ph idx="1"/>
          </p:nvPr>
        </p:nvSpPr>
        <p:spPr>
          <a:xfrm>
            <a:off x="1" y="812716"/>
            <a:ext cx="5410200" cy="5892884"/>
          </a:xfrm>
        </p:spPr>
        <p:txBody>
          <a:bodyPr>
            <a:normAutofit fontScale="70000" lnSpcReduction="20000"/>
          </a:bodyPr>
          <a:lstStyle/>
          <a:p>
            <a:r>
              <a:rPr lang="en-US" b="1" dirty="0" smtClean="0"/>
              <a:t>Stalin begins purging key Soviets from 1936-1938</a:t>
            </a:r>
          </a:p>
          <a:p>
            <a:pPr lvl="1"/>
            <a:r>
              <a:rPr lang="en-US" b="1" dirty="0" smtClean="0"/>
              <a:t>Historians debate if this is shrewd politics or increased paranoia</a:t>
            </a:r>
          </a:p>
          <a:p>
            <a:pPr lvl="1"/>
            <a:r>
              <a:rPr lang="en-US" b="1" dirty="0" smtClean="0"/>
              <a:t>Begins with questionable “murder” of Sergei Kirov</a:t>
            </a:r>
          </a:p>
          <a:p>
            <a:r>
              <a:rPr lang="en-US" b="1" dirty="0" smtClean="0"/>
              <a:t>First official move is to liquidate two former allies who helped rise to power: Zinoviev and Kamenev</a:t>
            </a:r>
          </a:p>
          <a:p>
            <a:r>
              <a:rPr lang="en-US" b="1" dirty="0" smtClean="0"/>
              <a:t>Followed up “Trotskyites” (on the left) and more conservative leaders (Nikolai Bukharin) on the right—who also helped Stalin get into power</a:t>
            </a:r>
          </a:p>
          <a:p>
            <a:pPr lvl="1"/>
            <a:r>
              <a:rPr lang="en-US" b="1" dirty="0" smtClean="0"/>
              <a:t>Bukharin is massively tortured into confession so Stalin can have a show trial for him </a:t>
            </a:r>
          </a:p>
          <a:p>
            <a:r>
              <a:rPr lang="en-US" b="1" dirty="0" smtClean="0"/>
              <a:t>Slows down for bit until Stalin decides to kill NKVD leaders who did this just in case they try to talk and/or blackmail him.</a:t>
            </a:r>
          </a:p>
        </p:txBody>
      </p:sp>
      <p:pic>
        <p:nvPicPr>
          <p:cNvPr id="4" name="Picture 3"/>
          <p:cNvPicPr>
            <a:picLocks noChangeAspect="1"/>
          </p:cNvPicPr>
          <p:nvPr/>
        </p:nvPicPr>
        <p:blipFill>
          <a:blip r:embed="rId2"/>
          <a:stretch>
            <a:fillRect/>
          </a:stretch>
        </p:blipFill>
        <p:spPr>
          <a:xfrm>
            <a:off x="5562600" y="812716"/>
            <a:ext cx="3279911" cy="5283284"/>
          </a:xfrm>
          <a:prstGeom prst="rect">
            <a:avLst/>
          </a:prstGeom>
        </p:spPr>
      </p:pic>
    </p:spTree>
    <p:extLst>
      <p:ext uri="{BB962C8B-B14F-4D97-AF65-F5344CB8AC3E}">
        <p14:creationId xmlns:p14="http://schemas.microsoft.com/office/powerpoint/2010/main" val="77741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2716"/>
          </a:xfrm>
        </p:spPr>
        <p:txBody>
          <a:bodyPr>
            <a:normAutofit/>
          </a:bodyPr>
          <a:lstStyle/>
          <a:p>
            <a:r>
              <a:rPr lang="en-US" b="1" dirty="0" smtClean="0">
                <a:solidFill>
                  <a:srgbClr val="8E0000"/>
                </a:solidFill>
              </a:rPr>
              <a:t>Great Purge</a:t>
            </a:r>
            <a:endParaRPr lang="en-US" b="1" dirty="0">
              <a:solidFill>
                <a:srgbClr val="8E0000"/>
              </a:solidFill>
            </a:endParaRPr>
          </a:p>
        </p:txBody>
      </p:sp>
      <p:sp>
        <p:nvSpPr>
          <p:cNvPr id="3" name="Content Placeholder 2"/>
          <p:cNvSpPr>
            <a:spLocks noGrp="1"/>
          </p:cNvSpPr>
          <p:nvPr>
            <p:ph idx="1"/>
          </p:nvPr>
        </p:nvSpPr>
        <p:spPr>
          <a:xfrm>
            <a:off x="152401" y="812715"/>
            <a:ext cx="8763000" cy="5892885"/>
          </a:xfrm>
        </p:spPr>
        <p:txBody>
          <a:bodyPr>
            <a:normAutofit fontScale="92500"/>
          </a:bodyPr>
          <a:lstStyle/>
          <a:p>
            <a:r>
              <a:rPr lang="en-US" b="1" dirty="0" smtClean="0"/>
              <a:t>Picks back up with murder of intelligentsia (too bourgeoisie) and purge of army generals (could control army and challenge Stalin) and finally all remaining kulaks (for good measure)</a:t>
            </a:r>
          </a:p>
          <a:p>
            <a:r>
              <a:rPr lang="en-US" b="1" dirty="0" smtClean="0"/>
              <a:t>Virtually all people accused did nothing wrong; all confessions obtained via torture</a:t>
            </a:r>
          </a:p>
          <a:p>
            <a:pPr lvl="1"/>
            <a:r>
              <a:rPr lang="en-US" b="1" dirty="0" smtClean="0"/>
              <a:t>Quite a few were so in love with Stalin’s cult of personality they went to their grave with “his name on their lips”</a:t>
            </a:r>
          </a:p>
          <a:p>
            <a:r>
              <a:rPr lang="en-US" b="1" dirty="0" smtClean="0"/>
              <a:t>Ends with second purge of NKVD and new leader </a:t>
            </a:r>
            <a:r>
              <a:rPr lang="en-US" b="1" dirty="0" err="1" smtClean="0"/>
              <a:t>Yezhov</a:t>
            </a:r>
            <a:r>
              <a:rPr lang="en-US" b="1" dirty="0" smtClean="0"/>
              <a:t> (who he </a:t>
            </a:r>
            <a:r>
              <a:rPr lang="en-US" b="1" dirty="0" err="1" smtClean="0"/>
              <a:t>unpersons</a:t>
            </a:r>
            <a:r>
              <a:rPr lang="en-US" b="1" dirty="0" smtClean="0"/>
              <a:t>)</a:t>
            </a:r>
          </a:p>
          <a:p>
            <a:r>
              <a:rPr lang="en-US" b="1" dirty="0" smtClean="0"/>
              <a:t>Final blow is death of Trotsky in Mexico City 1940</a:t>
            </a:r>
            <a:endParaRPr lang="en-US" b="1" dirty="0"/>
          </a:p>
        </p:txBody>
      </p:sp>
    </p:spTree>
    <p:extLst>
      <p:ext uri="{BB962C8B-B14F-4D97-AF65-F5344CB8AC3E}">
        <p14:creationId xmlns:p14="http://schemas.microsoft.com/office/powerpoint/2010/main" val="231745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5.media.tumblr.com/tumblr_meh8ef250L1qdbknwo1_400.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905000" y="386611"/>
            <a:ext cx="4405329" cy="5905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23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77475"/>
          </a:xfrm>
        </p:spPr>
        <p:txBody>
          <a:bodyPr>
            <a:normAutofit/>
          </a:bodyPr>
          <a:lstStyle/>
          <a:p>
            <a:r>
              <a:rPr lang="en-US" sz="4000" b="1" dirty="0" smtClean="0">
                <a:solidFill>
                  <a:srgbClr val="8E0000"/>
                </a:solidFill>
              </a:rPr>
              <a:t>Is it Genocide?</a:t>
            </a:r>
            <a:endParaRPr lang="en-US" sz="4000" b="1" dirty="0">
              <a:solidFill>
                <a:srgbClr val="8E0000"/>
              </a:solidFill>
            </a:endParaRPr>
          </a:p>
        </p:txBody>
      </p:sp>
      <p:sp>
        <p:nvSpPr>
          <p:cNvPr id="3" name="Content Placeholder 2"/>
          <p:cNvSpPr>
            <a:spLocks noGrp="1"/>
          </p:cNvSpPr>
          <p:nvPr>
            <p:ph idx="1"/>
          </p:nvPr>
        </p:nvSpPr>
        <p:spPr>
          <a:xfrm>
            <a:off x="131385" y="1219200"/>
            <a:ext cx="8890353" cy="5551205"/>
          </a:xfrm>
        </p:spPr>
        <p:txBody>
          <a:bodyPr>
            <a:normAutofit fontScale="77500" lnSpcReduction="20000"/>
          </a:bodyPr>
          <a:lstStyle/>
          <a:p>
            <a:r>
              <a:rPr lang="en-US" b="1" dirty="0" smtClean="0"/>
              <a:t>This begins the massive death toll of 1930-1945 Europe; ranges from 25-75 million</a:t>
            </a:r>
          </a:p>
          <a:p>
            <a:r>
              <a:rPr lang="en-US" b="1" dirty="0" smtClean="0"/>
              <a:t>Genocide is systematic attempt to eliminate a group of people</a:t>
            </a:r>
          </a:p>
          <a:p>
            <a:r>
              <a:rPr lang="en-US" b="1" dirty="0" smtClean="0"/>
              <a:t>UN defines it as an eight stage process, which is a good place to start</a:t>
            </a:r>
          </a:p>
          <a:p>
            <a:pPr marL="914400" lvl="1" indent="-514350">
              <a:buFont typeface="+mj-lt"/>
              <a:buAutoNum type="arabicPeriod"/>
            </a:pPr>
            <a:r>
              <a:rPr lang="en-US" sz="2600" b="1" dirty="0" smtClean="0"/>
              <a:t>Classification</a:t>
            </a:r>
          </a:p>
          <a:p>
            <a:pPr marL="914400" lvl="1" indent="-514350">
              <a:buFont typeface="+mj-lt"/>
              <a:buAutoNum type="arabicPeriod"/>
            </a:pPr>
            <a:r>
              <a:rPr lang="en-US" sz="2600" b="1" dirty="0" smtClean="0"/>
              <a:t>Symbolization</a:t>
            </a:r>
          </a:p>
          <a:p>
            <a:pPr marL="914400" lvl="1" indent="-514350">
              <a:buFont typeface="+mj-lt"/>
              <a:buAutoNum type="arabicPeriod"/>
            </a:pPr>
            <a:r>
              <a:rPr lang="en-US" sz="2600" b="1" dirty="0" smtClean="0"/>
              <a:t>Dehumanization</a:t>
            </a:r>
          </a:p>
          <a:p>
            <a:pPr marL="914400" lvl="1" indent="-514350">
              <a:buFont typeface="+mj-lt"/>
              <a:buAutoNum type="arabicPeriod"/>
            </a:pPr>
            <a:r>
              <a:rPr lang="en-US" sz="2600" b="1" dirty="0" smtClean="0"/>
              <a:t>Organization</a:t>
            </a:r>
          </a:p>
          <a:p>
            <a:pPr marL="914400" lvl="1" indent="-514350">
              <a:buFont typeface="+mj-lt"/>
              <a:buAutoNum type="arabicPeriod"/>
            </a:pPr>
            <a:r>
              <a:rPr lang="en-US" sz="2600" b="1" dirty="0" smtClean="0"/>
              <a:t>Polarization</a:t>
            </a:r>
          </a:p>
          <a:p>
            <a:pPr marL="914400" lvl="1" indent="-514350">
              <a:buFont typeface="+mj-lt"/>
              <a:buAutoNum type="arabicPeriod"/>
            </a:pPr>
            <a:r>
              <a:rPr lang="en-US" sz="2600" b="1" dirty="0" smtClean="0"/>
              <a:t>Preparation</a:t>
            </a:r>
          </a:p>
          <a:p>
            <a:pPr marL="914400" lvl="1" indent="-514350">
              <a:buFont typeface="+mj-lt"/>
              <a:buAutoNum type="arabicPeriod"/>
            </a:pPr>
            <a:r>
              <a:rPr lang="en-US" sz="2600" b="1" dirty="0" smtClean="0"/>
              <a:t>Extermination</a:t>
            </a:r>
          </a:p>
          <a:p>
            <a:pPr marL="914400" lvl="1" indent="-514350">
              <a:buFont typeface="+mj-lt"/>
              <a:buAutoNum type="arabicPeriod"/>
            </a:pPr>
            <a:r>
              <a:rPr lang="en-US" sz="2600" b="1" dirty="0" smtClean="0"/>
              <a:t>Denial</a:t>
            </a:r>
          </a:p>
          <a:p>
            <a:r>
              <a:rPr lang="en-US" b="1" dirty="0" smtClean="0"/>
              <a:t>Big debate among historians is what parts of the 1933-1945 Europe are genocides and which ones are not</a:t>
            </a:r>
            <a:endParaRPr lang="en-US" b="1" dirty="0"/>
          </a:p>
        </p:txBody>
      </p:sp>
    </p:spTree>
    <p:extLst>
      <p:ext uri="{BB962C8B-B14F-4D97-AF65-F5344CB8AC3E}">
        <p14:creationId xmlns:p14="http://schemas.microsoft.com/office/powerpoint/2010/main" val="116317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normAutofit/>
          </a:bodyPr>
          <a:lstStyle/>
          <a:p>
            <a:r>
              <a:rPr lang="en-US" sz="6000" b="1" dirty="0" smtClean="0"/>
              <a:t>Trotsky v. Stalin</a:t>
            </a:r>
            <a:endParaRPr lang="en-US" sz="6000" b="1" dirty="0"/>
          </a:p>
        </p:txBody>
      </p:sp>
    </p:spTree>
    <p:extLst>
      <p:ext uri="{BB962C8B-B14F-4D97-AF65-F5344CB8AC3E}">
        <p14:creationId xmlns:p14="http://schemas.microsoft.com/office/powerpoint/2010/main" val="2918823911"/>
      </p:ext>
    </p:extLst>
  </p:cSld>
  <p:clrMapOvr>
    <a:masterClrMapping/>
  </p:clrMapOvr>
  <p:transition spd="med">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8229600" cy="793750"/>
          </a:xfrm>
        </p:spPr>
        <p:txBody>
          <a:bodyPr>
            <a:noAutofit/>
          </a:bodyPr>
          <a:lstStyle/>
          <a:p>
            <a:r>
              <a:rPr lang="en-US" sz="4400" b="1" dirty="0" smtClean="0"/>
              <a:t>Lenin/Trotsky v. Stalin</a:t>
            </a:r>
            <a:endParaRPr lang="en-US" sz="4400" b="1" dirty="0"/>
          </a:p>
        </p:txBody>
      </p:sp>
      <p:sp>
        <p:nvSpPr>
          <p:cNvPr id="5" name="Text Placeholder 4"/>
          <p:cNvSpPr>
            <a:spLocks noGrp="1"/>
          </p:cNvSpPr>
          <p:nvPr>
            <p:ph type="body" idx="1"/>
          </p:nvPr>
        </p:nvSpPr>
        <p:spPr>
          <a:xfrm>
            <a:off x="228600" y="914400"/>
            <a:ext cx="4419600" cy="762000"/>
          </a:xfrm>
        </p:spPr>
        <p:txBody>
          <a:bodyPr/>
          <a:lstStyle/>
          <a:p>
            <a:r>
              <a:rPr lang="en-US" sz="4000" dirty="0" smtClean="0">
                <a:effectLst>
                  <a:outerShdw blurRad="38100" dist="38100" dir="2700000" algn="tl">
                    <a:srgbClr val="000000">
                      <a:alpha val="43137"/>
                    </a:srgbClr>
                  </a:outerShdw>
                </a:effectLst>
              </a:rPr>
              <a:t>Lenin/</a:t>
            </a:r>
            <a:r>
              <a:rPr lang="en-US" sz="4000" dirty="0" err="1" smtClean="0">
                <a:effectLst>
                  <a:outerShdw blurRad="38100" dist="38100" dir="2700000" algn="tl">
                    <a:srgbClr val="000000">
                      <a:alpha val="43137"/>
                    </a:srgbClr>
                  </a:outerShdw>
                </a:effectLst>
              </a:rPr>
              <a:t>Trotsky’ism</a:t>
            </a:r>
            <a:r>
              <a:rPr lang="en-US" sz="4000" dirty="0" smtClean="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p:txBody>
      </p:sp>
      <p:sp>
        <p:nvSpPr>
          <p:cNvPr id="7" name="Text Placeholder 6"/>
          <p:cNvSpPr>
            <a:spLocks noGrp="1"/>
          </p:cNvSpPr>
          <p:nvPr>
            <p:ph type="body" sz="half" idx="3"/>
          </p:nvPr>
        </p:nvSpPr>
        <p:spPr>
          <a:xfrm>
            <a:off x="4648200" y="934844"/>
            <a:ext cx="4267200" cy="762000"/>
          </a:xfrm>
        </p:spPr>
        <p:txBody>
          <a:bodyPr/>
          <a:lstStyle/>
          <a:p>
            <a:r>
              <a:rPr lang="en-US" sz="4000" dirty="0" smtClean="0">
                <a:effectLst>
                  <a:outerShdw blurRad="38100" dist="38100" dir="2700000" algn="tl">
                    <a:srgbClr val="000000">
                      <a:alpha val="43137"/>
                    </a:srgbClr>
                  </a:outerShdw>
                </a:effectLst>
              </a:rPr>
              <a:t>Stalinis</a:t>
            </a:r>
            <a:r>
              <a:rPr lang="en-US" sz="4000" dirty="0">
                <a:effectLst>
                  <a:outerShdw blurRad="38100" dist="38100" dir="2700000" algn="tl">
                    <a:srgbClr val="000000">
                      <a:alpha val="43137"/>
                    </a:srgbClr>
                  </a:outerShdw>
                </a:effectLst>
              </a:rPr>
              <a:t>m</a:t>
            </a:r>
          </a:p>
        </p:txBody>
      </p:sp>
      <p:sp>
        <p:nvSpPr>
          <p:cNvPr id="6" name="Content Placeholder 5"/>
          <p:cNvSpPr>
            <a:spLocks noGrp="1"/>
          </p:cNvSpPr>
          <p:nvPr>
            <p:ph sz="half" idx="2"/>
          </p:nvPr>
        </p:nvSpPr>
        <p:spPr>
          <a:xfrm>
            <a:off x="304800" y="1676400"/>
            <a:ext cx="4267200" cy="4800600"/>
          </a:xfrm>
        </p:spPr>
        <p:txBody>
          <a:bodyPr>
            <a:normAutofit lnSpcReduction="10000"/>
          </a:bodyPr>
          <a:lstStyle/>
          <a:p>
            <a:r>
              <a:rPr lang="en-US" u="sng" dirty="0" smtClean="0"/>
              <a:t>Political</a:t>
            </a:r>
          </a:p>
          <a:p>
            <a:pPr lvl="1"/>
            <a:r>
              <a:rPr lang="en-US" dirty="0"/>
              <a:t>Permanent </a:t>
            </a:r>
            <a:r>
              <a:rPr lang="en-US" dirty="0" smtClean="0"/>
              <a:t>revolution – that you have to wait for the stages…</a:t>
            </a:r>
            <a:endParaRPr lang="en-US" dirty="0"/>
          </a:p>
          <a:p>
            <a:pPr lvl="1"/>
            <a:r>
              <a:rPr lang="en-US" dirty="0" smtClean="0"/>
              <a:t>Vanguard party (Bolsheviks)</a:t>
            </a:r>
          </a:p>
          <a:p>
            <a:r>
              <a:rPr lang="en-US" u="sng" dirty="0" smtClean="0"/>
              <a:t>Social</a:t>
            </a:r>
          </a:p>
          <a:p>
            <a:pPr lvl="1"/>
            <a:r>
              <a:rPr lang="en-US" dirty="0" smtClean="0"/>
              <a:t>Permanent revolution</a:t>
            </a:r>
          </a:p>
          <a:p>
            <a:r>
              <a:rPr lang="en-US" u="sng" dirty="0" smtClean="0"/>
              <a:t>Economic</a:t>
            </a:r>
          </a:p>
          <a:p>
            <a:pPr lvl="1"/>
            <a:r>
              <a:rPr lang="en-US" dirty="0" smtClean="0"/>
              <a:t>Natural progression to industrialization</a:t>
            </a:r>
          </a:p>
          <a:p>
            <a:pPr lvl="1"/>
            <a:r>
              <a:rPr lang="en-US" dirty="0" smtClean="0"/>
              <a:t>War communism</a:t>
            </a:r>
          </a:p>
          <a:p>
            <a:pPr lvl="1"/>
            <a:r>
              <a:rPr lang="en-US" dirty="0" smtClean="0"/>
              <a:t>NEP (Lenin – Trotsky against)</a:t>
            </a:r>
            <a:endParaRPr lang="en-US" dirty="0"/>
          </a:p>
        </p:txBody>
      </p:sp>
      <p:sp>
        <p:nvSpPr>
          <p:cNvPr id="8" name="Content Placeholder 7"/>
          <p:cNvSpPr>
            <a:spLocks noGrp="1"/>
          </p:cNvSpPr>
          <p:nvPr>
            <p:ph sz="half" idx="4"/>
          </p:nvPr>
        </p:nvSpPr>
        <p:spPr>
          <a:xfrm>
            <a:off x="4648200" y="1676400"/>
            <a:ext cx="4343400" cy="4800600"/>
          </a:xfrm>
        </p:spPr>
        <p:txBody>
          <a:bodyPr>
            <a:normAutofit lnSpcReduction="10000"/>
          </a:bodyPr>
          <a:lstStyle/>
          <a:p>
            <a:r>
              <a:rPr lang="en-US" u="sng" dirty="0" smtClean="0"/>
              <a:t>Political</a:t>
            </a:r>
          </a:p>
          <a:p>
            <a:pPr lvl="1"/>
            <a:r>
              <a:rPr lang="en-US" dirty="0" smtClean="0"/>
              <a:t>Socialism in one country</a:t>
            </a:r>
          </a:p>
          <a:p>
            <a:pPr lvl="1"/>
            <a:r>
              <a:rPr lang="en-US" dirty="0" smtClean="0"/>
              <a:t>One packed party</a:t>
            </a:r>
          </a:p>
          <a:p>
            <a:pPr lvl="1"/>
            <a:r>
              <a:rPr lang="en-US" dirty="0" smtClean="0"/>
              <a:t>Force communism</a:t>
            </a:r>
            <a:endParaRPr lang="en-US" dirty="0"/>
          </a:p>
          <a:p>
            <a:r>
              <a:rPr lang="en-US" u="sng" dirty="0" smtClean="0"/>
              <a:t>Social</a:t>
            </a:r>
          </a:p>
          <a:p>
            <a:pPr lvl="1"/>
            <a:r>
              <a:rPr lang="en-US" dirty="0" smtClean="0"/>
              <a:t>Social terrorism-gulags, </a:t>
            </a:r>
            <a:r>
              <a:rPr lang="en-US" dirty="0" err="1" smtClean="0"/>
              <a:t>holo</a:t>
            </a:r>
            <a:r>
              <a:rPr lang="en-US" dirty="0" smtClean="0"/>
              <a:t>…</a:t>
            </a:r>
          </a:p>
          <a:p>
            <a:pPr lvl="1"/>
            <a:r>
              <a:rPr lang="en-US" dirty="0" smtClean="0"/>
              <a:t>Collectivization</a:t>
            </a:r>
          </a:p>
          <a:p>
            <a:pPr lvl="1"/>
            <a:r>
              <a:rPr lang="en-US" dirty="0" smtClean="0"/>
              <a:t>Women &amp; education go back – lost gains</a:t>
            </a:r>
            <a:endParaRPr lang="en-US" dirty="0"/>
          </a:p>
          <a:p>
            <a:r>
              <a:rPr lang="en-US" u="sng" dirty="0" smtClean="0"/>
              <a:t>Economic</a:t>
            </a:r>
          </a:p>
          <a:p>
            <a:pPr lvl="1"/>
            <a:r>
              <a:rPr lang="en-US" dirty="0" smtClean="0"/>
              <a:t>Collectivization</a:t>
            </a:r>
          </a:p>
          <a:p>
            <a:pPr lvl="1"/>
            <a:r>
              <a:rPr lang="en-US" dirty="0" smtClean="0"/>
              <a:t>5 year plans (no personal profit)</a:t>
            </a:r>
            <a:endParaRPr lang="en-US" dirty="0"/>
          </a:p>
        </p:txBody>
      </p:sp>
    </p:spTree>
    <p:extLst>
      <p:ext uri="{BB962C8B-B14F-4D97-AF65-F5344CB8AC3E}">
        <p14:creationId xmlns:p14="http://schemas.microsoft.com/office/powerpoint/2010/main" val="2386232107"/>
      </p:ext>
    </p:extLst>
  </p:cSld>
  <p:clrMapOvr>
    <a:masterClrMapping/>
  </p:clrMapOvr>
  <p:transition spd="med">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772400" cy="838200"/>
          </a:xfrm>
        </p:spPr>
        <p:txBody>
          <a:bodyPr/>
          <a:lstStyle/>
          <a:p>
            <a:r>
              <a:rPr lang="en-US" b="1" dirty="0" smtClean="0"/>
              <a:t>Lenin to Stalin</a:t>
            </a:r>
            <a:endParaRPr lang="en-US" b="1" dirty="0"/>
          </a:p>
        </p:txBody>
      </p:sp>
      <p:sp>
        <p:nvSpPr>
          <p:cNvPr id="3" name="Content Placeholder 2"/>
          <p:cNvSpPr>
            <a:spLocks noGrp="1"/>
          </p:cNvSpPr>
          <p:nvPr>
            <p:ph sz="quarter" idx="1"/>
          </p:nvPr>
        </p:nvSpPr>
        <p:spPr>
          <a:xfrm>
            <a:off x="304800" y="1066800"/>
            <a:ext cx="5105400" cy="5486400"/>
          </a:xfrm>
        </p:spPr>
        <p:txBody>
          <a:bodyPr>
            <a:normAutofit fontScale="85000" lnSpcReduction="20000"/>
          </a:bodyPr>
          <a:lstStyle/>
          <a:p>
            <a:r>
              <a:rPr lang="en-US" b="1" dirty="0" smtClean="0"/>
              <a:t>1922/24 – Lenin Stroke</a:t>
            </a:r>
          </a:p>
          <a:p>
            <a:r>
              <a:rPr lang="en-US" b="1" dirty="0" smtClean="0"/>
              <a:t>Stalin v. Trotsky</a:t>
            </a:r>
          </a:p>
          <a:p>
            <a:pPr lvl="1"/>
            <a:r>
              <a:rPr lang="en-US" b="1" dirty="0" smtClean="0"/>
              <a:t>Lenin Testament</a:t>
            </a:r>
          </a:p>
          <a:p>
            <a:r>
              <a:rPr lang="en-US" b="1" dirty="0" smtClean="0"/>
              <a:t>1928 – full power to Stalin</a:t>
            </a:r>
          </a:p>
          <a:p>
            <a:r>
              <a:rPr lang="en-US" b="1" dirty="0" smtClean="0"/>
              <a:t>Five Year Plan. Announced 1927 (but adopted 1929)</a:t>
            </a:r>
          </a:p>
          <a:p>
            <a:pPr lvl="1"/>
            <a:r>
              <a:rPr lang="en-US" b="1" dirty="0" smtClean="0"/>
              <a:t>Ran from October 1928 to December 1932</a:t>
            </a:r>
          </a:p>
          <a:p>
            <a:pPr lvl="1"/>
            <a:r>
              <a:rPr lang="en-US" b="1" dirty="0" smtClean="0"/>
              <a:t>Focused on 3 things:</a:t>
            </a:r>
          </a:p>
          <a:p>
            <a:pPr lvl="2"/>
            <a:r>
              <a:rPr lang="en-US" b="1" dirty="0" smtClean="0"/>
              <a:t>Industrial</a:t>
            </a:r>
          </a:p>
          <a:p>
            <a:pPr lvl="3"/>
            <a:r>
              <a:rPr lang="en-US" b="1" dirty="0" smtClean="0"/>
              <a:t>increase</a:t>
            </a:r>
          </a:p>
          <a:p>
            <a:pPr lvl="2"/>
            <a:r>
              <a:rPr lang="en-US" b="1" dirty="0" smtClean="0"/>
              <a:t>Agriculture</a:t>
            </a:r>
          </a:p>
          <a:p>
            <a:pPr lvl="3"/>
            <a:r>
              <a:rPr lang="en-US" b="1" dirty="0" smtClean="0"/>
              <a:t>Collectivization</a:t>
            </a:r>
          </a:p>
          <a:p>
            <a:pPr>
              <a:spcBef>
                <a:spcPts val="500"/>
              </a:spcBef>
              <a:spcAft>
                <a:spcPts val="500"/>
              </a:spcAft>
            </a:pPr>
            <a:r>
              <a:rPr lang="en-US" b="1" dirty="0" smtClean="0"/>
              <a:t>1933 – Full control of industry and agriculture</a:t>
            </a:r>
          </a:p>
          <a:p>
            <a:pPr lvl="1">
              <a:spcBef>
                <a:spcPts val="500"/>
              </a:spcBef>
              <a:spcAft>
                <a:spcPts val="500"/>
              </a:spcAft>
            </a:pPr>
            <a:r>
              <a:rPr lang="en-US" b="1" dirty="0" smtClean="0"/>
              <a:t>Plan was declared complete six months early.</a:t>
            </a:r>
          </a:p>
          <a:p>
            <a:endParaRPr lang="en-US" dirty="0"/>
          </a:p>
        </p:txBody>
      </p:sp>
      <p:pic>
        <p:nvPicPr>
          <p:cNvPr id="5" name="Content Placeholder 4" descr="Len-Stalin.png"/>
          <p:cNvPicPr>
            <a:picLocks noGrp="1" noChangeAspect="1"/>
          </p:cNvPicPr>
          <p:nvPr>
            <p:ph sz="quarter" idx="2"/>
          </p:nvPr>
        </p:nvPicPr>
        <p:blipFill>
          <a:blip r:embed="rId2" cstate="print"/>
          <a:stretch>
            <a:fillRect/>
          </a:stretch>
        </p:blipFill>
        <p:spPr>
          <a:xfrm>
            <a:off x="5537172" y="947057"/>
            <a:ext cx="3487966" cy="4724400"/>
          </a:xfrm>
        </p:spPr>
      </p:pic>
    </p:spTree>
    <p:extLst>
      <p:ext uri="{BB962C8B-B14F-4D97-AF65-F5344CB8AC3E}">
        <p14:creationId xmlns:p14="http://schemas.microsoft.com/office/powerpoint/2010/main" val="10752323"/>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p>
            <a:r>
              <a:rPr lang="en-US" b="1" dirty="0" smtClean="0"/>
              <a:t>Stalin Questions</a:t>
            </a:r>
            <a:endParaRPr lang="en-US" b="1" dirty="0"/>
          </a:p>
        </p:txBody>
      </p:sp>
      <p:sp>
        <p:nvSpPr>
          <p:cNvPr id="3" name="Content Placeholder 2"/>
          <p:cNvSpPr>
            <a:spLocks noGrp="1"/>
          </p:cNvSpPr>
          <p:nvPr>
            <p:ph sz="quarter" idx="1"/>
          </p:nvPr>
        </p:nvSpPr>
        <p:spPr>
          <a:xfrm>
            <a:off x="381000" y="1447800"/>
            <a:ext cx="4724400" cy="4572000"/>
          </a:xfrm>
        </p:spPr>
        <p:txBody>
          <a:bodyPr>
            <a:normAutofit fontScale="92500"/>
          </a:bodyPr>
          <a:lstStyle/>
          <a:p>
            <a:pPr marL="514350" indent="-514350">
              <a:buFont typeface="+mj-lt"/>
              <a:buAutoNum type="arabicPeriod"/>
            </a:pPr>
            <a:r>
              <a:rPr lang="en-US" b="1" dirty="0" smtClean="0"/>
              <a:t>How did Stalin take control of the party after Lenin’s death?</a:t>
            </a:r>
          </a:p>
          <a:p>
            <a:pPr marL="514350" indent="-514350">
              <a:buFont typeface="+mj-lt"/>
              <a:buAutoNum type="arabicPeriod"/>
            </a:pPr>
            <a:r>
              <a:rPr lang="en-US" b="1" dirty="0" smtClean="0"/>
              <a:t>What ideas/policies did Stalin enact while leading the USSR?  </a:t>
            </a:r>
          </a:p>
          <a:p>
            <a:pPr marL="514350" indent="-514350">
              <a:buFont typeface="+mj-lt"/>
              <a:buAutoNum type="arabicPeriod"/>
            </a:pPr>
            <a:r>
              <a:rPr lang="en-US" b="1" dirty="0" smtClean="0"/>
              <a:t>What were they meant to accomplish?</a:t>
            </a:r>
          </a:p>
          <a:p>
            <a:pPr marL="514350" indent="-514350">
              <a:buFont typeface="+mj-lt"/>
              <a:buAutoNum type="arabicPeriod"/>
            </a:pPr>
            <a:r>
              <a:rPr lang="en-US" b="1" dirty="0" smtClean="0"/>
              <a:t>Why is Stalin’s government considered totalitarian?</a:t>
            </a:r>
          </a:p>
          <a:p>
            <a:pPr marL="514350" indent="-514350">
              <a:buFont typeface="+mj-lt"/>
              <a:buAutoNum type="arabicPeriod"/>
            </a:pPr>
            <a:r>
              <a:rPr lang="en-US" b="1" dirty="0" smtClean="0"/>
              <a:t>What further questions do you have about the revolution and Stalin?</a:t>
            </a:r>
            <a:endParaRPr lang="en-US" b="1" dirty="0"/>
          </a:p>
        </p:txBody>
      </p:sp>
      <p:pic>
        <p:nvPicPr>
          <p:cNvPr id="5" name="Picture 2"/>
          <p:cNvPicPr>
            <a:picLocks noGrp="1" noChangeAspect="1" noChangeArrowheads="1"/>
          </p:cNvPicPr>
          <p:nvPr>
            <p:ph sz="quarter" idx="2"/>
          </p:nvPr>
        </p:nvPicPr>
        <p:blipFill>
          <a:blip r:embed="rId2" cstate="print"/>
          <a:srcRect/>
          <a:stretch>
            <a:fillRect/>
          </a:stretch>
        </p:blipFill>
        <p:spPr bwMode="auto">
          <a:xfrm>
            <a:off x="5244768" y="1447800"/>
            <a:ext cx="3128038" cy="4572000"/>
          </a:xfrm>
          <a:prstGeom prst="rect">
            <a:avLst/>
          </a:prstGeom>
          <a:noFill/>
          <a:ln w="9525">
            <a:noFill/>
            <a:miter lim="800000"/>
            <a:headEnd/>
            <a:tailEnd/>
          </a:ln>
          <a:effectLst/>
        </p:spPr>
      </p:pic>
    </p:spTree>
    <p:extLst>
      <p:ext uri="{BB962C8B-B14F-4D97-AF65-F5344CB8AC3E}">
        <p14:creationId xmlns:p14="http://schemas.microsoft.com/office/powerpoint/2010/main" val="3416447790"/>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408"/>
            <a:ext cx="8229600" cy="1143000"/>
          </a:xfrm>
        </p:spPr>
        <p:txBody>
          <a:bodyPr/>
          <a:lstStyle/>
          <a:p>
            <a:r>
              <a:rPr lang="en-US" dirty="0" smtClean="0"/>
              <a:t>Thesis</a:t>
            </a:r>
            <a:endParaRPr lang="en-US" dirty="0"/>
          </a:p>
        </p:txBody>
      </p:sp>
      <p:sp>
        <p:nvSpPr>
          <p:cNvPr id="3" name="Content Placeholder 2"/>
          <p:cNvSpPr>
            <a:spLocks noGrp="1"/>
          </p:cNvSpPr>
          <p:nvPr>
            <p:ph idx="1"/>
          </p:nvPr>
        </p:nvSpPr>
        <p:spPr>
          <a:xfrm>
            <a:off x="204187" y="692458"/>
            <a:ext cx="8708994" cy="5903651"/>
          </a:xfrm>
        </p:spPr>
        <p:txBody>
          <a:bodyPr>
            <a:normAutofit/>
          </a:bodyPr>
          <a:lstStyle/>
          <a:p>
            <a:pPr marL="0" indent="0">
              <a:buNone/>
            </a:pPr>
            <a:r>
              <a:rPr lang="en-US" dirty="0" smtClean="0"/>
              <a:t>After the creation of the USSR and ensuing power struggle, Joseph Stalin emerged as the dominant political force through a mixture of false alliances and lies. Continuing this style of ruling—and seeing what he, and therefore others, could and would do to keep power— caused Stalin to become both paranoid and vindictive. This manifested itself multiple times throughout the course of his terror, beginning with </a:t>
            </a:r>
            <a:r>
              <a:rPr lang="en-US" dirty="0" err="1" smtClean="0"/>
              <a:t>Holodomor</a:t>
            </a:r>
            <a:r>
              <a:rPr lang="en-US" dirty="0" smtClean="0"/>
              <a:t> in Ukraine and the Great Purges of the early USSR.</a:t>
            </a:r>
            <a:endParaRPr lang="en-US" dirty="0"/>
          </a:p>
        </p:txBody>
      </p:sp>
    </p:spTree>
    <p:extLst>
      <p:ext uri="{BB962C8B-B14F-4D97-AF65-F5344CB8AC3E}">
        <p14:creationId xmlns:p14="http://schemas.microsoft.com/office/powerpoint/2010/main" val="3619516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533400"/>
            <a:ext cx="7772400" cy="1470025"/>
          </a:xfrm>
        </p:spPr>
        <p:txBody>
          <a:bodyPr/>
          <a:lstStyle/>
          <a:p>
            <a:r>
              <a:rPr lang="en-US" altLang="en-US" b="1">
                <a:solidFill>
                  <a:schemeClr val="bg1"/>
                </a:solidFill>
              </a:rPr>
              <a:t>Stalin – Man of Steel</a:t>
            </a:r>
          </a:p>
        </p:txBody>
      </p:sp>
      <p:pic>
        <p:nvPicPr>
          <p:cNvPr id="2054" name="Picture 6" descr="stali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828800"/>
            <a:ext cx="3238500" cy="3533775"/>
          </a:xfrm>
          <a:prstGeom prst="rect">
            <a:avLst/>
          </a:prstGeom>
          <a:noFill/>
          <a:extLst>
            <a:ext uri="{909E8E84-426E-40DD-AFC4-6F175D3DCCD1}">
              <a14:hiddenFill xmlns:a14="http://schemas.microsoft.com/office/drawing/2010/main">
                <a:solidFill>
                  <a:srgbClr val="FFFFFF"/>
                </a:solidFill>
              </a14:hiddenFill>
            </a:ext>
          </a:extLst>
        </p:spPr>
      </p:pic>
      <p:sp>
        <p:nvSpPr>
          <p:cNvPr id="2055" name="Text Box 7"/>
          <p:cNvSpPr txBox="1">
            <a:spLocks noChangeArrowheads="1"/>
          </p:cNvSpPr>
          <p:nvPr/>
        </p:nvSpPr>
        <p:spPr bwMode="auto">
          <a:xfrm>
            <a:off x="3276600" y="56388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fontAlgn="base">
              <a:spcBef>
                <a:spcPct val="50000"/>
              </a:spcBef>
              <a:spcAft>
                <a:spcPct val="0"/>
              </a:spcAft>
            </a:pPr>
            <a:r>
              <a:rPr lang="en-US" altLang="en-US" smtClean="0">
                <a:solidFill>
                  <a:srgbClr val="FFFFFF"/>
                </a:solidFill>
              </a:rPr>
              <a:t>1879-1953</a:t>
            </a:r>
          </a:p>
        </p:txBody>
      </p:sp>
    </p:spTree>
    <p:extLst>
      <p:ext uri="{BB962C8B-B14F-4D97-AF65-F5344CB8AC3E}">
        <p14:creationId xmlns:p14="http://schemas.microsoft.com/office/powerpoint/2010/main" val="3025836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685800"/>
          </a:xfrm>
        </p:spPr>
        <p:txBody>
          <a:bodyPr/>
          <a:lstStyle/>
          <a:p>
            <a:r>
              <a:rPr lang="en-US" altLang="en-US" sz="4000" b="1">
                <a:solidFill>
                  <a:schemeClr val="bg1"/>
                </a:solidFill>
              </a:rPr>
              <a:t>Totalitarianism</a:t>
            </a:r>
          </a:p>
        </p:txBody>
      </p:sp>
      <p:sp>
        <p:nvSpPr>
          <p:cNvPr id="3075" name="Rectangle 3"/>
          <p:cNvSpPr>
            <a:spLocks noGrp="1" noChangeArrowheads="1"/>
          </p:cNvSpPr>
          <p:nvPr>
            <p:ph type="body" idx="1"/>
          </p:nvPr>
        </p:nvSpPr>
        <p:spPr>
          <a:xfrm>
            <a:off x="304800" y="762000"/>
            <a:ext cx="8610600" cy="5867400"/>
          </a:xfrm>
        </p:spPr>
        <p:txBody>
          <a:bodyPr/>
          <a:lstStyle/>
          <a:p>
            <a:pPr>
              <a:lnSpc>
                <a:spcPct val="90000"/>
              </a:lnSpc>
            </a:pPr>
            <a:r>
              <a:rPr lang="en-US" altLang="en-US" sz="2800" dirty="0">
                <a:solidFill>
                  <a:schemeClr val="bg1"/>
                </a:solidFill>
              </a:rPr>
              <a:t>Government control over all aspects of economic, social, political, cultural, and intellectual life</a:t>
            </a:r>
          </a:p>
          <a:p>
            <a:pPr>
              <a:lnSpc>
                <a:spcPct val="90000"/>
              </a:lnSpc>
            </a:pPr>
            <a:r>
              <a:rPr lang="en-US" altLang="en-US" sz="2800" dirty="0">
                <a:solidFill>
                  <a:schemeClr val="bg1"/>
                </a:solidFill>
              </a:rPr>
              <a:t>The subordination of the individual to the state, and the insistence that the masses be actively involved in the regime’s goals</a:t>
            </a:r>
          </a:p>
          <a:p>
            <a:pPr lvl="1">
              <a:lnSpc>
                <a:spcPct val="90000"/>
              </a:lnSpc>
            </a:pPr>
            <a:r>
              <a:rPr lang="en-US" altLang="en-US" sz="2000" dirty="0">
                <a:solidFill>
                  <a:schemeClr val="bg1"/>
                </a:solidFill>
              </a:rPr>
              <a:t>Enforced through propaganda through state-controlled mass media </a:t>
            </a:r>
          </a:p>
          <a:p>
            <a:pPr lvl="1">
              <a:lnSpc>
                <a:spcPct val="90000"/>
              </a:lnSpc>
            </a:pPr>
            <a:r>
              <a:rPr lang="en-US" altLang="en-US" sz="2000" dirty="0">
                <a:solidFill>
                  <a:schemeClr val="bg1"/>
                </a:solidFill>
              </a:rPr>
              <a:t>A single political party that controls the state</a:t>
            </a:r>
          </a:p>
          <a:p>
            <a:pPr lvl="1">
              <a:lnSpc>
                <a:spcPct val="90000"/>
              </a:lnSpc>
            </a:pPr>
            <a:r>
              <a:rPr lang="en-US" altLang="en-US" sz="2000" dirty="0">
                <a:solidFill>
                  <a:schemeClr val="bg1"/>
                </a:solidFill>
              </a:rPr>
              <a:t>Cult of Personality</a:t>
            </a:r>
          </a:p>
          <a:p>
            <a:pPr lvl="1">
              <a:lnSpc>
                <a:spcPct val="90000"/>
              </a:lnSpc>
            </a:pPr>
            <a:r>
              <a:rPr lang="en-US" altLang="en-US" sz="2000" dirty="0">
                <a:solidFill>
                  <a:schemeClr val="bg1"/>
                </a:solidFill>
              </a:rPr>
              <a:t>Regulation/restriction of free speech, use of mass surveillance, and widespread use of terrorism</a:t>
            </a:r>
          </a:p>
          <a:p>
            <a:pPr>
              <a:lnSpc>
                <a:spcPct val="90000"/>
              </a:lnSpc>
            </a:pPr>
            <a:r>
              <a:rPr lang="en-US" altLang="en-US" sz="2400" dirty="0">
                <a:solidFill>
                  <a:schemeClr val="bg1"/>
                </a:solidFill>
              </a:rPr>
              <a:t>Origins in total warfare </a:t>
            </a:r>
          </a:p>
          <a:p>
            <a:pPr lvl="1">
              <a:lnSpc>
                <a:spcPct val="90000"/>
              </a:lnSpc>
              <a:buFontTx/>
              <a:buNone/>
            </a:pPr>
            <a:r>
              <a:rPr lang="en-US" altLang="en-US" sz="2000" dirty="0">
                <a:solidFill>
                  <a:schemeClr val="bg1"/>
                </a:solidFill>
              </a:rPr>
              <a:t>– even democratic nations took control of economic, political, and personal freedom to gain victory</a:t>
            </a:r>
          </a:p>
          <a:p>
            <a:pPr lvl="1">
              <a:lnSpc>
                <a:spcPct val="90000"/>
              </a:lnSpc>
            </a:pPr>
            <a:r>
              <a:rPr lang="en-US" altLang="en-US" sz="2000" dirty="0">
                <a:solidFill>
                  <a:schemeClr val="bg1"/>
                </a:solidFill>
              </a:rPr>
              <a:t>But most prominent in Stalin’s USSR, Nazi Germany, and Fascist Italy</a:t>
            </a:r>
          </a:p>
          <a:p>
            <a:pPr lvl="1">
              <a:lnSpc>
                <a:spcPct val="90000"/>
              </a:lnSpc>
              <a:buFontTx/>
              <a:buNone/>
            </a:pPr>
            <a:endParaRPr lang="en-US" altLang="en-US" sz="2000" dirty="0">
              <a:solidFill>
                <a:schemeClr val="bg1"/>
              </a:solidFill>
            </a:endParaRPr>
          </a:p>
        </p:txBody>
      </p:sp>
    </p:spTree>
    <p:extLst>
      <p:ext uri="{BB962C8B-B14F-4D97-AF65-F5344CB8AC3E}">
        <p14:creationId xmlns:p14="http://schemas.microsoft.com/office/powerpoint/2010/main" val="16700176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blinds(horizontal)">
                                      <p:cBhvr>
                                        <p:cTn id="7" dur="500"/>
                                        <p:tgtEl>
                                          <p:spTgt spid="30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2" dur="500"/>
                                        <p:tgtEl>
                                          <p:spTgt spid="30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blinds(horizontal)">
                                      <p:cBhvr>
                                        <p:cTn id="17" dur="500"/>
                                        <p:tgtEl>
                                          <p:spTgt spid="307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blinds(horizontal)">
                                      <p:cBhvr>
                                        <p:cTn id="22" dur="500"/>
                                        <p:tgtEl>
                                          <p:spTgt spid="307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animEffect transition="in" filter="blinds(horizontal)">
                                      <p:cBhvr>
                                        <p:cTn id="27" dur="500"/>
                                        <p:tgtEl>
                                          <p:spTgt spid="307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075">
                                            <p:txEl>
                                              <p:pRg st="6" end="6"/>
                                            </p:txEl>
                                          </p:spTgt>
                                        </p:tgtEl>
                                        <p:attrNameLst>
                                          <p:attrName>style.visibility</p:attrName>
                                        </p:attrNameLst>
                                      </p:cBhvr>
                                      <p:to>
                                        <p:strVal val="visible"/>
                                      </p:to>
                                    </p:set>
                                    <p:animEffect transition="in" filter="blinds(horizontal)">
                                      <p:cBhvr>
                                        <p:cTn id="32" dur="500"/>
                                        <p:tgtEl>
                                          <p:spTgt spid="3075">
                                            <p:txEl>
                                              <p:pRg st="6" end="6"/>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075">
                                            <p:txEl>
                                              <p:pRg st="7" end="7"/>
                                            </p:txEl>
                                          </p:spTgt>
                                        </p:tgtEl>
                                        <p:attrNameLst>
                                          <p:attrName>style.visibility</p:attrName>
                                        </p:attrNameLst>
                                      </p:cBhvr>
                                      <p:to>
                                        <p:strVal val="visible"/>
                                      </p:to>
                                    </p:set>
                                    <p:animEffect transition="in" filter="blinds(horizontal)">
                                      <p:cBhvr>
                                        <p:cTn id="35" dur="500"/>
                                        <p:tgtEl>
                                          <p:spTgt spid="3075">
                                            <p:txEl>
                                              <p:pRg st="7" end="7"/>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075">
                                            <p:txEl>
                                              <p:pRg st="8" end="8"/>
                                            </p:txEl>
                                          </p:spTgt>
                                        </p:tgtEl>
                                        <p:attrNameLst>
                                          <p:attrName>style.visibility</p:attrName>
                                        </p:attrNameLst>
                                      </p:cBhvr>
                                      <p:to>
                                        <p:strVal val="visible"/>
                                      </p:to>
                                    </p:set>
                                    <p:animEffect transition="in" filter="blinds(horizontal)">
                                      <p:cBhvr>
                                        <p:cTn id="38" dur="5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r>
              <a:rPr lang="en-US" altLang="en-US" b="1">
                <a:solidFill>
                  <a:schemeClr val="bg1"/>
                </a:solidFill>
              </a:rPr>
              <a:t>Stalin</a:t>
            </a:r>
          </a:p>
        </p:txBody>
      </p:sp>
      <p:sp>
        <p:nvSpPr>
          <p:cNvPr id="4099" name="Rectangle 3"/>
          <p:cNvSpPr>
            <a:spLocks noGrp="1" noChangeArrowheads="1"/>
          </p:cNvSpPr>
          <p:nvPr>
            <p:ph type="body" idx="1"/>
          </p:nvPr>
        </p:nvSpPr>
        <p:spPr>
          <a:xfrm>
            <a:off x="152400" y="609600"/>
            <a:ext cx="8763000" cy="5486400"/>
          </a:xfrm>
        </p:spPr>
        <p:txBody>
          <a:bodyPr/>
          <a:lstStyle/>
          <a:p>
            <a:r>
              <a:rPr lang="en-US" altLang="en-US" sz="3500" b="1" dirty="0">
                <a:solidFill>
                  <a:schemeClr val="bg1"/>
                </a:solidFill>
              </a:rPr>
              <a:t>Personal: </a:t>
            </a:r>
          </a:p>
          <a:p>
            <a:pPr lvl="1"/>
            <a:r>
              <a:rPr lang="en-US" altLang="en-US" sz="3600" dirty="0" err="1">
                <a:solidFill>
                  <a:schemeClr val="bg1"/>
                </a:solidFill>
              </a:rPr>
              <a:t>Iosif</a:t>
            </a:r>
            <a:r>
              <a:rPr lang="en-US" altLang="en-US" sz="3600" dirty="0">
                <a:solidFill>
                  <a:schemeClr val="bg1"/>
                </a:solidFill>
              </a:rPr>
              <a:t> </a:t>
            </a:r>
            <a:r>
              <a:rPr lang="en-US" altLang="en-US" sz="3600" dirty="0" err="1">
                <a:solidFill>
                  <a:schemeClr val="bg1"/>
                </a:solidFill>
              </a:rPr>
              <a:t>Vissarionovich</a:t>
            </a:r>
            <a:r>
              <a:rPr lang="en-US" altLang="en-US" sz="3600" dirty="0">
                <a:solidFill>
                  <a:schemeClr val="bg1"/>
                </a:solidFill>
              </a:rPr>
              <a:t> Dzhugashvili</a:t>
            </a:r>
            <a:endParaRPr lang="en-US" altLang="en-US" sz="3600" b="1" dirty="0">
              <a:solidFill>
                <a:schemeClr val="bg1"/>
              </a:solidFill>
            </a:endParaRPr>
          </a:p>
          <a:p>
            <a:pPr lvl="1"/>
            <a:r>
              <a:rPr lang="en-US" altLang="en-US" sz="3600" dirty="0">
                <a:solidFill>
                  <a:schemeClr val="bg1"/>
                </a:solidFill>
                <a:hlinkClick r:id="rId2" action="ppaction://hlinksldjump"/>
              </a:rPr>
              <a:t>Georgia</a:t>
            </a:r>
            <a:endParaRPr lang="en-US" altLang="en-US" sz="3600" dirty="0">
              <a:solidFill>
                <a:schemeClr val="bg1"/>
              </a:solidFill>
            </a:endParaRPr>
          </a:p>
          <a:p>
            <a:pPr lvl="1"/>
            <a:r>
              <a:rPr lang="en-US" altLang="en-US" sz="3600" dirty="0">
                <a:solidFill>
                  <a:schemeClr val="bg1"/>
                </a:solidFill>
              </a:rPr>
              <a:t>A revolutionary, vs. tsarist regime, exiled </a:t>
            </a:r>
          </a:p>
          <a:p>
            <a:pPr lvl="1"/>
            <a:r>
              <a:rPr lang="en-US" altLang="en-US" sz="3600" dirty="0">
                <a:solidFill>
                  <a:schemeClr val="bg1"/>
                </a:solidFill>
              </a:rPr>
              <a:t>Joined Bolshevik party, met Lenin (1905)</a:t>
            </a:r>
          </a:p>
        </p:txBody>
      </p:sp>
      <p:pic>
        <p:nvPicPr>
          <p:cNvPr id="4101" name="Picture 5" descr="stalin_19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983955"/>
            <a:ext cx="1447800" cy="1859206"/>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stalin_exile_19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438478"/>
            <a:ext cx="1676400" cy="2419522"/>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stal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9097" y="4493492"/>
            <a:ext cx="1828800" cy="236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335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blinds(horizontal)">
                                      <p:cBhvr>
                                        <p:cTn id="7" dur="500"/>
                                        <p:tgtEl>
                                          <p:spTgt spid="409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0" dur="500"/>
                                        <p:tgtEl>
                                          <p:spTgt spid="409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5" dur="500"/>
                                        <p:tgtEl>
                                          <p:spTgt spid="4099">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4099">
                                            <p:txEl>
                                              <p:pRg st="4" end="4"/>
                                            </p:txEl>
                                          </p:spTgt>
                                        </p:tgtEl>
                                        <p:attrNameLst>
                                          <p:attrName>style.visibility</p:attrName>
                                        </p:attrNameLst>
                                      </p:cBhvr>
                                      <p:to>
                                        <p:strVal val="visible"/>
                                      </p:to>
                                    </p:set>
                                    <p:animEffect transition="in" filter="blinds(horizontal)">
                                      <p:cBhvr>
                                        <p:cTn id="20"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332"/>
            <a:ext cx="8229600" cy="1143000"/>
          </a:xfrm>
        </p:spPr>
        <p:txBody>
          <a:bodyPr/>
          <a:lstStyle/>
          <a:p>
            <a:r>
              <a:rPr lang="en-US" b="1" dirty="0" smtClean="0">
                <a:solidFill>
                  <a:srgbClr val="8E0000"/>
                </a:solidFill>
              </a:rPr>
              <a:t>Creation of the USSR</a:t>
            </a:r>
            <a:endParaRPr lang="en-US" b="1" dirty="0">
              <a:solidFill>
                <a:srgbClr val="8E0000"/>
              </a:solidFill>
            </a:endParaRPr>
          </a:p>
        </p:txBody>
      </p:sp>
      <p:sp>
        <p:nvSpPr>
          <p:cNvPr id="3" name="Content Placeholder 2"/>
          <p:cNvSpPr>
            <a:spLocks noGrp="1"/>
          </p:cNvSpPr>
          <p:nvPr>
            <p:ph idx="1"/>
          </p:nvPr>
        </p:nvSpPr>
        <p:spPr>
          <a:xfrm>
            <a:off x="233573" y="759161"/>
            <a:ext cx="8685978" cy="6098839"/>
          </a:xfrm>
        </p:spPr>
        <p:txBody>
          <a:bodyPr>
            <a:normAutofit fontScale="92500" lnSpcReduction="10000"/>
          </a:bodyPr>
          <a:lstStyle/>
          <a:p>
            <a:r>
              <a:rPr lang="en-US" sz="3000" b="1" dirty="0" smtClean="0"/>
              <a:t>Old grievances stem from the Treaty of Brest-Litovsk</a:t>
            </a:r>
          </a:p>
          <a:p>
            <a:r>
              <a:rPr lang="en-US" sz="3000" b="1" dirty="0" smtClean="0"/>
              <a:t>1919-1921 USSR and Ukraine communists fight war against Polish and Ukrainian nationalists. </a:t>
            </a:r>
          </a:p>
          <a:p>
            <a:pPr lvl="1"/>
            <a:r>
              <a:rPr lang="en-US" sz="2600" b="1" dirty="0" smtClean="0"/>
              <a:t>Trotsky in charge; Stalin’s segment of army disobeys him</a:t>
            </a:r>
          </a:p>
          <a:p>
            <a:pPr lvl="1"/>
            <a:r>
              <a:rPr lang="en-US" sz="2600" b="1" dirty="0" smtClean="0"/>
              <a:t>Polish kick their butt; Treaty of Riga splits territory</a:t>
            </a:r>
          </a:p>
          <a:p>
            <a:pPr lvl="1"/>
            <a:r>
              <a:rPr lang="en-US" sz="2600" b="1" dirty="0" smtClean="0"/>
              <a:t>Two countries sign nonaggression pact </a:t>
            </a:r>
          </a:p>
          <a:p>
            <a:pPr lvl="1"/>
            <a:r>
              <a:rPr lang="en-US" sz="2600" b="1" dirty="0" smtClean="0"/>
              <a:t>Temporarily ends USSR expansion (Trotsky’s argument)</a:t>
            </a:r>
          </a:p>
          <a:p>
            <a:r>
              <a:rPr lang="en-US" sz="3000" b="1" dirty="0" smtClean="0"/>
              <a:t>Ukraine (the rest of it), Belarus, Transcaucasia and Russia unite to form USSR in 1922</a:t>
            </a:r>
            <a:endParaRPr lang="en-US" sz="2600" b="1" dirty="0" smtClean="0"/>
          </a:p>
          <a:p>
            <a:r>
              <a:rPr lang="en-US" sz="3000" b="1" dirty="0"/>
              <a:t>T</a:t>
            </a:r>
            <a:r>
              <a:rPr lang="en-US" sz="3000" b="1" dirty="0" smtClean="0"/>
              <a:t>hese two events leaves a variety of different ethic peoples transplanted into different areas and no one happy about it (ripe for ethnic violence)</a:t>
            </a:r>
          </a:p>
          <a:p>
            <a:r>
              <a:rPr lang="en-US" sz="3000" b="1" dirty="0" smtClean="0"/>
              <a:t>Stalin assumes full power by 1927, expelling Trotsky</a:t>
            </a:r>
          </a:p>
          <a:p>
            <a:r>
              <a:rPr lang="en-US" sz="3000" b="1" dirty="0" smtClean="0"/>
              <a:t>Initiates first 5-year plan in 1928</a:t>
            </a:r>
            <a:endParaRPr lang="en-US" sz="3000" b="1" dirty="0"/>
          </a:p>
        </p:txBody>
      </p:sp>
    </p:spTree>
    <p:extLst>
      <p:ext uri="{BB962C8B-B14F-4D97-AF65-F5344CB8AC3E}">
        <p14:creationId xmlns:p14="http://schemas.microsoft.com/office/powerpoint/2010/main" val="286986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134"/>
            <a:ext cx="8229600" cy="1143000"/>
          </a:xfrm>
        </p:spPr>
        <p:txBody>
          <a:bodyPr/>
          <a:lstStyle/>
          <a:p>
            <a:r>
              <a:rPr lang="en-US" b="1" dirty="0" smtClean="0">
                <a:solidFill>
                  <a:srgbClr val="8E0000"/>
                </a:solidFill>
              </a:rPr>
              <a:t>(1</a:t>
            </a:r>
            <a:r>
              <a:rPr lang="en-US" b="1" baseline="30000" dirty="0" smtClean="0">
                <a:solidFill>
                  <a:srgbClr val="8E0000"/>
                </a:solidFill>
              </a:rPr>
              <a:t>st</a:t>
            </a:r>
            <a:r>
              <a:rPr lang="en-US" b="1" dirty="0" smtClean="0">
                <a:solidFill>
                  <a:srgbClr val="8E0000"/>
                </a:solidFill>
              </a:rPr>
              <a:t>) Five-year plan</a:t>
            </a:r>
            <a:endParaRPr lang="en-US" b="1" dirty="0">
              <a:solidFill>
                <a:srgbClr val="8E0000"/>
              </a:solidFill>
            </a:endParaRPr>
          </a:p>
        </p:txBody>
      </p:sp>
      <p:sp>
        <p:nvSpPr>
          <p:cNvPr id="3" name="Content Placeholder 2"/>
          <p:cNvSpPr>
            <a:spLocks noGrp="1"/>
          </p:cNvSpPr>
          <p:nvPr>
            <p:ph idx="1"/>
          </p:nvPr>
        </p:nvSpPr>
        <p:spPr>
          <a:xfrm>
            <a:off x="145983" y="1008866"/>
            <a:ext cx="8861157" cy="5677593"/>
          </a:xfrm>
        </p:spPr>
        <p:txBody>
          <a:bodyPr>
            <a:normAutofit fontScale="85000" lnSpcReduction="10000"/>
          </a:bodyPr>
          <a:lstStyle/>
          <a:p>
            <a:r>
              <a:rPr lang="en-US" b="1" dirty="0" smtClean="0"/>
              <a:t>Reaction to the “failed” NEP (New Economic Policy)</a:t>
            </a:r>
          </a:p>
          <a:p>
            <a:r>
              <a:rPr lang="en-US" b="1" dirty="0" smtClean="0"/>
              <a:t>Stalin “steals” Trotsky’s idea of industrialization</a:t>
            </a:r>
          </a:p>
          <a:p>
            <a:r>
              <a:rPr lang="en-US" b="1" dirty="0" smtClean="0"/>
              <a:t> Involved command economy with emphasis on collective farms and heavy industrialization</a:t>
            </a:r>
          </a:p>
          <a:p>
            <a:pPr lvl="1"/>
            <a:r>
              <a:rPr lang="en-US" b="1" dirty="0" smtClean="0"/>
              <a:t>Side goal = to destroy kulaks as a class</a:t>
            </a:r>
          </a:p>
          <a:p>
            <a:r>
              <a:rPr lang="en-US" b="1" dirty="0" smtClean="0"/>
              <a:t>People were relocated sometimes based on old skills and profession, sometimes not; industry consolidated</a:t>
            </a:r>
          </a:p>
          <a:p>
            <a:r>
              <a:rPr lang="en-US" b="1" dirty="0" smtClean="0"/>
              <a:t>With command economy creativity and incentives got lost</a:t>
            </a:r>
          </a:p>
          <a:p>
            <a:r>
              <a:rPr lang="en-US" b="1" dirty="0" smtClean="0"/>
              <a:t>To ensure work ridiculous quotas (average of +250%), with strict punishments put into place</a:t>
            </a:r>
          </a:p>
          <a:p>
            <a:pPr lvl="1"/>
            <a:r>
              <a:rPr lang="en-US" b="1" dirty="0" smtClean="0"/>
              <a:t>Workers were allowed to sell extra goods, but quotas were too high to do this</a:t>
            </a:r>
            <a:endParaRPr lang="en-US" b="1" dirty="0"/>
          </a:p>
        </p:txBody>
      </p:sp>
    </p:spTree>
    <p:extLst>
      <p:ext uri="{BB962C8B-B14F-4D97-AF65-F5344CB8AC3E}">
        <p14:creationId xmlns:p14="http://schemas.microsoft.com/office/powerpoint/2010/main" val="313390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3058</TotalTime>
  <Words>1379</Words>
  <Application>Microsoft Office PowerPoint</Application>
  <PresentationFormat>On-screen Show (4:3)</PresentationFormat>
  <Paragraphs>152</Paragraphs>
  <Slides>18</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Calibri</vt:lpstr>
      <vt:lpstr>Franklin Gothic Book</vt:lpstr>
      <vt:lpstr>Perpetua</vt:lpstr>
      <vt:lpstr>Wingdings 2</vt:lpstr>
      <vt:lpstr>Equity</vt:lpstr>
      <vt:lpstr>1_Office Theme</vt:lpstr>
      <vt:lpstr>Default Design</vt:lpstr>
      <vt:lpstr>Lenin to Stalin</vt:lpstr>
      <vt:lpstr>Lenin to Stalin</vt:lpstr>
      <vt:lpstr>Stalin Questions</vt:lpstr>
      <vt:lpstr>Thesis</vt:lpstr>
      <vt:lpstr>Stalin – Man of Steel</vt:lpstr>
      <vt:lpstr>Totalitarianism</vt:lpstr>
      <vt:lpstr>Stalin</vt:lpstr>
      <vt:lpstr>Creation of the USSR</vt:lpstr>
      <vt:lpstr>(1st) Five-year plan</vt:lpstr>
      <vt:lpstr>Soviet starvation</vt:lpstr>
      <vt:lpstr>Holodomor</vt:lpstr>
      <vt:lpstr>National Terror</vt:lpstr>
      <vt:lpstr>Great Purge</vt:lpstr>
      <vt:lpstr>Great Purge</vt:lpstr>
      <vt:lpstr>PowerPoint Presentation</vt:lpstr>
      <vt:lpstr>Is it Genocide?</vt:lpstr>
      <vt:lpstr>Trotsky v. Stalin</vt:lpstr>
      <vt:lpstr>Lenin/Trotsky v. Stalin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dc:title>
  <dc:creator>Paul Doran</dc:creator>
  <cp:lastModifiedBy>Maners, Allison SHS Staff</cp:lastModifiedBy>
  <cp:revision>141</cp:revision>
  <cp:lastPrinted>2019-03-18T16:21:21Z</cp:lastPrinted>
  <dcterms:created xsi:type="dcterms:W3CDTF">2009-12-04T00:01:01Z</dcterms:created>
  <dcterms:modified xsi:type="dcterms:W3CDTF">2019-03-21T19:19:11Z</dcterms:modified>
</cp:coreProperties>
</file>