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4"/>
  </p:notesMasterIdLst>
  <p:sldIdLst>
    <p:sldId id="256" r:id="rId3"/>
    <p:sldId id="274" r:id="rId4"/>
    <p:sldId id="258" r:id="rId5"/>
    <p:sldId id="263" r:id="rId6"/>
    <p:sldId id="267" r:id="rId7"/>
    <p:sldId id="271" r:id="rId8"/>
    <p:sldId id="268" r:id="rId9"/>
    <p:sldId id="269" r:id="rId10"/>
    <p:sldId id="270" r:id="rId11"/>
    <p:sldId id="265" r:id="rId12"/>
    <p:sldId id="266" r:id="rId13"/>
    <p:sldId id="272" r:id="rId14"/>
    <p:sldId id="259" r:id="rId15"/>
    <p:sldId id="261" r:id="rId16"/>
    <p:sldId id="264" r:id="rId17"/>
    <p:sldId id="260" r:id="rId18"/>
    <p:sldId id="279" r:id="rId19"/>
    <p:sldId id="280" r:id="rId20"/>
    <p:sldId id="281"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257D"/>
    <a:srgbClr val="B40049"/>
    <a:srgbClr val="7E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7ABF3-AED6-49BF-A949-E4D5EAA13D6E}" type="datetimeFigureOut">
              <a:rPr lang="en-US" smtClean="0"/>
              <a:t>4/25/2019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9B9751-6538-4F76-AA19-243BE7DA3F44}" type="slidenum">
              <a:rPr lang="en-US" smtClean="0"/>
              <a:t>‹#›</a:t>
            </a:fld>
            <a:endParaRPr lang="en-US"/>
          </a:p>
        </p:txBody>
      </p:sp>
    </p:spTree>
    <p:extLst>
      <p:ext uri="{BB962C8B-B14F-4D97-AF65-F5344CB8AC3E}">
        <p14:creationId xmlns:p14="http://schemas.microsoft.com/office/powerpoint/2010/main" val="372558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0EDDA2-471A-4501-AF84-019787F8FC0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EDDA2-471A-4501-AF84-019787F8FC0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EDDA2-471A-4501-AF84-019787F8FC0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F8705F-AFCD-4063-95E5-33E431E70FF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1420019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8705F-AFCD-4063-95E5-33E431E70FF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3139267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F8705F-AFCD-4063-95E5-33E431E70FF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4113779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F8705F-AFCD-4063-95E5-33E431E70FF4}"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3970794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F8705F-AFCD-4063-95E5-33E431E70FF4}"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5646224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8705F-AFCD-4063-95E5-33E431E70FF4}"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28227982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8705F-AFCD-4063-95E5-33E431E70FF4}"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3108797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1F8705F-AFCD-4063-95E5-33E431E70FF4}"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184461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EDDA2-471A-4501-AF84-019787F8FC0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1F8705F-AFCD-4063-95E5-33E431E70FF4}"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34400357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8705F-AFCD-4063-95E5-33E431E70FF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28815751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F8705F-AFCD-4063-95E5-33E431E70FF4}"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F3C53-9A5F-4969-AA20-A53076BBAD22}" type="slidenum">
              <a:rPr lang="en-US" smtClean="0"/>
              <a:t>‹#›</a:t>
            </a:fld>
            <a:endParaRPr lang="en-US"/>
          </a:p>
        </p:txBody>
      </p:sp>
    </p:spTree>
    <p:extLst>
      <p:ext uri="{BB962C8B-B14F-4D97-AF65-F5344CB8AC3E}">
        <p14:creationId xmlns:p14="http://schemas.microsoft.com/office/powerpoint/2010/main" val="65827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0EDDA2-471A-4501-AF84-019787F8FC0A}" type="datetimeFigureOut">
              <a:rPr lang="en-US" smtClean="0"/>
              <a:pPr/>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0EDDA2-471A-4501-AF84-019787F8FC0A}"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0EDDA2-471A-4501-AF84-019787F8FC0A}" type="datetimeFigureOut">
              <a:rPr lang="en-US" smtClean="0"/>
              <a:pPr/>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0EDDA2-471A-4501-AF84-019787F8FC0A}" type="datetimeFigureOut">
              <a:rPr lang="en-US" smtClean="0"/>
              <a:pPr/>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EDDA2-471A-4501-AF84-019787F8FC0A}" type="datetimeFigureOut">
              <a:rPr lang="en-US" smtClean="0"/>
              <a:pPr/>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EDDA2-471A-4501-AF84-019787F8FC0A}"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0EDDA2-471A-4501-AF84-019787F8FC0A}" type="datetimeFigureOut">
              <a:rPr lang="en-US" smtClean="0"/>
              <a:pPr/>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978897-0765-4862-8712-37BC803469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0EDDA2-471A-4501-AF84-019787F8FC0A}" type="datetimeFigureOut">
              <a:rPr lang="en-US" smtClean="0"/>
              <a:pPr/>
              <a:t>4/25/2019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78897-0765-4862-8712-37BC803469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1F8705F-AFCD-4063-95E5-33E431E70FF4}" type="datetimeFigureOut">
              <a:rPr lang="en-US" smtClean="0"/>
              <a:t>4/25/2019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AF3C53-9A5F-4969-AA20-A53076BBAD22}" type="slidenum">
              <a:rPr lang="en-US" smtClean="0"/>
              <a:t>‹#›</a:t>
            </a:fld>
            <a:endParaRPr lang="en-US"/>
          </a:p>
        </p:txBody>
      </p:sp>
    </p:spTree>
    <p:extLst>
      <p:ext uri="{BB962C8B-B14F-4D97-AF65-F5344CB8AC3E}">
        <p14:creationId xmlns:p14="http://schemas.microsoft.com/office/powerpoint/2010/main" val="39677058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Latin America </a:t>
            </a:r>
            <a:r>
              <a:rPr lang="en-US" smtClean="0"/>
              <a:t>in </a:t>
            </a:r>
            <a:br>
              <a:rPr lang="en-US" smtClean="0"/>
            </a:br>
            <a:r>
              <a:rPr lang="en-US" smtClean="0"/>
              <a:t>Depression </a:t>
            </a:r>
            <a:r>
              <a:rPr lang="en-US" dirty="0" smtClean="0"/>
              <a:t>&amp; War</a:t>
            </a:r>
            <a:endParaRPr lang="en-US" dirty="0"/>
          </a:p>
        </p:txBody>
      </p:sp>
      <p:sp>
        <p:nvSpPr>
          <p:cNvPr id="3" name="Subtitle 2"/>
          <p:cNvSpPr>
            <a:spLocks noGrp="1"/>
          </p:cNvSpPr>
          <p:nvPr>
            <p:ph type="subTitle" idx="1"/>
          </p:nvPr>
        </p:nvSpPr>
        <p:spPr/>
        <p:txBody>
          <a:bodyPr/>
          <a:lstStyle/>
          <a:p>
            <a:r>
              <a:rPr lang="en-US" dirty="0" smtClean="0"/>
              <a:t>1929-1945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a:bodyPr>
          <a:lstStyle/>
          <a:p>
            <a:pPr marL="0" indent="0">
              <a:buNone/>
            </a:pPr>
            <a:r>
              <a:rPr lang="en-US" sz="4400" b="1" i="1" dirty="0" smtClean="0">
                <a:solidFill>
                  <a:srgbClr val="7030A0"/>
                </a:solidFill>
              </a:rPr>
              <a:t>Which countries were impacted </a:t>
            </a:r>
            <a:r>
              <a:rPr lang="en-US" sz="4400" b="1" dirty="0" smtClean="0">
                <a:solidFill>
                  <a:srgbClr val="7030A0"/>
                </a:solidFill>
              </a:rPr>
              <a:t>most by ISI, why?</a:t>
            </a:r>
          </a:p>
          <a:p>
            <a:r>
              <a:rPr lang="en-US" sz="4400" b="1" i="1" dirty="0" smtClean="0"/>
              <a:t>Larger countries </a:t>
            </a:r>
            <a:r>
              <a:rPr lang="en-US" sz="4400" b="1" dirty="0" smtClean="0"/>
              <a:t>such as Brazil, Argentina, etc… because they had the </a:t>
            </a:r>
            <a:r>
              <a:rPr lang="en-US" sz="4400" b="1" i="1" dirty="0" smtClean="0"/>
              <a:t>economic strength to take advantage of failing markets in Europe and the US.</a:t>
            </a:r>
            <a:endParaRPr lang="en-US" sz="4400" b="1" i="1" dirty="0"/>
          </a:p>
        </p:txBody>
      </p:sp>
    </p:spTree>
    <p:extLst>
      <p:ext uri="{BB962C8B-B14F-4D97-AF65-F5344CB8AC3E}">
        <p14:creationId xmlns:p14="http://schemas.microsoft.com/office/powerpoint/2010/main" val="372516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629400"/>
          </a:xfrm>
        </p:spPr>
        <p:txBody>
          <a:bodyPr>
            <a:normAutofit/>
          </a:bodyPr>
          <a:lstStyle/>
          <a:p>
            <a:pPr marL="0" indent="0">
              <a:buNone/>
            </a:pPr>
            <a:r>
              <a:rPr lang="en-US" sz="4400" b="1" i="1" dirty="0" smtClean="0">
                <a:solidFill>
                  <a:srgbClr val="7030A0"/>
                </a:solidFill>
              </a:rPr>
              <a:t>Which goods </a:t>
            </a:r>
            <a:r>
              <a:rPr lang="en-US" sz="4400" b="1" dirty="0" smtClean="0">
                <a:solidFill>
                  <a:srgbClr val="7030A0"/>
                </a:solidFill>
              </a:rPr>
              <a:t>were the most </a:t>
            </a:r>
            <a:r>
              <a:rPr lang="en-US" sz="4400" b="1" i="1" dirty="0" smtClean="0">
                <a:solidFill>
                  <a:srgbClr val="7030A0"/>
                </a:solidFill>
              </a:rPr>
              <a:t>profitable</a:t>
            </a:r>
            <a:r>
              <a:rPr lang="en-US" sz="4400" b="1" dirty="0" smtClean="0">
                <a:solidFill>
                  <a:srgbClr val="7030A0"/>
                </a:solidFill>
              </a:rPr>
              <a:t> for LA countries </a:t>
            </a:r>
            <a:r>
              <a:rPr lang="en-US" sz="4400" b="1" i="1" dirty="0" smtClean="0">
                <a:solidFill>
                  <a:srgbClr val="7030A0"/>
                </a:solidFill>
              </a:rPr>
              <a:t>because of ISI</a:t>
            </a:r>
            <a:r>
              <a:rPr lang="en-US" sz="4400" b="1" dirty="0" smtClean="0">
                <a:solidFill>
                  <a:srgbClr val="7030A0"/>
                </a:solidFill>
              </a:rPr>
              <a:t>, why?</a:t>
            </a:r>
          </a:p>
          <a:p>
            <a:pPr lvl="1">
              <a:buFont typeface="Arial" panose="020B0604020202020204" pitchFamily="34" charset="0"/>
              <a:buChar char="•"/>
            </a:pPr>
            <a:r>
              <a:rPr lang="en-US" sz="4400" b="1" i="1" u="sng" dirty="0" smtClean="0"/>
              <a:t>Light goods </a:t>
            </a:r>
            <a:r>
              <a:rPr lang="en-US" sz="4400" b="1" dirty="0" smtClean="0"/>
              <a:t>(soap, beer, shoes etc…) because it was to costly to develop heavy goods</a:t>
            </a:r>
          </a:p>
          <a:p>
            <a:pPr lvl="1">
              <a:buFont typeface="Arial" panose="020B0604020202020204" pitchFamily="34" charset="0"/>
              <a:buChar char="•"/>
            </a:pPr>
            <a:r>
              <a:rPr lang="en-US" sz="4400" b="1" dirty="0" smtClean="0"/>
              <a:t>This is only early on heavy goods are produced later…</a:t>
            </a:r>
            <a:endParaRPr lang="en-US" sz="4400" b="1" dirty="0"/>
          </a:p>
        </p:txBody>
      </p:sp>
    </p:spTree>
    <p:extLst>
      <p:ext uri="{BB962C8B-B14F-4D97-AF65-F5344CB8AC3E}">
        <p14:creationId xmlns:p14="http://schemas.microsoft.com/office/powerpoint/2010/main" val="36212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200" dirty="0" smtClean="0"/>
              <a:t>Questions (from </a:t>
            </a:r>
            <a:r>
              <a:rPr lang="en-US" sz="3200" i="1" dirty="0" smtClean="0"/>
              <a:t>Born in Blood &amp; Fire</a:t>
            </a:r>
            <a:r>
              <a:rPr lang="en-US" sz="3200" dirty="0" smtClean="0"/>
              <a:t> excerpt)</a:t>
            </a:r>
            <a:endParaRPr lang="en-US" sz="3200"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pPr marL="514350" indent="-514350">
              <a:buAutoNum type="arabicPeriod"/>
            </a:pPr>
            <a:r>
              <a:rPr lang="en-US" dirty="0" smtClean="0"/>
              <a:t>Define and explain ISI.</a:t>
            </a:r>
          </a:p>
          <a:p>
            <a:pPr marL="514350" indent="-514350">
              <a:buAutoNum type="arabicPeriod"/>
            </a:pPr>
            <a:r>
              <a:rPr lang="en-US" dirty="0" smtClean="0"/>
              <a:t>How and why did Latin American have a different experience from most of the rest of the world during the Great Depression?</a:t>
            </a:r>
          </a:p>
          <a:p>
            <a:pPr marL="514350" indent="-514350">
              <a:buAutoNum type="arabicPeriod"/>
            </a:pPr>
            <a:r>
              <a:rPr lang="en-US" sz="4800" b="1" dirty="0" smtClean="0">
                <a:solidFill>
                  <a:srgbClr val="C00000"/>
                </a:solidFill>
              </a:rPr>
              <a:t>Who is </a:t>
            </a:r>
            <a:r>
              <a:rPr lang="en-US" sz="4800" b="1" dirty="0" err="1" smtClean="0">
                <a:solidFill>
                  <a:srgbClr val="C00000"/>
                </a:solidFill>
              </a:rPr>
              <a:t>Getulio</a:t>
            </a:r>
            <a:r>
              <a:rPr lang="en-US" sz="4800" b="1" dirty="0" smtClean="0">
                <a:solidFill>
                  <a:srgbClr val="C00000"/>
                </a:solidFill>
              </a:rPr>
              <a:t> Vargas and how did he impact Brazil during the Depression?</a:t>
            </a:r>
          </a:p>
          <a:p>
            <a:pPr marL="514350" indent="-514350">
              <a:buAutoNum type="arabicPeriod"/>
            </a:pPr>
            <a:r>
              <a:rPr lang="en-US" sz="4800" b="1" dirty="0" smtClean="0">
                <a:solidFill>
                  <a:srgbClr val="C00000"/>
                </a:solidFill>
              </a:rPr>
              <a:t>Explain </a:t>
            </a:r>
            <a:r>
              <a:rPr lang="en-US" sz="4800" b="1" i="1" dirty="0" smtClean="0">
                <a:solidFill>
                  <a:srgbClr val="C00000"/>
                </a:solidFill>
              </a:rPr>
              <a:t>Estado Novo</a:t>
            </a:r>
            <a:r>
              <a:rPr lang="en-US" sz="4800" b="1" dirty="0">
                <a:solidFill>
                  <a:srgbClr val="C00000"/>
                </a:solidFill>
              </a:rPr>
              <a:t> </a:t>
            </a:r>
            <a:r>
              <a:rPr lang="en-US" sz="4800" b="1" dirty="0" smtClean="0">
                <a:solidFill>
                  <a:srgbClr val="C00000"/>
                </a:solidFill>
              </a:rPr>
              <a:t>(or New State). How did it impact Brazil? What “ism” did it appeal to? </a:t>
            </a:r>
          </a:p>
          <a:p>
            <a:pPr marL="514350" indent="-514350">
              <a:buAutoNum type="arabicPeriod"/>
            </a:pPr>
            <a:endParaRPr lang="en-US" dirty="0"/>
          </a:p>
        </p:txBody>
      </p:sp>
    </p:spTree>
    <p:extLst>
      <p:ext uri="{BB962C8B-B14F-4D97-AF65-F5344CB8AC3E}">
        <p14:creationId xmlns:p14="http://schemas.microsoft.com/office/powerpoint/2010/main" val="3951575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err="1" smtClean="0"/>
              <a:t>Getulio</a:t>
            </a:r>
            <a:r>
              <a:rPr lang="en-US" dirty="0" smtClean="0"/>
              <a:t> Vargas &amp; Brazil</a:t>
            </a:r>
            <a:endParaRPr lang="en-US" dirty="0"/>
          </a:p>
        </p:txBody>
      </p:sp>
      <p:sp>
        <p:nvSpPr>
          <p:cNvPr id="3" name="Content Placeholder 2"/>
          <p:cNvSpPr>
            <a:spLocks noGrp="1"/>
          </p:cNvSpPr>
          <p:nvPr>
            <p:ph idx="1"/>
          </p:nvPr>
        </p:nvSpPr>
        <p:spPr>
          <a:xfrm>
            <a:off x="304800" y="838200"/>
            <a:ext cx="8610600" cy="5943600"/>
          </a:xfrm>
        </p:spPr>
        <p:txBody>
          <a:bodyPr>
            <a:normAutofit fontScale="85000" lnSpcReduction="20000"/>
          </a:bodyPr>
          <a:lstStyle/>
          <a:p>
            <a:r>
              <a:rPr lang="en-US" dirty="0" smtClean="0"/>
              <a:t>Brazil experiences a “revolution” in 1930</a:t>
            </a:r>
          </a:p>
          <a:p>
            <a:pPr lvl="1"/>
            <a:r>
              <a:rPr lang="en-US" dirty="0" smtClean="0"/>
              <a:t>Mostly non violent, but Old Republic President Washington Luis leaves power</a:t>
            </a:r>
          </a:p>
          <a:p>
            <a:pPr lvl="2"/>
            <a:r>
              <a:rPr lang="en-US" dirty="0" smtClean="0"/>
              <a:t>Most of this had to with the Brazilian government subsidizing the coffee industry to keep it vibrant and prices good </a:t>
            </a:r>
            <a:r>
              <a:rPr lang="en-US" dirty="0" smtClean="0">
                <a:sym typeface="Wingdings" pitchFamily="2" charset="2"/>
              </a:rPr>
              <a:t> falls apart when world experiences Depression</a:t>
            </a:r>
            <a:endParaRPr lang="en-US" dirty="0" smtClean="0"/>
          </a:p>
          <a:p>
            <a:pPr lvl="1"/>
            <a:r>
              <a:rPr lang="en-US" dirty="0" smtClean="0"/>
              <a:t>Succeeded by </a:t>
            </a:r>
            <a:r>
              <a:rPr lang="en-US" dirty="0" err="1" smtClean="0"/>
              <a:t>Getulio</a:t>
            </a:r>
            <a:r>
              <a:rPr lang="en-US" dirty="0" smtClean="0"/>
              <a:t> Vargas—a landed Populist—who seizes power after disputed election</a:t>
            </a:r>
          </a:p>
          <a:p>
            <a:r>
              <a:rPr lang="en-US" dirty="0" smtClean="0"/>
              <a:t>1</a:t>
            </a:r>
            <a:r>
              <a:rPr lang="en-US" baseline="30000" dirty="0" smtClean="0"/>
              <a:t>st</a:t>
            </a:r>
            <a:r>
              <a:rPr lang="en-US" dirty="0" smtClean="0"/>
              <a:t> Vargas Presidency can be divided into three phases:</a:t>
            </a:r>
          </a:p>
          <a:p>
            <a:pPr marL="971550" lvl="1" indent="-514350">
              <a:buFont typeface="+mj-lt"/>
              <a:buAutoNum type="arabicPeriod"/>
            </a:pPr>
            <a:r>
              <a:rPr lang="en-US" dirty="0" smtClean="0"/>
              <a:t>Provisional Government (1930-1934)</a:t>
            </a:r>
          </a:p>
          <a:p>
            <a:pPr marL="971550" lvl="1" indent="-514350">
              <a:buFont typeface="+mj-lt"/>
              <a:buAutoNum type="arabicPeriod"/>
            </a:pPr>
            <a:r>
              <a:rPr lang="en-US" dirty="0" smtClean="0"/>
              <a:t>Constitution &amp; Presidency (1934-1937)</a:t>
            </a:r>
          </a:p>
          <a:p>
            <a:pPr marL="971550" lvl="1" indent="-514350">
              <a:buFont typeface="+mj-lt"/>
              <a:buAutoNum type="arabicPeriod"/>
            </a:pPr>
            <a:r>
              <a:rPr lang="en-US" i="1" dirty="0" smtClean="0"/>
              <a:t>Estado Novo</a:t>
            </a:r>
            <a:r>
              <a:rPr lang="en-US" dirty="0" smtClean="0"/>
              <a:t> (1937-1945)</a:t>
            </a:r>
          </a:p>
          <a:p>
            <a:r>
              <a:rPr lang="en-US" dirty="0" smtClean="0"/>
              <a:t>Vargas is only actually legally elected during the second phase of 1</a:t>
            </a:r>
            <a:r>
              <a:rPr lang="en-US" baseline="30000" dirty="0" smtClean="0"/>
              <a:t>st</a:t>
            </a:r>
            <a:r>
              <a:rPr lang="en-US" dirty="0" smtClean="0"/>
              <a:t> presidency </a:t>
            </a:r>
          </a:p>
          <a:p>
            <a:pPr lvl="1"/>
            <a:r>
              <a:rPr lang="en-US" dirty="0"/>
              <a:t>W</a:t>
            </a:r>
            <a:r>
              <a:rPr lang="en-US" dirty="0" smtClean="0"/>
              <a:t>ill be legally elected President of Brazil in 1951, where he will remain until he commits suicide, while in office in 1954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5/50/Getulio_Vargas_%281930%29.jpg"/>
          <p:cNvPicPr>
            <a:picLocks noChangeAspect="1" noChangeArrowheads="1"/>
          </p:cNvPicPr>
          <p:nvPr/>
        </p:nvPicPr>
        <p:blipFill>
          <a:blip r:embed="rId2" cstate="print"/>
          <a:srcRect/>
          <a:stretch>
            <a:fillRect/>
          </a:stretch>
        </p:blipFill>
        <p:spPr bwMode="auto">
          <a:xfrm>
            <a:off x="2819400" y="228600"/>
            <a:ext cx="3951928" cy="5943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i="1" dirty="0" smtClean="0"/>
              <a:t>Estado Novo</a:t>
            </a:r>
            <a:endParaRPr lang="en-US" i="1" dirty="0"/>
          </a:p>
        </p:txBody>
      </p:sp>
      <p:sp>
        <p:nvSpPr>
          <p:cNvPr id="3" name="Content Placeholder 2"/>
          <p:cNvSpPr>
            <a:spLocks noGrp="1"/>
          </p:cNvSpPr>
          <p:nvPr>
            <p:ph idx="1"/>
          </p:nvPr>
        </p:nvSpPr>
        <p:spPr>
          <a:xfrm>
            <a:off x="152400" y="762000"/>
            <a:ext cx="8915400" cy="6019800"/>
          </a:xfrm>
        </p:spPr>
        <p:txBody>
          <a:bodyPr>
            <a:normAutofit fontScale="70000" lnSpcReduction="20000"/>
          </a:bodyPr>
          <a:lstStyle/>
          <a:p>
            <a:r>
              <a:rPr lang="en-US" dirty="0" smtClean="0"/>
              <a:t>Means “the new state”—taken from the name of the Portuguese dictatorship that sprung up in the wake of fascism &amp; Franco</a:t>
            </a:r>
          </a:p>
          <a:p>
            <a:r>
              <a:rPr lang="en-US" dirty="0" smtClean="0"/>
              <a:t>By ’34 Vargas is starting to lose control of his coalitions and begins to copy some fascist tactics—curtailing press freedoms, violent crackdowns—to keep power</a:t>
            </a:r>
          </a:p>
          <a:p>
            <a:r>
              <a:rPr lang="en-US" dirty="0" smtClean="0"/>
              <a:t>By posturing himself as the opposite of communism he wins the 1934 election, barely</a:t>
            </a:r>
          </a:p>
          <a:p>
            <a:pPr lvl="1"/>
            <a:r>
              <a:rPr lang="en-US" dirty="0" smtClean="0"/>
              <a:t>Term will expire in 1938, barred from running again by new constitution</a:t>
            </a:r>
          </a:p>
          <a:p>
            <a:r>
              <a:rPr lang="en-US" dirty="0" smtClean="0"/>
              <a:t>He then centralizes his authority in Rio, instituting a command economy that does succeed in getting investment and manufacturing going</a:t>
            </a:r>
          </a:p>
          <a:p>
            <a:r>
              <a:rPr lang="en-US" dirty="0" smtClean="0"/>
              <a:t>Nov. 10, 1937 comes on radio and announces there is a “communist” plot to overthrow him and seizes power in a coup (of sorts)</a:t>
            </a:r>
          </a:p>
          <a:p>
            <a:pPr lvl="1"/>
            <a:r>
              <a:rPr lang="en-US" dirty="0" smtClean="0"/>
              <a:t>Disbands other political parties, stops critically presses—but stays Populist </a:t>
            </a:r>
          </a:p>
          <a:p>
            <a:pPr lvl="1"/>
            <a:r>
              <a:rPr lang="en-US" dirty="0" smtClean="0"/>
              <a:t>Creates a number of central organizations to look after the people (almost like the beginning of a welfare state)</a:t>
            </a:r>
          </a:p>
          <a:p>
            <a:pPr lvl="1"/>
            <a:r>
              <a:rPr lang="en-US" dirty="0" smtClean="0"/>
              <a:t>Makes good with the US where he becomes very popular; enters WWII on side of Allies</a:t>
            </a:r>
          </a:p>
          <a:p>
            <a:pPr lvl="1"/>
            <a:r>
              <a:rPr lang="en-US" dirty="0" smtClean="0"/>
              <a:t>Remains very popular with people of Brazil</a:t>
            </a:r>
          </a:p>
          <a:p>
            <a:r>
              <a:rPr lang="en-US" dirty="0" smtClean="0"/>
              <a:t>Finally forced out by own minsters after the war (dictatorships are not popular anymore) who return Brazil to democracy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The Rest of Latin America</a:t>
            </a:r>
            <a:endParaRPr lang="en-US" dirty="0"/>
          </a:p>
        </p:txBody>
      </p:sp>
      <p:sp>
        <p:nvSpPr>
          <p:cNvPr id="3" name="Content Placeholder 2"/>
          <p:cNvSpPr>
            <a:spLocks noGrp="1"/>
          </p:cNvSpPr>
          <p:nvPr>
            <p:ph idx="1"/>
          </p:nvPr>
        </p:nvSpPr>
        <p:spPr>
          <a:xfrm>
            <a:off x="457200" y="838200"/>
            <a:ext cx="8229600" cy="5715000"/>
          </a:xfrm>
        </p:spPr>
        <p:txBody>
          <a:bodyPr>
            <a:normAutofit lnSpcReduction="10000"/>
          </a:bodyPr>
          <a:lstStyle/>
          <a:p>
            <a:r>
              <a:rPr lang="en-US" dirty="0" smtClean="0"/>
              <a:t>US continues Good Neighbor Policy in most dealings with Latin America</a:t>
            </a:r>
          </a:p>
          <a:p>
            <a:r>
              <a:rPr lang="en-US" dirty="0" smtClean="0"/>
              <a:t>Many countries use increased wealth to kick out foreign corporations and nationalize their key industries like oil</a:t>
            </a:r>
          </a:p>
          <a:p>
            <a:pPr lvl="1"/>
            <a:r>
              <a:rPr lang="en-US" dirty="0" smtClean="0"/>
              <a:t>This upsets Europeans and US some, but there a bit preoccupied with Hitler</a:t>
            </a:r>
          </a:p>
          <a:p>
            <a:pPr lvl="1"/>
            <a:r>
              <a:rPr lang="en-US" dirty="0" smtClean="0"/>
              <a:t>Install puppet governments in some states, but only the smaller ones</a:t>
            </a:r>
          </a:p>
          <a:p>
            <a:r>
              <a:rPr lang="en-US" dirty="0" smtClean="0"/>
              <a:t>But… </a:t>
            </a:r>
            <a:r>
              <a:rPr lang="en-US" dirty="0"/>
              <a:t>i</a:t>
            </a:r>
            <a:r>
              <a:rPr lang="en-US" dirty="0" smtClean="0"/>
              <a:t>ndustrialization slows significantly with the end of World War II, </a:t>
            </a:r>
          </a:p>
          <a:p>
            <a:pPr lvl="1"/>
            <a:r>
              <a:rPr lang="en-US" dirty="0" smtClean="0"/>
              <a:t>which leads to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6200" y="990600"/>
            <a:ext cx="8991600" cy="5791200"/>
          </a:xfrm>
        </p:spPr>
        <p:txBody>
          <a:bodyPr>
            <a:noAutofit/>
          </a:bodyPr>
          <a:lstStyle/>
          <a:p>
            <a:pPr marL="0" indent="0">
              <a:buNone/>
            </a:pPr>
            <a:r>
              <a:rPr lang="en-US" sz="4000" b="1" dirty="0" smtClean="0"/>
              <a:t>As you read, try to answer the following…</a:t>
            </a:r>
          </a:p>
          <a:p>
            <a:pPr marL="457200" lvl="1" indent="0">
              <a:buNone/>
            </a:pPr>
            <a:r>
              <a:rPr lang="en-US" sz="3600" b="1" dirty="0" smtClean="0"/>
              <a:t>1. What is </a:t>
            </a:r>
            <a:r>
              <a:rPr lang="en-US" sz="3600" b="1" i="1" dirty="0" smtClean="0"/>
              <a:t>Jose Marti’s argument</a:t>
            </a:r>
            <a:r>
              <a:rPr lang="en-US" sz="3600" b="1" dirty="0" smtClean="0"/>
              <a:t>?</a:t>
            </a:r>
          </a:p>
          <a:p>
            <a:pPr marL="457200" lvl="1" indent="0">
              <a:buNone/>
            </a:pPr>
            <a:r>
              <a:rPr lang="en-US" sz="3600" b="1" dirty="0" smtClean="0"/>
              <a:t>2. </a:t>
            </a:r>
            <a:r>
              <a:rPr lang="en-US" sz="3600" b="1" i="1" dirty="0" smtClean="0"/>
              <a:t>Why does Marti believe </a:t>
            </a:r>
            <a:r>
              <a:rPr lang="en-US" sz="3600" b="1" dirty="0" smtClean="0"/>
              <a:t>what he believes (what are his supporting arguments?) </a:t>
            </a:r>
          </a:p>
          <a:p>
            <a:pPr marL="457200" lvl="1" indent="0">
              <a:buNone/>
            </a:pPr>
            <a:r>
              <a:rPr lang="en-US" sz="3600" b="1" dirty="0" smtClean="0"/>
              <a:t>3. What does Marti think the </a:t>
            </a:r>
            <a:r>
              <a:rPr lang="en-US" sz="3600" b="1" i="1" dirty="0" smtClean="0"/>
              <a:t>general feeling that natives have</a:t>
            </a:r>
            <a:r>
              <a:rPr lang="en-US" sz="3600" b="1" dirty="0" smtClean="0"/>
              <a:t> in Latin America?</a:t>
            </a:r>
          </a:p>
          <a:p>
            <a:pPr marL="457200" lvl="1" indent="0">
              <a:buNone/>
            </a:pPr>
            <a:r>
              <a:rPr lang="en-US" sz="3600" b="1" dirty="0" smtClean="0"/>
              <a:t>4. </a:t>
            </a:r>
            <a:r>
              <a:rPr lang="en-US" sz="3600" b="1" i="1" dirty="0" smtClean="0"/>
              <a:t>What</a:t>
            </a:r>
            <a:r>
              <a:rPr lang="en-US" sz="3600" b="1" dirty="0" smtClean="0"/>
              <a:t> does Marti think that the </a:t>
            </a:r>
            <a:r>
              <a:rPr lang="en-US" sz="3600" b="1" i="1" dirty="0" smtClean="0"/>
              <a:t>colonial powers should do</a:t>
            </a:r>
            <a:r>
              <a:rPr lang="en-US" sz="3600" b="1" dirty="0" smtClean="0"/>
              <a:t>?</a:t>
            </a:r>
            <a:endParaRPr lang="en-US" sz="3600" b="1" dirty="0"/>
          </a:p>
        </p:txBody>
      </p:sp>
      <p:sp>
        <p:nvSpPr>
          <p:cNvPr id="2" name="Title 1"/>
          <p:cNvSpPr>
            <a:spLocks noGrp="1"/>
          </p:cNvSpPr>
          <p:nvPr>
            <p:ph type="title"/>
          </p:nvPr>
        </p:nvSpPr>
        <p:spPr>
          <a:xfrm>
            <a:off x="66964" y="76200"/>
            <a:ext cx="8991600" cy="1143000"/>
          </a:xfrm>
        </p:spPr>
        <p:txBody>
          <a:bodyPr>
            <a:noAutofit/>
          </a:bodyPr>
          <a:lstStyle/>
          <a:p>
            <a:r>
              <a:rPr lang="en-US" sz="6000" b="1" i="1" dirty="0" smtClean="0">
                <a:solidFill>
                  <a:srgbClr val="B40049"/>
                </a:solidFill>
                <a:latin typeface="+mn-lt"/>
                <a:cs typeface="Arial" pitchFamily="34" charset="0"/>
              </a:rPr>
              <a:t>Our America</a:t>
            </a:r>
            <a:endParaRPr lang="en-US" sz="6000" b="1" i="1" dirty="0">
              <a:solidFill>
                <a:srgbClr val="B40049"/>
              </a:solidFill>
              <a:latin typeface="+mn-lt"/>
              <a:cs typeface="Arial" pitchFamily="34" charset="0"/>
            </a:endParaRPr>
          </a:p>
        </p:txBody>
      </p:sp>
    </p:spTree>
    <p:extLst>
      <p:ext uri="{BB962C8B-B14F-4D97-AF65-F5344CB8AC3E}">
        <p14:creationId xmlns:p14="http://schemas.microsoft.com/office/powerpoint/2010/main" val="1868085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6200" y="76200"/>
            <a:ext cx="8991600" cy="6705600"/>
          </a:xfrm>
        </p:spPr>
        <p:txBody>
          <a:bodyPr/>
          <a:lstStyle/>
          <a:p>
            <a:pPr lvl="1" indent="-742950">
              <a:buAutoNum type="arabicPeriod"/>
            </a:pPr>
            <a:r>
              <a:rPr lang="en-US" sz="4400" b="1" dirty="0" smtClean="0">
                <a:solidFill>
                  <a:srgbClr val="B40049"/>
                </a:solidFill>
              </a:rPr>
              <a:t>What </a:t>
            </a:r>
            <a:r>
              <a:rPr lang="en-US" sz="4400" b="1" dirty="0">
                <a:solidFill>
                  <a:srgbClr val="B40049"/>
                </a:solidFill>
              </a:rPr>
              <a:t>is </a:t>
            </a:r>
            <a:r>
              <a:rPr lang="en-US" sz="4400" b="1" i="1" dirty="0">
                <a:solidFill>
                  <a:srgbClr val="B40049"/>
                </a:solidFill>
              </a:rPr>
              <a:t>Jose Marti’s argument</a:t>
            </a:r>
            <a:r>
              <a:rPr lang="en-US" sz="4400" b="1" dirty="0" smtClean="0">
                <a:solidFill>
                  <a:srgbClr val="B40049"/>
                </a:solidFill>
              </a:rPr>
              <a:t>?</a:t>
            </a:r>
          </a:p>
          <a:p>
            <a:pPr marL="742950" lvl="2" indent="-342900">
              <a:buFontTx/>
              <a:buChar char="-"/>
            </a:pPr>
            <a:r>
              <a:rPr lang="en-US" sz="4400" b="1" dirty="0" smtClean="0"/>
              <a:t>Simply put Marti believes that the Spanish rulers do not understand, or really care about the best interests of the people in Latin America, and that natives in Latin America have the ability to rule themselves much better than the colonial powers could.  </a:t>
            </a:r>
          </a:p>
        </p:txBody>
      </p:sp>
    </p:spTree>
    <p:extLst>
      <p:ext uri="{BB962C8B-B14F-4D97-AF65-F5344CB8AC3E}">
        <p14:creationId xmlns:p14="http://schemas.microsoft.com/office/powerpoint/2010/main" val="49323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76200" y="76200"/>
            <a:ext cx="8991600" cy="6705600"/>
          </a:xfrm>
        </p:spPr>
        <p:txBody>
          <a:bodyPr>
            <a:normAutofit/>
          </a:bodyPr>
          <a:lstStyle/>
          <a:p>
            <a:pPr marL="457200" lvl="1" indent="0">
              <a:buNone/>
            </a:pPr>
            <a:r>
              <a:rPr lang="en-US" sz="4400" b="1" dirty="0" smtClean="0">
                <a:solidFill>
                  <a:srgbClr val="B40049"/>
                </a:solidFill>
              </a:rPr>
              <a:t>2. </a:t>
            </a:r>
            <a:r>
              <a:rPr lang="en-US" sz="4400" b="1" i="1" dirty="0" smtClean="0">
                <a:solidFill>
                  <a:srgbClr val="B40049"/>
                </a:solidFill>
              </a:rPr>
              <a:t>Why </a:t>
            </a:r>
            <a:r>
              <a:rPr lang="en-US" sz="4400" b="1" i="1" dirty="0">
                <a:solidFill>
                  <a:srgbClr val="B40049"/>
                </a:solidFill>
              </a:rPr>
              <a:t>does Marti believe </a:t>
            </a:r>
            <a:r>
              <a:rPr lang="en-US" sz="4400" b="1" dirty="0">
                <a:solidFill>
                  <a:srgbClr val="B40049"/>
                </a:solidFill>
              </a:rPr>
              <a:t>what he believes (what are his supporting arguments?) </a:t>
            </a:r>
          </a:p>
          <a:p>
            <a:pPr marL="0" indent="0">
              <a:buNone/>
            </a:pPr>
            <a:r>
              <a:rPr lang="en-US" sz="4400" b="1" dirty="0" smtClean="0"/>
              <a:t>	- What are some quotes that 	you might find in this article 	supporting his overall 	argument?</a:t>
            </a:r>
          </a:p>
        </p:txBody>
      </p:sp>
    </p:spTree>
    <p:extLst>
      <p:ext uri="{BB962C8B-B14F-4D97-AF65-F5344CB8AC3E}">
        <p14:creationId xmlns:p14="http://schemas.microsoft.com/office/powerpoint/2010/main" val="234983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0"/>
            <a:ext cx="6858000" cy="1790700"/>
          </a:xfrm>
        </p:spPr>
        <p:txBody>
          <a:bodyPr>
            <a:noAutofit/>
          </a:bodyPr>
          <a:lstStyle/>
          <a:p>
            <a:r>
              <a:rPr lang="en-US" b="1" dirty="0" smtClean="0">
                <a:solidFill>
                  <a:srgbClr val="57257D"/>
                </a:solidFill>
                <a:latin typeface="+mn-lt"/>
              </a:rPr>
              <a:t>Discuss the following questions in your table groups</a:t>
            </a:r>
            <a:endParaRPr lang="en-US" b="1" dirty="0">
              <a:solidFill>
                <a:srgbClr val="57257D"/>
              </a:solidFill>
              <a:latin typeface="+mn-lt"/>
            </a:endParaRPr>
          </a:p>
        </p:txBody>
      </p:sp>
      <p:sp>
        <p:nvSpPr>
          <p:cNvPr id="3" name="Subtitle 2"/>
          <p:cNvSpPr>
            <a:spLocks noGrp="1"/>
          </p:cNvSpPr>
          <p:nvPr>
            <p:ph type="subTitle" idx="1"/>
          </p:nvPr>
        </p:nvSpPr>
        <p:spPr>
          <a:xfrm>
            <a:off x="1143000" y="2438400"/>
            <a:ext cx="6858000" cy="3581400"/>
          </a:xfrm>
        </p:spPr>
        <p:txBody>
          <a:bodyPr>
            <a:noAutofit/>
          </a:bodyPr>
          <a:lstStyle/>
          <a:p>
            <a:pPr marL="342900" indent="-342900" algn="l">
              <a:buFont typeface="+mj-lt"/>
              <a:buAutoNum type="arabicPeriod"/>
            </a:pPr>
            <a:r>
              <a:rPr lang="en-US" sz="3200" b="1" dirty="0" smtClean="0"/>
              <a:t>Make sure you have people from both readings at your table</a:t>
            </a:r>
          </a:p>
          <a:p>
            <a:pPr marL="342900" indent="-342900" algn="l">
              <a:buFont typeface="+mj-lt"/>
              <a:buAutoNum type="arabicPeriod"/>
            </a:pPr>
            <a:r>
              <a:rPr lang="en-US" sz="3200" b="1" dirty="0" smtClean="0"/>
              <a:t>Write </a:t>
            </a:r>
            <a:r>
              <a:rPr lang="en-US" sz="3200" b="1" dirty="0"/>
              <a:t>out answers on a sheet of paper you </a:t>
            </a:r>
            <a:r>
              <a:rPr lang="en-US" sz="3200" b="1" dirty="0" smtClean="0"/>
              <a:t>may </a:t>
            </a:r>
            <a:r>
              <a:rPr lang="en-US" sz="3200" b="1" dirty="0"/>
              <a:t>turn in at the </a:t>
            </a:r>
            <a:r>
              <a:rPr lang="en-US" sz="3200" b="1" dirty="0" smtClean="0"/>
              <a:t>end of class</a:t>
            </a:r>
            <a:endParaRPr lang="en-US" sz="3200" b="1" dirty="0"/>
          </a:p>
          <a:p>
            <a:pPr marL="342900" indent="-342900" algn="l">
              <a:buFont typeface="+mj-lt"/>
              <a:buAutoNum type="arabicPeriod"/>
            </a:pPr>
            <a:r>
              <a:rPr lang="en-US" sz="3200" b="1" dirty="0"/>
              <a:t>Take turns writing answers and leading the discussion</a:t>
            </a:r>
          </a:p>
        </p:txBody>
      </p:sp>
    </p:spTree>
    <p:extLst>
      <p:ext uri="{BB962C8B-B14F-4D97-AF65-F5344CB8AC3E}">
        <p14:creationId xmlns:p14="http://schemas.microsoft.com/office/powerpoint/2010/main" val="1784406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381000" y="228600"/>
            <a:ext cx="8534400" cy="6553200"/>
          </a:xfrm>
        </p:spPr>
        <p:txBody>
          <a:bodyPr/>
          <a:lstStyle/>
          <a:p>
            <a:pPr marL="0" indent="0">
              <a:buNone/>
            </a:pPr>
            <a:r>
              <a:rPr lang="en-US" sz="4400" b="1" dirty="0" smtClean="0">
                <a:solidFill>
                  <a:srgbClr val="B40049"/>
                </a:solidFill>
              </a:rPr>
              <a:t>3. </a:t>
            </a:r>
            <a:r>
              <a:rPr lang="en-US" sz="4400" b="1" dirty="0">
                <a:solidFill>
                  <a:srgbClr val="B40049"/>
                </a:solidFill>
              </a:rPr>
              <a:t>What does Marti think the </a:t>
            </a:r>
            <a:r>
              <a:rPr lang="en-US" sz="4400" b="1" i="1" dirty="0">
                <a:solidFill>
                  <a:srgbClr val="B40049"/>
                </a:solidFill>
              </a:rPr>
              <a:t>general feeling that natives have</a:t>
            </a:r>
            <a:r>
              <a:rPr lang="en-US" sz="4400" b="1" dirty="0">
                <a:solidFill>
                  <a:srgbClr val="B40049"/>
                </a:solidFill>
              </a:rPr>
              <a:t> in Latin America?</a:t>
            </a:r>
          </a:p>
        </p:txBody>
      </p:sp>
    </p:spTree>
    <p:extLst>
      <p:ext uri="{BB962C8B-B14F-4D97-AF65-F5344CB8AC3E}">
        <p14:creationId xmlns:p14="http://schemas.microsoft.com/office/powerpoint/2010/main" val="4274724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152400" y="304800"/>
            <a:ext cx="8839200" cy="6248400"/>
          </a:xfrm>
        </p:spPr>
        <p:txBody>
          <a:bodyPr/>
          <a:lstStyle/>
          <a:p>
            <a:pPr marL="0" lvl="1" indent="0">
              <a:buNone/>
            </a:pPr>
            <a:r>
              <a:rPr lang="en-US" sz="4400" b="1" dirty="0" smtClean="0">
                <a:solidFill>
                  <a:srgbClr val="B40049"/>
                </a:solidFill>
              </a:rPr>
              <a:t>4. </a:t>
            </a:r>
            <a:r>
              <a:rPr lang="en-US" sz="4400" b="1" i="1" dirty="0">
                <a:solidFill>
                  <a:srgbClr val="B40049"/>
                </a:solidFill>
              </a:rPr>
              <a:t>What</a:t>
            </a:r>
            <a:r>
              <a:rPr lang="en-US" sz="4400" b="1" dirty="0">
                <a:solidFill>
                  <a:srgbClr val="B40049"/>
                </a:solidFill>
              </a:rPr>
              <a:t> does Marti think that the </a:t>
            </a:r>
            <a:r>
              <a:rPr lang="en-US" sz="4400" b="1" i="1" dirty="0">
                <a:solidFill>
                  <a:srgbClr val="B40049"/>
                </a:solidFill>
              </a:rPr>
              <a:t>colonial powers should do</a:t>
            </a:r>
            <a:r>
              <a:rPr lang="en-US" sz="4400" b="1" dirty="0" smtClean="0">
                <a:solidFill>
                  <a:srgbClr val="B40049"/>
                </a:solidFill>
              </a:rPr>
              <a:t>?</a:t>
            </a:r>
          </a:p>
          <a:p>
            <a:pPr marL="0" lvl="1" indent="0">
              <a:buNone/>
            </a:pPr>
            <a:endParaRPr lang="en-US" sz="7200" dirty="0"/>
          </a:p>
          <a:p>
            <a:pPr marL="0" indent="0">
              <a:buNone/>
            </a:pPr>
            <a:endParaRPr lang="en-US" dirty="0"/>
          </a:p>
        </p:txBody>
      </p:sp>
    </p:spTree>
    <p:extLst>
      <p:ext uri="{BB962C8B-B14F-4D97-AF65-F5344CB8AC3E}">
        <p14:creationId xmlns:p14="http://schemas.microsoft.com/office/powerpoint/2010/main" val="3136291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834"/>
            <a:ext cx="8534400" cy="803366"/>
          </a:xfrm>
        </p:spPr>
        <p:txBody>
          <a:bodyPr>
            <a:noAutofit/>
          </a:bodyPr>
          <a:lstStyle/>
          <a:p>
            <a:pPr algn="l"/>
            <a:r>
              <a:rPr lang="en-US" sz="3600" b="1" dirty="0" err="1" smtClean="0">
                <a:solidFill>
                  <a:srgbClr val="7030A0"/>
                </a:solidFill>
              </a:rPr>
              <a:t>Keylor</a:t>
            </a:r>
            <a:r>
              <a:rPr lang="en-US" sz="3600" b="1" dirty="0" smtClean="0">
                <a:solidFill>
                  <a:srgbClr val="7030A0"/>
                </a:solidFill>
              </a:rPr>
              <a:t> 211-218		</a:t>
            </a:r>
            <a:r>
              <a:rPr lang="en-US" sz="3600" b="1" dirty="0" smtClean="0">
                <a:solidFill>
                  <a:srgbClr val="B40049"/>
                </a:solidFill>
              </a:rPr>
              <a:t>ISI Article</a:t>
            </a:r>
            <a:endParaRPr lang="en-US" sz="3600" b="1" dirty="0">
              <a:solidFill>
                <a:srgbClr val="B40049"/>
              </a:solidFill>
            </a:endParaRPr>
          </a:p>
        </p:txBody>
      </p:sp>
      <p:sp>
        <p:nvSpPr>
          <p:cNvPr id="3" name="Content Placeholder 2"/>
          <p:cNvSpPr>
            <a:spLocks noGrp="1"/>
          </p:cNvSpPr>
          <p:nvPr>
            <p:ph sz="half" idx="1"/>
          </p:nvPr>
        </p:nvSpPr>
        <p:spPr>
          <a:xfrm>
            <a:off x="457200" y="838200"/>
            <a:ext cx="4191000" cy="5715000"/>
          </a:xfrm>
        </p:spPr>
        <p:txBody>
          <a:bodyPr>
            <a:normAutofit fontScale="70000" lnSpcReduction="20000"/>
          </a:bodyPr>
          <a:lstStyle/>
          <a:p>
            <a:pPr marL="514350" indent="-514350">
              <a:buAutoNum type="arabicPeriod"/>
            </a:pPr>
            <a:r>
              <a:rPr lang="en-US" sz="3300" b="1" dirty="0" smtClean="0">
                <a:solidFill>
                  <a:srgbClr val="57257D"/>
                </a:solidFill>
              </a:rPr>
              <a:t>Describe the course of foreign policy FDR chose to pursue in Latin America in the 1930s.</a:t>
            </a:r>
          </a:p>
          <a:p>
            <a:pPr marL="514350" indent="-514350">
              <a:buAutoNum type="arabicPeriod"/>
            </a:pPr>
            <a:r>
              <a:rPr lang="en-US" sz="3300" b="1" dirty="0" smtClean="0">
                <a:solidFill>
                  <a:srgbClr val="57257D"/>
                </a:solidFill>
              </a:rPr>
              <a:t>What is Pan-Americanism &amp; how was it fostered by both the United States and Latin America?</a:t>
            </a:r>
          </a:p>
          <a:p>
            <a:pPr marL="514350" indent="-514350">
              <a:buAutoNum type="arabicPeriod"/>
            </a:pPr>
            <a:r>
              <a:rPr lang="en-US" sz="3300" b="1" dirty="0" smtClean="0">
                <a:solidFill>
                  <a:srgbClr val="57257D"/>
                </a:solidFill>
              </a:rPr>
              <a:t>Quickly summarize the general outcome of the various conferences the American countries conducted during the 30s </a:t>
            </a:r>
            <a:r>
              <a:rPr lang="en-US" sz="3300" b="1" dirty="0">
                <a:solidFill>
                  <a:srgbClr val="57257D"/>
                </a:solidFill>
              </a:rPr>
              <a:t>&amp;</a:t>
            </a:r>
            <a:r>
              <a:rPr lang="en-US" sz="3300" b="1" dirty="0" smtClean="0">
                <a:solidFill>
                  <a:srgbClr val="57257D"/>
                </a:solidFill>
              </a:rPr>
              <a:t> early 40s.</a:t>
            </a:r>
          </a:p>
          <a:p>
            <a:pPr marL="514350" indent="-514350">
              <a:buAutoNum type="arabicPeriod"/>
            </a:pPr>
            <a:r>
              <a:rPr lang="en-US" sz="3300" b="1" dirty="0" smtClean="0">
                <a:solidFill>
                  <a:srgbClr val="57257D"/>
                </a:solidFill>
              </a:rPr>
              <a:t>How did the Americas try to organize a defense against the Axis threat? How did they support the US during WWII?</a:t>
            </a:r>
          </a:p>
          <a:p>
            <a:pPr marL="514350" indent="-514350">
              <a:buAutoNum type="arabicPeriod"/>
            </a:pPr>
            <a:endParaRPr lang="en-US" dirty="0"/>
          </a:p>
        </p:txBody>
      </p:sp>
      <p:sp>
        <p:nvSpPr>
          <p:cNvPr id="4" name="Content Placeholder 3"/>
          <p:cNvSpPr>
            <a:spLocks noGrp="1"/>
          </p:cNvSpPr>
          <p:nvPr>
            <p:ph sz="half" idx="2"/>
          </p:nvPr>
        </p:nvSpPr>
        <p:spPr>
          <a:xfrm>
            <a:off x="4800600" y="838200"/>
            <a:ext cx="4191000" cy="5791200"/>
          </a:xfrm>
        </p:spPr>
        <p:txBody>
          <a:bodyPr>
            <a:noAutofit/>
          </a:bodyPr>
          <a:lstStyle/>
          <a:p>
            <a:pPr marL="514350" indent="-514350">
              <a:buAutoNum type="arabicPeriod"/>
            </a:pPr>
            <a:r>
              <a:rPr lang="en-US" sz="2400" b="1" dirty="0">
                <a:solidFill>
                  <a:srgbClr val="7E0033"/>
                </a:solidFill>
              </a:rPr>
              <a:t>Define and explain ISI.</a:t>
            </a:r>
          </a:p>
          <a:p>
            <a:pPr marL="514350" indent="-514350">
              <a:buAutoNum type="arabicPeriod"/>
            </a:pPr>
            <a:r>
              <a:rPr lang="en-US" sz="2400" b="1" dirty="0">
                <a:solidFill>
                  <a:srgbClr val="7E0033"/>
                </a:solidFill>
              </a:rPr>
              <a:t>How and why did Latin American have a different experience from most of the rest of the world during the Great Depression?</a:t>
            </a:r>
          </a:p>
          <a:p>
            <a:pPr marL="514350" indent="-514350">
              <a:buAutoNum type="arabicPeriod"/>
            </a:pPr>
            <a:r>
              <a:rPr lang="en-US" sz="2400" b="1" dirty="0">
                <a:solidFill>
                  <a:srgbClr val="7E0033"/>
                </a:solidFill>
              </a:rPr>
              <a:t>Who is </a:t>
            </a:r>
            <a:r>
              <a:rPr lang="en-US" sz="2400" b="1" dirty="0" err="1">
                <a:solidFill>
                  <a:srgbClr val="7E0033"/>
                </a:solidFill>
              </a:rPr>
              <a:t>Getulio</a:t>
            </a:r>
            <a:r>
              <a:rPr lang="en-US" sz="2400" b="1" dirty="0">
                <a:solidFill>
                  <a:srgbClr val="7E0033"/>
                </a:solidFill>
              </a:rPr>
              <a:t> Vargas and how did he impact Brazil during the Depression?</a:t>
            </a:r>
          </a:p>
          <a:p>
            <a:pPr marL="514350" indent="-514350">
              <a:buAutoNum type="arabicPeriod"/>
            </a:pPr>
            <a:r>
              <a:rPr lang="en-US" sz="2400" b="1" dirty="0">
                <a:solidFill>
                  <a:srgbClr val="7E0033"/>
                </a:solidFill>
              </a:rPr>
              <a:t>Explain </a:t>
            </a:r>
            <a:r>
              <a:rPr lang="en-US" sz="2400" b="1" i="1" dirty="0">
                <a:solidFill>
                  <a:srgbClr val="7E0033"/>
                </a:solidFill>
              </a:rPr>
              <a:t>Estado Novo</a:t>
            </a:r>
            <a:r>
              <a:rPr lang="en-US" sz="2400" b="1" dirty="0">
                <a:solidFill>
                  <a:srgbClr val="7E0033"/>
                </a:solidFill>
              </a:rPr>
              <a:t>. How did it impact Brazil? What “ism” did it appeal to?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a:t>
            </a:r>
            <a:endParaRPr lang="en-US" dirty="0"/>
          </a:p>
        </p:txBody>
      </p:sp>
      <p:sp>
        <p:nvSpPr>
          <p:cNvPr id="3" name="Content Placeholder 2"/>
          <p:cNvSpPr>
            <a:spLocks noGrp="1"/>
          </p:cNvSpPr>
          <p:nvPr>
            <p:ph idx="1"/>
          </p:nvPr>
        </p:nvSpPr>
        <p:spPr/>
        <p:txBody>
          <a:bodyPr/>
          <a:lstStyle/>
          <a:p>
            <a:r>
              <a:rPr lang="en-US" dirty="0" smtClean="0"/>
              <a:t>Write a quick thesis about the changes in Latin America in the 1930s based on the evidence we just discussed</a:t>
            </a:r>
            <a:r>
              <a:rPr lang="en-US" dirty="0" smtClean="0"/>
              <a:t>.</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Thesis</a:t>
            </a:r>
            <a:endParaRPr lang="en-US" dirty="0"/>
          </a:p>
        </p:txBody>
      </p:sp>
      <p:sp>
        <p:nvSpPr>
          <p:cNvPr id="3" name="Content Placeholder 2"/>
          <p:cNvSpPr>
            <a:spLocks noGrp="1"/>
          </p:cNvSpPr>
          <p:nvPr>
            <p:ph idx="1"/>
          </p:nvPr>
        </p:nvSpPr>
        <p:spPr>
          <a:xfrm>
            <a:off x="228600" y="685800"/>
            <a:ext cx="8763000" cy="5943600"/>
          </a:xfrm>
        </p:spPr>
        <p:txBody>
          <a:bodyPr>
            <a:normAutofit/>
          </a:bodyPr>
          <a:lstStyle/>
          <a:p>
            <a:r>
              <a:rPr lang="en-US" dirty="0" smtClean="0"/>
              <a:t>While the rest  of the world was experiencing the Great Depression, much of Latin America used the </a:t>
            </a:r>
            <a:r>
              <a:rPr lang="en-US" b="1" dirty="0" smtClean="0"/>
              <a:t>lack of economic imperialism to replace their economic systems with ISI</a:t>
            </a:r>
            <a:r>
              <a:rPr lang="en-US" dirty="0" smtClean="0"/>
              <a:t>, softening the blow of Depression significantly. This allowed Latin Americans to </a:t>
            </a:r>
            <a:r>
              <a:rPr lang="en-US" b="1" dirty="0" smtClean="0"/>
              <a:t>begin to throw off the yoke of the United States</a:t>
            </a:r>
            <a:r>
              <a:rPr lang="en-US" dirty="0" smtClean="0"/>
              <a:t>—which was forced to move from “Big </a:t>
            </a:r>
            <a:r>
              <a:rPr lang="en-US" dirty="0"/>
              <a:t>S</a:t>
            </a:r>
            <a:r>
              <a:rPr lang="en-US" dirty="0" smtClean="0"/>
              <a:t>tick” to “Good Neighbor Policy” to retain some influence in the region. </a:t>
            </a:r>
            <a:r>
              <a:rPr lang="en-US" b="1" dirty="0" smtClean="0"/>
              <a:t>Without the domineering US, many Latin American countries began to further their own economic systems and governments, to mixed results.</a:t>
            </a:r>
            <a:endParaRPr lang="en-US" b="1" dirty="0"/>
          </a:p>
        </p:txBody>
      </p:sp>
    </p:spTree>
    <p:extLst>
      <p:ext uri="{BB962C8B-B14F-4D97-AF65-F5344CB8AC3E}">
        <p14:creationId xmlns:p14="http://schemas.microsoft.com/office/powerpoint/2010/main" val="2955905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200" dirty="0" smtClean="0"/>
              <a:t>Questions (from </a:t>
            </a:r>
            <a:r>
              <a:rPr lang="en-US" sz="3200" i="1" dirty="0" smtClean="0"/>
              <a:t>Born in Blood &amp; Fire</a:t>
            </a:r>
            <a:r>
              <a:rPr lang="en-US" sz="3200" dirty="0" smtClean="0"/>
              <a:t> excerpt)</a:t>
            </a:r>
            <a:endParaRPr lang="en-US" sz="3200" dirty="0"/>
          </a:p>
        </p:txBody>
      </p:sp>
      <p:sp>
        <p:nvSpPr>
          <p:cNvPr id="3" name="Content Placeholder 2"/>
          <p:cNvSpPr>
            <a:spLocks noGrp="1"/>
          </p:cNvSpPr>
          <p:nvPr>
            <p:ph idx="1"/>
          </p:nvPr>
        </p:nvSpPr>
        <p:spPr>
          <a:xfrm>
            <a:off x="457200" y="838200"/>
            <a:ext cx="8229600" cy="5791200"/>
          </a:xfrm>
        </p:spPr>
        <p:txBody>
          <a:bodyPr/>
          <a:lstStyle/>
          <a:p>
            <a:pPr marL="514350" indent="-514350">
              <a:buAutoNum type="arabicPeriod"/>
            </a:pPr>
            <a:r>
              <a:rPr lang="en-US" sz="5400" b="1" dirty="0" smtClean="0">
                <a:solidFill>
                  <a:srgbClr val="C00000"/>
                </a:solidFill>
              </a:rPr>
              <a:t>Define and explain ISI.</a:t>
            </a:r>
          </a:p>
          <a:p>
            <a:pPr marL="514350" indent="-514350">
              <a:buAutoNum type="arabicPeriod"/>
            </a:pPr>
            <a:r>
              <a:rPr lang="en-US" dirty="0" smtClean="0"/>
              <a:t>How and why did Latin American have a different experience from most of the rest of the world during the Great Depression?</a:t>
            </a:r>
          </a:p>
          <a:p>
            <a:pPr marL="514350" indent="-514350">
              <a:buAutoNum type="arabicPeriod"/>
            </a:pPr>
            <a:r>
              <a:rPr lang="en-US" dirty="0" smtClean="0"/>
              <a:t>Who is </a:t>
            </a:r>
            <a:r>
              <a:rPr lang="en-US" dirty="0" err="1" smtClean="0"/>
              <a:t>Getulio</a:t>
            </a:r>
            <a:r>
              <a:rPr lang="en-US" dirty="0" smtClean="0"/>
              <a:t> Vargas and how did he impact Brazil during the Depression?</a:t>
            </a:r>
          </a:p>
          <a:p>
            <a:pPr marL="514350" indent="-514350">
              <a:buAutoNum type="arabicPeriod"/>
            </a:pPr>
            <a:r>
              <a:rPr lang="en-US" dirty="0" smtClean="0"/>
              <a:t>Explain </a:t>
            </a:r>
            <a:r>
              <a:rPr lang="en-US" i="1" dirty="0" smtClean="0"/>
              <a:t>Estado Novo</a:t>
            </a:r>
            <a:r>
              <a:rPr lang="en-US" dirty="0" smtClean="0"/>
              <a:t>. How did it impact Brazil? What “ism” did it appeal to? </a:t>
            </a:r>
          </a:p>
          <a:p>
            <a:pPr marL="514350" indent="-514350">
              <a:buAutoNum type="arabicPeriod"/>
            </a:pPr>
            <a:endParaRPr lang="en-US" dirty="0"/>
          </a:p>
        </p:txBody>
      </p:sp>
    </p:spTree>
    <p:extLst>
      <p:ext uri="{BB962C8B-B14F-4D97-AF65-F5344CB8AC3E}">
        <p14:creationId xmlns:p14="http://schemas.microsoft.com/office/powerpoint/2010/main" val="265616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981200"/>
            <a:ext cx="8991600" cy="4800600"/>
          </a:xfrm>
        </p:spPr>
        <p:txBody>
          <a:bodyPr>
            <a:normAutofit/>
          </a:bodyPr>
          <a:lstStyle/>
          <a:p>
            <a:pPr marL="0" indent="0">
              <a:buNone/>
            </a:pPr>
            <a:r>
              <a:rPr lang="en-US" sz="4000" b="1" dirty="0" smtClean="0">
                <a:solidFill>
                  <a:srgbClr val="7030A0"/>
                </a:solidFill>
              </a:rPr>
              <a:t>What is ISI, and what caused it?</a:t>
            </a:r>
          </a:p>
          <a:p>
            <a:r>
              <a:rPr lang="en-US" sz="4000" b="1" dirty="0" smtClean="0"/>
              <a:t>ISI is the process by which </a:t>
            </a:r>
            <a:r>
              <a:rPr lang="en-US" sz="4000" b="1" i="1" dirty="0" smtClean="0"/>
              <a:t>Latin American countries were able to fill the gap left by USA/European countries during the great depression.</a:t>
            </a:r>
            <a:endParaRPr lang="en-US" sz="4000" b="1" i="1" dirty="0"/>
          </a:p>
        </p:txBody>
      </p:sp>
      <p:sp>
        <p:nvSpPr>
          <p:cNvPr id="2" name="Title 1"/>
          <p:cNvSpPr>
            <a:spLocks noGrp="1"/>
          </p:cNvSpPr>
          <p:nvPr>
            <p:ph type="title"/>
          </p:nvPr>
        </p:nvSpPr>
        <p:spPr>
          <a:xfrm>
            <a:off x="19210" y="228600"/>
            <a:ext cx="8991600" cy="1641764"/>
          </a:xfrm>
        </p:spPr>
        <p:txBody>
          <a:bodyPr>
            <a:noAutofit/>
          </a:bodyPr>
          <a:lstStyle/>
          <a:p>
            <a:r>
              <a:rPr lang="en-US" sz="6000" b="1" i="1" dirty="0" smtClean="0"/>
              <a:t>Import-Substitution Industrialization (ISI)</a:t>
            </a:r>
            <a:endParaRPr lang="en-US" sz="6000" b="1" i="1" dirty="0"/>
          </a:p>
        </p:txBody>
      </p:sp>
    </p:spTree>
    <p:extLst>
      <p:ext uri="{BB962C8B-B14F-4D97-AF65-F5344CB8AC3E}">
        <p14:creationId xmlns:p14="http://schemas.microsoft.com/office/powerpoint/2010/main" val="119748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4400" b="1" dirty="0" smtClean="0">
                <a:solidFill>
                  <a:srgbClr val="7030A0"/>
                </a:solidFill>
              </a:rPr>
              <a:t>What does ISI do for Latin American countries economic legitimacy?</a:t>
            </a:r>
          </a:p>
          <a:p>
            <a:r>
              <a:rPr lang="en-US" sz="4400" b="1" dirty="0" smtClean="0"/>
              <a:t>Latin American countries </a:t>
            </a:r>
            <a:r>
              <a:rPr lang="en-US" sz="4400" b="1" i="1" dirty="0" smtClean="0"/>
              <a:t>go from struggling </a:t>
            </a:r>
            <a:r>
              <a:rPr lang="en-US" sz="4400" b="1" dirty="0" smtClean="0"/>
              <a:t>economically </a:t>
            </a:r>
            <a:r>
              <a:rPr lang="en-US" sz="4400" b="1" i="1" dirty="0" smtClean="0"/>
              <a:t>to growing in a huge way.</a:t>
            </a:r>
            <a:endParaRPr lang="en-US" sz="4400" b="1" i="1" dirty="0"/>
          </a:p>
        </p:txBody>
      </p:sp>
    </p:spTree>
    <p:extLst>
      <p:ext uri="{BB962C8B-B14F-4D97-AF65-F5344CB8AC3E}">
        <p14:creationId xmlns:p14="http://schemas.microsoft.com/office/powerpoint/2010/main" val="411610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4400" b="1" dirty="0" smtClean="0">
                <a:solidFill>
                  <a:srgbClr val="7030A0"/>
                </a:solidFill>
              </a:rPr>
              <a:t>How were governments able to control the economy in Latin America during the 1930/40s?</a:t>
            </a:r>
          </a:p>
          <a:p>
            <a:pPr lvl="1">
              <a:buFont typeface="Arial" panose="020B0604020202020204" pitchFamily="34" charset="0"/>
              <a:buChar char="•"/>
            </a:pPr>
            <a:r>
              <a:rPr lang="en-US" sz="4400" b="1" i="1" dirty="0" smtClean="0"/>
              <a:t>Set wages &amp; prices</a:t>
            </a:r>
          </a:p>
          <a:p>
            <a:pPr lvl="1">
              <a:buFont typeface="Arial" panose="020B0604020202020204" pitchFamily="34" charset="0"/>
              <a:buChar char="•"/>
            </a:pPr>
            <a:r>
              <a:rPr lang="en-US" sz="4400" b="1" i="1" dirty="0" smtClean="0"/>
              <a:t>Manipulated exchange rates</a:t>
            </a:r>
          </a:p>
          <a:p>
            <a:pPr lvl="1">
              <a:buFont typeface="Arial" panose="020B0604020202020204" pitchFamily="34" charset="0"/>
              <a:buChar char="•"/>
            </a:pPr>
            <a:r>
              <a:rPr lang="en-US" sz="4400" b="1" i="1" dirty="0" smtClean="0"/>
              <a:t>Passed labor laws</a:t>
            </a:r>
          </a:p>
          <a:p>
            <a:pPr lvl="1">
              <a:buFont typeface="Arial" panose="020B0604020202020204" pitchFamily="34" charset="0"/>
              <a:buChar char="•"/>
            </a:pPr>
            <a:r>
              <a:rPr lang="en-US" sz="4400" b="1" i="1" dirty="0" smtClean="0"/>
              <a:t>Owned public works projects</a:t>
            </a:r>
          </a:p>
        </p:txBody>
      </p:sp>
    </p:spTree>
    <p:extLst>
      <p:ext uri="{BB962C8B-B14F-4D97-AF65-F5344CB8AC3E}">
        <p14:creationId xmlns:p14="http://schemas.microsoft.com/office/powerpoint/2010/main" val="95904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TotalTime>
  <Words>1201</Words>
  <Application>Microsoft Office PowerPoint</Application>
  <PresentationFormat>On-screen Show (4:3)</PresentationFormat>
  <Paragraphs>86</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Office Theme</vt:lpstr>
      <vt:lpstr>1_Office Theme</vt:lpstr>
      <vt:lpstr>Latin America in  Depression &amp; War</vt:lpstr>
      <vt:lpstr>Discuss the following questions in your table groups</vt:lpstr>
      <vt:lpstr>Keylor 211-218  ISI Article</vt:lpstr>
      <vt:lpstr>Now…</vt:lpstr>
      <vt:lpstr>Thesis</vt:lpstr>
      <vt:lpstr>Questions (from Born in Blood &amp; Fire excerpt)</vt:lpstr>
      <vt:lpstr>Import-Substitution Industrialization (ISI)</vt:lpstr>
      <vt:lpstr>PowerPoint Presentation</vt:lpstr>
      <vt:lpstr>PowerPoint Presentation</vt:lpstr>
      <vt:lpstr>PowerPoint Presentation</vt:lpstr>
      <vt:lpstr>PowerPoint Presentation</vt:lpstr>
      <vt:lpstr>Questions (from Born in Blood &amp; Fire excerpt)</vt:lpstr>
      <vt:lpstr>Getulio Vargas &amp; Brazil</vt:lpstr>
      <vt:lpstr>PowerPoint Presentation</vt:lpstr>
      <vt:lpstr>Estado Novo</vt:lpstr>
      <vt:lpstr>The Rest of Latin America</vt:lpstr>
      <vt:lpstr>Our America</vt:lpstr>
      <vt:lpstr>PowerPoint Presentation</vt:lpstr>
      <vt:lpstr>PowerPoint Presentation</vt:lpstr>
      <vt:lpstr>PowerPoint Presentation</vt:lpstr>
      <vt:lpstr>PowerPoint Presentation</vt:lpstr>
    </vt:vector>
  </TitlesOfParts>
  <Company>Issaquah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Latin America in the Great Depression</dc:title>
  <dc:creator>Windows User</dc:creator>
  <cp:lastModifiedBy>Maners, Allison SHS Staff</cp:lastModifiedBy>
  <cp:revision>57</cp:revision>
  <dcterms:created xsi:type="dcterms:W3CDTF">2015-04-03T17:34:26Z</dcterms:created>
  <dcterms:modified xsi:type="dcterms:W3CDTF">2019-04-25T18:53:24Z</dcterms:modified>
</cp:coreProperties>
</file>