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24"/>
  </p:handoutMasterIdLst>
  <p:sldIdLst>
    <p:sldId id="276" r:id="rId2"/>
    <p:sldId id="256" r:id="rId3"/>
    <p:sldId id="275" r:id="rId4"/>
    <p:sldId id="257" r:id="rId5"/>
    <p:sldId id="258" r:id="rId6"/>
    <p:sldId id="259" r:id="rId7"/>
    <p:sldId id="317" r:id="rId8"/>
    <p:sldId id="318" r:id="rId9"/>
    <p:sldId id="319" r:id="rId10"/>
    <p:sldId id="320" r:id="rId11"/>
    <p:sldId id="321" r:id="rId12"/>
    <p:sldId id="316" r:id="rId13"/>
    <p:sldId id="374" r:id="rId14"/>
    <p:sldId id="375" r:id="rId15"/>
    <p:sldId id="328" r:id="rId16"/>
    <p:sldId id="325" r:id="rId17"/>
    <p:sldId id="324" r:id="rId18"/>
    <p:sldId id="379" r:id="rId19"/>
    <p:sldId id="378" r:id="rId20"/>
    <p:sldId id="380" r:id="rId21"/>
    <p:sldId id="326" r:id="rId22"/>
    <p:sldId id="327" r:id="rId2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265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2" autoAdjust="0"/>
    <p:restoredTop sz="94660"/>
  </p:normalViewPr>
  <p:slideViewPr>
    <p:cSldViewPr snapToGrid="0" snapToObjects="1">
      <p:cViewPr varScale="1">
        <p:scale>
          <a:sx n="110" d="100"/>
          <a:sy n="110" d="100"/>
        </p:scale>
        <p:origin x="14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7" tIns="46244" rIns="92487" bIns="46244" rtlCol="0"/>
          <a:lstStyle>
            <a:lvl1pPr algn="r">
              <a:defRPr sz="1200"/>
            </a:lvl1pPr>
          </a:lstStyle>
          <a:p>
            <a:fld id="{D10F5559-3F17-4BB0-9DB1-73922761587C}" type="datetimeFigureOut">
              <a:rPr lang="en-US" smtClean="0"/>
              <a:t>1/10/2019</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7" tIns="46244" rIns="92487" bIns="46244" rtlCol="0" anchor="b"/>
          <a:lstStyle>
            <a:lvl1pPr algn="r">
              <a:defRPr sz="1200"/>
            </a:lvl1pPr>
          </a:lstStyle>
          <a:p>
            <a:fld id="{C276371E-1C44-4F18-ABE8-E658524A10DE}" type="slidenum">
              <a:rPr lang="en-US" smtClean="0"/>
              <a:t>‹#›</a:t>
            </a:fld>
            <a:endParaRPr lang="en-US"/>
          </a:p>
        </p:txBody>
      </p:sp>
    </p:spTree>
    <p:extLst>
      <p:ext uri="{BB962C8B-B14F-4D97-AF65-F5344CB8AC3E}">
        <p14:creationId xmlns:p14="http://schemas.microsoft.com/office/powerpoint/2010/main" val="34749789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695DCDD-BF1B-D54A-8F98-04B50CA42FCA}" type="datetimeFigureOut">
              <a:rPr lang="en-US" smtClean="0"/>
              <a:pPr/>
              <a:t>1/10/2019</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D12B9C3-7518-A04C-A51E-5D96EC231BC7}"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5DCDD-BF1B-D54A-8F98-04B50CA42FCA}"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B9C3-7518-A04C-A51E-5D96EC231BC7}"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5DCDD-BF1B-D54A-8F98-04B50CA42FCA}"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D12B9C3-7518-A04C-A51E-5D96EC231BC7}"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5DCDD-BF1B-D54A-8F98-04B50CA42FCA}"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B9C3-7518-A04C-A51E-5D96EC231BC7}"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695DCDD-BF1B-D54A-8F98-04B50CA42FCA}" type="datetimeFigureOut">
              <a:rPr lang="en-US" smtClean="0"/>
              <a:pPr/>
              <a:t>1/10/2019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D12B9C3-7518-A04C-A51E-5D96EC231BC7}"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95DCDD-BF1B-D54A-8F98-04B50CA42FCA}"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B9C3-7518-A04C-A51E-5D96EC231BC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95DCDD-BF1B-D54A-8F98-04B50CA42FCA}" type="datetimeFigureOut">
              <a:rPr lang="en-US" smtClean="0"/>
              <a:pPr/>
              <a:t>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2B9C3-7518-A04C-A51E-5D96EC231BC7}"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95DCDD-BF1B-D54A-8F98-04B50CA42FCA}" type="datetimeFigureOut">
              <a:rPr lang="en-US" smtClean="0"/>
              <a:pPr/>
              <a:t>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2B9C3-7518-A04C-A51E-5D96EC231BC7}"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695DCDD-BF1B-D54A-8F98-04B50CA42FCA}" type="datetimeFigureOut">
              <a:rPr lang="en-US" smtClean="0"/>
              <a:pPr/>
              <a:t>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2B9C3-7518-A04C-A51E-5D96EC231BC7}"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5DCDD-BF1B-D54A-8F98-04B50CA42FCA}"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D12B9C3-7518-A04C-A51E-5D96EC231BC7}"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5DCDD-BF1B-D54A-8F98-04B50CA42FCA}"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B9C3-7518-A04C-A51E-5D96EC231BC7}"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695DCDD-BF1B-D54A-8F98-04B50CA42FCA}" type="datetimeFigureOut">
              <a:rPr lang="en-US" smtClean="0"/>
              <a:pPr/>
              <a:t>1/10/2019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D12B9C3-7518-A04C-A51E-5D96EC231B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a:xfrm>
            <a:off x="381000" y="631370"/>
            <a:ext cx="6324600" cy="5617029"/>
          </a:xfrm>
        </p:spPr>
        <p:txBody>
          <a:bodyPr/>
          <a:lstStyle/>
          <a:p>
            <a:pPr>
              <a:defRPr/>
            </a:pPr>
            <a:r>
              <a:rPr lang="en-US" sz="2800" b="1" dirty="0" smtClean="0"/>
              <a:t>1. How </a:t>
            </a:r>
            <a:r>
              <a:rPr lang="en-US" sz="2800" b="1" dirty="0"/>
              <a:t>do the changes in the 19</a:t>
            </a:r>
            <a:r>
              <a:rPr lang="en-US" sz="2800" b="1" baseline="30000" dirty="0"/>
              <a:t>th</a:t>
            </a:r>
            <a:r>
              <a:rPr lang="en-US" sz="2800" b="1" dirty="0"/>
              <a:t> century create modern </a:t>
            </a:r>
            <a:r>
              <a:rPr lang="en-US" sz="2800" b="1" dirty="0" smtClean="0"/>
              <a:t>society?</a:t>
            </a:r>
            <a:br>
              <a:rPr lang="en-US" sz="2800" b="1" dirty="0" smtClean="0"/>
            </a:br>
            <a:r>
              <a:rPr lang="en-US" sz="2800" b="1" dirty="0" smtClean="0"/>
              <a:t/>
            </a:r>
            <a:br>
              <a:rPr lang="en-US" sz="2800" b="1" dirty="0" smtClean="0"/>
            </a:br>
            <a:r>
              <a:rPr lang="en-US" sz="2800" b="1" dirty="0" smtClean="0"/>
              <a:t>2. How </a:t>
            </a:r>
            <a:r>
              <a:rPr lang="en-US" sz="2800" b="1" dirty="0"/>
              <a:t>does the Industrial Revolution and the French Revolution foster the development of division between and/or creation of ideologies</a:t>
            </a:r>
            <a:r>
              <a:rPr lang="en-US" sz="2800" b="1" dirty="0" smtClean="0"/>
              <a:t>?</a:t>
            </a:r>
            <a:endParaRPr lang="en-US" sz="2800" b="1" dirty="0"/>
          </a:p>
        </p:txBody>
      </p:sp>
    </p:spTree>
    <p:extLst>
      <p:ext uri="{BB962C8B-B14F-4D97-AF65-F5344CB8AC3E}">
        <p14:creationId xmlns:p14="http://schemas.microsoft.com/office/powerpoint/2010/main" val="206128586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36" y="150829"/>
            <a:ext cx="8672660" cy="1282045"/>
          </a:xfrm>
        </p:spPr>
        <p:txBody>
          <a:bodyPr>
            <a:normAutofit/>
          </a:bodyPr>
          <a:lstStyle/>
          <a:p>
            <a:pPr algn="ctr"/>
            <a:r>
              <a:rPr lang="en-US" sz="4000" b="1" dirty="0" smtClean="0">
                <a:latin typeface="Arial Black" panose="020B0A04020102020204" pitchFamily="34" charset="0"/>
              </a:rPr>
              <a:t>rise of the caudillos</a:t>
            </a:r>
            <a:endParaRPr lang="en-US" sz="4000" b="1" dirty="0">
              <a:latin typeface="Arial Black" panose="020B0A04020102020204" pitchFamily="34" charset="0"/>
            </a:endParaRPr>
          </a:p>
        </p:txBody>
      </p:sp>
      <p:sp>
        <p:nvSpPr>
          <p:cNvPr id="3" name="Content Placeholder 2"/>
          <p:cNvSpPr>
            <a:spLocks noGrp="1"/>
          </p:cNvSpPr>
          <p:nvPr>
            <p:ph idx="1"/>
          </p:nvPr>
        </p:nvSpPr>
        <p:spPr>
          <a:xfrm>
            <a:off x="263950" y="1659117"/>
            <a:ext cx="8672659" cy="4986780"/>
          </a:xfrm>
        </p:spPr>
        <p:txBody>
          <a:bodyPr>
            <a:noAutofit/>
          </a:bodyPr>
          <a:lstStyle/>
          <a:p>
            <a:r>
              <a:rPr lang="en-US" sz="2800" b="1" dirty="0">
                <a:solidFill>
                  <a:schemeClr val="accent1">
                    <a:lumMod val="50000"/>
                  </a:schemeClr>
                </a:solidFill>
                <a:effectLst>
                  <a:outerShdw blurRad="38100" dist="38100" dir="2700000" algn="tl">
                    <a:srgbClr val="000000">
                      <a:alpha val="43137"/>
                    </a:srgbClr>
                  </a:outerShdw>
                </a:effectLst>
              </a:rPr>
              <a:t>Caudillo</a:t>
            </a:r>
            <a:r>
              <a:rPr lang="en-US" sz="2400" b="1" dirty="0"/>
              <a:t> – party leader who achieved virtual dictatorial rule (through “legal” election) thanks to </a:t>
            </a:r>
            <a:r>
              <a:rPr lang="en-US" sz="2400" b="1" u="sng" dirty="0"/>
              <a:t>patronage politics &amp; kickbacks</a:t>
            </a:r>
            <a:r>
              <a:rPr lang="en-US" sz="2400" b="1" dirty="0"/>
              <a:t>. Usually a </a:t>
            </a:r>
            <a:r>
              <a:rPr lang="en-US" sz="2400" b="1" u="sng" dirty="0"/>
              <a:t>charismatic, upper-middle class </a:t>
            </a:r>
            <a:r>
              <a:rPr lang="en-US" sz="2400" b="1" dirty="0"/>
              <a:t>Creole, war hero who personified traditional </a:t>
            </a:r>
            <a:r>
              <a:rPr lang="en-US" sz="2400" b="1" u="sng" dirty="0"/>
              <a:t>machismo</a:t>
            </a:r>
            <a:r>
              <a:rPr lang="en-US" sz="2400" b="1" dirty="0"/>
              <a:t> qualities but had a </a:t>
            </a:r>
            <a:r>
              <a:rPr lang="en-US" sz="2400" b="1" u="sng" dirty="0"/>
              <a:t>“knack” for communication </a:t>
            </a:r>
            <a:r>
              <a:rPr lang="en-US" sz="2400" b="1" dirty="0"/>
              <a:t>with the lower classes</a:t>
            </a:r>
          </a:p>
          <a:p>
            <a:pPr lvl="1"/>
            <a:r>
              <a:rPr lang="en-US" sz="2400" b="1" dirty="0">
                <a:solidFill>
                  <a:schemeClr val="accent1">
                    <a:lumMod val="50000"/>
                  </a:schemeClr>
                </a:solidFill>
              </a:rPr>
              <a:t>Rosas </a:t>
            </a:r>
            <a:r>
              <a:rPr lang="en-US" sz="2400" b="1" dirty="0" smtClean="0">
                <a:solidFill>
                  <a:schemeClr val="accent1">
                    <a:lumMod val="50000"/>
                  </a:schemeClr>
                </a:solidFill>
              </a:rPr>
              <a:t>(Argentina) &amp; </a:t>
            </a:r>
            <a:r>
              <a:rPr lang="en-US" sz="2400" b="1" dirty="0">
                <a:solidFill>
                  <a:schemeClr val="accent1">
                    <a:lumMod val="50000"/>
                  </a:schemeClr>
                </a:solidFill>
              </a:rPr>
              <a:t>Santa Anna two most prominent examples</a:t>
            </a:r>
          </a:p>
          <a:p>
            <a:pPr lvl="1"/>
            <a:r>
              <a:rPr lang="en-US" sz="2400" b="1" dirty="0">
                <a:solidFill>
                  <a:schemeClr val="accent1">
                    <a:lumMod val="50000"/>
                  </a:schemeClr>
                </a:solidFill>
              </a:rPr>
              <a:t>Caudillo rule tended to use propaganda, could use both hard (violence) and soft (</a:t>
            </a:r>
            <a:r>
              <a:rPr lang="en-US" sz="2400" b="1" dirty="0" err="1">
                <a:solidFill>
                  <a:schemeClr val="accent1">
                    <a:lumMod val="50000"/>
                  </a:schemeClr>
                </a:solidFill>
              </a:rPr>
              <a:t>ostracization</a:t>
            </a:r>
            <a:r>
              <a:rPr lang="en-US" sz="2400" b="1" dirty="0">
                <a:solidFill>
                  <a:schemeClr val="accent1">
                    <a:lumMod val="50000"/>
                  </a:schemeClr>
                </a:solidFill>
              </a:rPr>
              <a:t>) power to extract votes</a:t>
            </a:r>
          </a:p>
        </p:txBody>
      </p:sp>
    </p:spTree>
    <p:extLst>
      <p:ext uri="{BB962C8B-B14F-4D97-AF65-F5344CB8AC3E}">
        <p14:creationId xmlns:p14="http://schemas.microsoft.com/office/powerpoint/2010/main" val="26740313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6255"/>
            <a:ext cx="9144000" cy="997527"/>
          </a:xfrm>
        </p:spPr>
        <p:txBody>
          <a:bodyPr>
            <a:normAutofit/>
          </a:bodyPr>
          <a:lstStyle/>
          <a:p>
            <a:pPr algn="ctr"/>
            <a:r>
              <a:rPr lang="en-US" sz="2800" b="1" dirty="0" smtClean="0">
                <a:latin typeface="Arial Black" panose="020B0A04020102020204" pitchFamily="34" charset="0"/>
              </a:rPr>
              <a:t>Caudillo–Juan Manuel de Rosas</a:t>
            </a:r>
            <a:endParaRPr lang="en-US" sz="2800" dirty="0"/>
          </a:p>
        </p:txBody>
      </p:sp>
      <p:sp>
        <p:nvSpPr>
          <p:cNvPr id="3" name="Content Placeholder 2"/>
          <p:cNvSpPr>
            <a:spLocks noGrp="1"/>
          </p:cNvSpPr>
          <p:nvPr>
            <p:ph idx="1"/>
          </p:nvPr>
        </p:nvSpPr>
        <p:spPr>
          <a:xfrm>
            <a:off x="166255" y="1607126"/>
            <a:ext cx="5907735" cy="5056910"/>
          </a:xfrm>
        </p:spPr>
        <p:txBody>
          <a:bodyPr>
            <a:noAutofit/>
          </a:bodyPr>
          <a:lstStyle/>
          <a:p>
            <a:r>
              <a:rPr lang="en-US" b="1" dirty="0" smtClean="0"/>
              <a:t>Dictator of Argentina from 1835-1852</a:t>
            </a:r>
          </a:p>
          <a:p>
            <a:r>
              <a:rPr lang="en-US" b="1" dirty="0" smtClean="0"/>
              <a:t>Became popular during the war of independence</a:t>
            </a:r>
          </a:p>
          <a:p>
            <a:r>
              <a:rPr lang="en-US" b="1" dirty="0" smtClean="0"/>
              <a:t>Famously kicked British &amp; French interventions out in 1830s &amp; 1840s</a:t>
            </a:r>
          </a:p>
          <a:p>
            <a:r>
              <a:rPr lang="en-US" b="1" dirty="0" smtClean="0"/>
              <a:t>Exiled intellectuals &amp; political opposition – curtailed elections, freedom of press, etc.</a:t>
            </a:r>
          </a:p>
          <a:p>
            <a:r>
              <a:rPr lang="en-US" b="1" dirty="0" smtClean="0"/>
              <a:t>Patronage = Buenos Aires prospered, not the rest of Argentina</a:t>
            </a:r>
          </a:p>
          <a:p>
            <a:r>
              <a:rPr lang="en-US" b="1" dirty="0" smtClean="0"/>
              <a:t>Finally overthrown militarily by a coalition in 1852</a:t>
            </a:r>
          </a:p>
        </p:txBody>
      </p:sp>
      <p:pic>
        <p:nvPicPr>
          <p:cNvPr id="4" name="Picture 3"/>
          <p:cNvPicPr>
            <a:picLocks noChangeAspect="1"/>
          </p:cNvPicPr>
          <p:nvPr/>
        </p:nvPicPr>
        <p:blipFill>
          <a:blip r:embed="rId2"/>
          <a:stretch>
            <a:fillRect/>
          </a:stretch>
        </p:blipFill>
        <p:spPr>
          <a:xfrm>
            <a:off x="6073990" y="1269999"/>
            <a:ext cx="3393281" cy="4648199"/>
          </a:xfrm>
          <a:prstGeom prst="rect">
            <a:avLst/>
          </a:prstGeom>
        </p:spPr>
      </p:pic>
    </p:spTree>
    <p:extLst>
      <p:ext uri="{BB962C8B-B14F-4D97-AF65-F5344CB8AC3E}">
        <p14:creationId xmlns:p14="http://schemas.microsoft.com/office/powerpoint/2010/main" val="42880748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145" y="1719070"/>
            <a:ext cx="8682182" cy="4838747"/>
          </a:xfrm>
        </p:spPr>
        <p:txBody>
          <a:bodyPr>
            <a:normAutofit lnSpcReduction="10000"/>
          </a:bodyPr>
          <a:lstStyle/>
          <a:p>
            <a:r>
              <a:rPr lang="en-US" sz="3200" b="1" dirty="0" smtClean="0">
                <a:solidFill>
                  <a:schemeClr val="accent1">
                    <a:lumMod val="50000"/>
                  </a:schemeClr>
                </a:solidFill>
              </a:rPr>
              <a:t>Critically </a:t>
            </a:r>
            <a:r>
              <a:rPr lang="en-US" sz="3200" b="1" dirty="0">
                <a:solidFill>
                  <a:schemeClr val="accent1">
                    <a:lumMod val="50000"/>
                  </a:schemeClr>
                </a:solidFill>
              </a:rPr>
              <a:t>r</a:t>
            </a:r>
            <a:r>
              <a:rPr lang="en-US" sz="3200" b="1" dirty="0" smtClean="0">
                <a:solidFill>
                  <a:schemeClr val="accent1">
                    <a:lumMod val="50000"/>
                  </a:schemeClr>
                </a:solidFill>
              </a:rPr>
              <a:t>ead for Friday</a:t>
            </a:r>
          </a:p>
          <a:p>
            <a:r>
              <a:rPr lang="en-US" sz="3200" b="1" dirty="0" smtClean="0">
                <a:solidFill>
                  <a:schemeClr val="accent1">
                    <a:lumMod val="50000"/>
                  </a:schemeClr>
                </a:solidFill>
              </a:rPr>
              <a:t>Post Reading Strategy–answer the following:</a:t>
            </a:r>
          </a:p>
          <a:p>
            <a:pPr marL="560070" indent="-514350">
              <a:buFont typeface="+mj-lt"/>
              <a:buAutoNum type="arabicPeriod"/>
            </a:pPr>
            <a:r>
              <a:rPr lang="en-US" sz="3200" b="1" dirty="0" smtClean="0">
                <a:solidFill>
                  <a:schemeClr val="accent1">
                    <a:lumMod val="50000"/>
                  </a:schemeClr>
                </a:solidFill>
              </a:rPr>
              <a:t>How does the information in the reading sound similar to what you just learned?</a:t>
            </a:r>
          </a:p>
          <a:p>
            <a:pPr marL="560070" indent="-514350">
              <a:buFont typeface="+mj-lt"/>
              <a:buAutoNum type="arabicPeriod"/>
            </a:pPr>
            <a:r>
              <a:rPr lang="en-US" sz="3200" b="1" dirty="0" smtClean="0">
                <a:solidFill>
                  <a:schemeClr val="accent1">
                    <a:lumMod val="50000"/>
                  </a:schemeClr>
                </a:solidFill>
              </a:rPr>
              <a:t>How does Brazil differ?</a:t>
            </a:r>
          </a:p>
          <a:p>
            <a:pPr marL="560070" indent="-514350">
              <a:buFont typeface="+mj-lt"/>
              <a:buAutoNum type="arabicPeriod"/>
            </a:pPr>
            <a:r>
              <a:rPr lang="en-US" sz="3200" b="1" dirty="0" smtClean="0">
                <a:solidFill>
                  <a:schemeClr val="accent1">
                    <a:lumMod val="50000"/>
                  </a:schemeClr>
                </a:solidFill>
              </a:rPr>
              <a:t>What connections can you make to the LA information we learned in the last unit on Haiti?</a:t>
            </a:r>
          </a:p>
        </p:txBody>
      </p:sp>
      <p:sp>
        <p:nvSpPr>
          <p:cNvPr id="3" name="Title 2"/>
          <p:cNvSpPr>
            <a:spLocks noGrp="1"/>
          </p:cNvSpPr>
          <p:nvPr>
            <p:ph type="title"/>
          </p:nvPr>
        </p:nvSpPr>
        <p:spPr/>
        <p:txBody>
          <a:bodyPr/>
          <a:lstStyle/>
          <a:p>
            <a:r>
              <a:rPr lang="en-US" sz="4000" b="1" dirty="0" smtClean="0">
                <a:latin typeface="Arial Black" panose="020B0A04020102020204" pitchFamily="34" charset="0"/>
              </a:rPr>
              <a:t>Brazil In The 1800s</a:t>
            </a:r>
            <a:endParaRPr lang="en-US" sz="4000" dirty="0"/>
          </a:p>
        </p:txBody>
      </p:sp>
    </p:spTree>
    <p:extLst>
      <p:ext uri="{BB962C8B-B14F-4D97-AF65-F5344CB8AC3E}">
        <p14:creationId xmlns:p14="http://schemas.microsoft.com/office/powerpoint/2010/main" val="33244239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43840"/>
            <a:ext cx="8686800" cy="1224598"/>
          </a:xfrm>
        </p:spPr>
        <p:txBody>
          <a:bodyPr>
            <a:normAutofit/>
          </a:bodyPr>
          <a:lstStyle/>
          <a:p>
            <a:r>
              <a:rPr lang="en-US" b="1" dirty="0">
                <a:latin typeface="Arial Black" panose="020B0A04020102020204" pitchFamily="34" charset="0"/>
              </a:rPr>
              <a:t>Mexican American War &amp; the Mexican Empire</a:t>
            </a:r>
          </a:p>
        </p:txBody>
      </p:sp>
      <p:sp>
        <p:nvSpPr>
          <p:cNvPr id="3" name="Content Placeholder 2"/>
          <p:cNvSpPr>
            <a:spLocks noGrp="1"/>
          </p:cNvSpPr>
          <p:nvPr>
            <p:ph idx="1"/>
          </p:nvPr>
        </p:nvSpPr>
        <p:spPr>
          <a:xfrm>
            <a:off x="190500" y="1651000"/>
            <a:ext cx="8686800" cy="4927600"/>
          </a:xfrm>
        </p:spPr>
        <p:txBody>
          <a:bodyPr>
            <a:normAutofit/>
          </a:bodyPr>
          <a:lstStyle/>
          <a:p>
            <a:r>
              <a:rPr lang="en-US" sz="2400" b="1" dirty="0">
                <a:latin typeface="+mj-lt"/>
              </a:rPr>
              <a:t>Seeing problems in Mexico with caudillo rule, US fakes an international incident and declares war on Mexico</a:t>
            </a:r>
          </a:p>
          <a:p>
            <a:pPr lvl="1"/>
            <a:r>
              <a:rPr lang="en-US" sz="2000" b="1" dirty="0">
                <a:latin typeface="+mj-lt"/>
              </a:rPr>
              <a:t>All or parts of Texas, New Mexico, Arizona, Utah, Nevada, Colorado &amp; California seceded to US</a:t>
            </a:r>
          </a:p>
          <a:p>
            <a:r>
              <a:rPr lang="en-US" sz="2400" b="1" dirty="0">
                <a:latin typeface="+mj-lt"/>
              </a:rPr>
              <a:t>Leads to sweep of liberalism into Mexican politics &amp; the rise of Benito Juarez</a:t>
            </a:r>
          </a:p>
          <a:p>
            <a:pPr lvl="1"/>
            <a:r>
              <a:rPr lang="en-US" sz="2000" b="1" dirty="0">
                <a:latin typeface="+mj-lt"/>
              </a:rPr>
              <a:t>Juarez is mestizo from rural Mexico who is self-educated and comes to be accepted by upper middle class</a:t>
            </a:r>
          </a:p>
          <a:p>
            <a:pPr lvl="1"/>
            <a:r>
              <a:rPr lang="en-US" sz="2000" b="1" dirty="0">
                <a:latin typeface="+mj-lt"/>
              </a:rPr>
              <a:t>Eventually becomes president of Mexico</a:t>
            </a:r>
          </a:p>
          <a:p>
            <a:pPr lvl="2"/>
            <a:r>
              <a:rPr lang="en-US" sz="1800" b="1" dirty="0">
                <a:latin typeface="+mj-lt"/>
              </a:rPr>
              <a:t>Passes series of reform laws that mainly directed curbing corruption &amp; the power of military &amp; power of church (Juarez &amp; </a:t>
            </a:r>
            <a:r>
              <a:rPr lang="en-US" sz="1800" b="1" dirty="0" err="1">
                <a:latin typeface="+mj-lt"/>
              </a:rPr>
              <a:t>Lerdo</a:t>
            </a:r>
            <a:r>
              <a:rPr lang="en-US" sz="1800" b="1" dirty="0">
                <a:latin typeface="+mj-lt"/>
              </a:rPr>
              <a:t> Laws</a:t>
            </a:r>
            <a:r>
              <a:rPr lang="en-US" sz="1800" b="1" dirty="0" smtClean="0">
                <a:latin typeface="+mj-lt"/>
              </a:rPr>
              <a:t>)</a:t>
            </a:r>
            <a:endParaRPr lang="en-US" sz="1800" b="1" dirty="0">
              <a:latin typeface="+mj-lt"/>
            </a:endParaRPr>
          </a:p>
        </p:txBody>
      </p:sp>
    </p:spTree>
    <p:extLst>
      <p:ext uri="{BB962C8B-B14F-4D97-AF65-F5344CB8AC3E}">
        <p14:creationId xmlns:p14="http://schemas.microsoft.com/office/powerpoint/2010/main" val="23100960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000"/>
            <a:ext cx="9144000" cy="1341438"/>
          </a:xfrm>
        </p:spPr>
        <p:txBody>
          <a:bodyPr>
            <a:normAutofit/>
          </a:bodyPr>
          <a:lstStyle/>
          <a:p>
            <a:r>
              <a:rPr lang="en-US" dirty="0">
                <a:latin typeface="Arial Black" panose="020B0A04020102020204" pitchFamily="34" charset="0"/>
              </a:rPr>
              <a:t>Mexican American War &amp; the Mexican Empire</a:t>
            </a:r>
          </a:p>
        </p:txBody>
      </p:sp>
      <p:sp>
        <p:nvSpPr>
          <p:cNvPr id="3" name="Content Placeholder 2"/>
          <p:cNvSpPr>
            <a:spLocks noGrp="1"/>
          </p:cNvSpPr>
          <p:nvPr>
            <p:ph idx="1"/>
          </p:nvPr>
        </p:nvSpPr>
        <p:spPr>
          <a:xfrm>
            <a:off x="217714" y="1651000"/>
            <a:ext cx="8638903" cy="4950097"/>
          </a:xfrm>
        </p:spPr>
        <p:txBody>
          <a:bodyPr>
            <a:normAutofit/>
          </a:bodyPr>
          <a:lstStyle/>
          <a:p>
            <a:r>
              <a:rPr lang="en-US" sz="2800" b="1" dirty="0" smtClean="0">
                <a:latin typeface="+mj-lt"/>
              </a:rPr>
              <a:t>Unhappy </a:t>
            </a:r>
            <a:r>
              <a:rPr lang="en-US" sz="2800" b="1" dirty="0">
                <a:latin typeface="+mj-lt"/>
              </a:rPr>
              <a:t>conservatives seize presidency in coup (1858-67)</a:t>
            </a:r>
          </a:p>
          <a:p>
            <a:r>
              <a:rPr lang="en-US" sz="2800" b="1" dirty="0">
                <a:latin typeface="+mj-lt"/>
              </a:rPr>
              <a:t>Opens up Mexico to invasion by Napoleon III &amp; France who try to install Maximillian as emperor of Mexico</a:t>
            </a:r>
          </a:p>
          <a:p>
            <a:pPr lvl="1"/>
            <a:r>
              <a:rPr lang="en-US" sz="2400" b="1" dirty="0">
                <a:latin typeface="+mj-lt"/>
              </a:rPr>
              <a:t>Juarez runs, fights guerilla war, gets the help of the US, eventually retakes power, captures and executes Maximillian</a:t>
            </a:r>
          </a:p>
        </p:txBody>
      </p:sp>
    </p:spTree>
    <p:extLst>
      <p:ext uri="{BB962C8B-B14F-4D97-AF65-F5344CB8AC3E}">
        <p14:creationId xmlns:p14="http://schemas.microsoft.com/office/powerpoint/2010/main" val="25136162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03200"/>
            <a:ext cx="8682182" cy="1265382"/>
          </a:xfrm>
        </p:spPr>
        <p:txBody>
          <a:bodyPr>
            <a:normAutofit/>
          </a:bodyPr>
          <a:lstStyle/>
          <a:p>
            <a:pPr algn="ctr"/>
            <a:r>
              <a:rPr lang="en-US" sz="2775" b="1" dirty="0">
                <a:latin typeface="Arial Black" panose="020B0A04020102020204" pitchFamily="34" charset="0"/>
              </a:rPr>
              <a:t>Reaction to Caudillos: Rise of liberalism &amp; Progress</a:t>
            </a:r>
          </a:p>
        </p:txBody>
      </p:sp>
      <p:sp>
        <p:nvSpPr>
          <p:cNvPr id="3" name="Content Placeholder 2"/>
          <p:cNvSpPr>
            <a:spLocks noGrp="1"/>
          </p:cNvSpPr>
          <p:nvPr>
            <p:ph idx="1"/>
          </p:nvPr>
        </p:nvSpPr>
        <p:spPr>
          <a:xfrm>
            <a:off x="203200" y="1671781"/>
            <a:ext cx="8682182" cy="4969163"/>
          </a:xfrm>
        </p:spPr>
        <p:txBody>
          <a:bodyPr>
            <a:normAutofit/>
          </a:bodyPr>
          <a:lstStyle/>
          <a:p>
            <a:r>
              <a:rPr lang="en-US" b="1" dirty="0" smtClean="0">
                <a:solidFill>
                  <a:schemeClr val="accent4">
                    <a:lumMod val="50000"/>
                  </a:schemeClr>
                </a:solidFill>
              </a:rPr>
              <a:t>By mid century (1850s) tide begins to change in favor of a return to liberalism</a:t>
            </a:r>
          </a:p>
          <a:p>
            <a:pPr lvl="1"/>
            <a:r>
              <a:rPr lang="en-US" dirty="0" smtClean="0"/>
              <a:t>Partially due to a simple pendulum swing; partially due to a increase in interest in the Industrial Revolution—Europeans saw LA as a market for their new, mass produced goods</a:t>
            </a:r>
          </a:p>
          <a:p>
            <a:pPr lvl="1"/>
            <a:r>
              <a:rPr lang="en-US" dirty="0" smtClean="0"/>
              <a:t>Conservatives had also failed to bring much of a lifestyle change to the lower classes</a:t>
            </a:r>
          </a:p>
          <a:p>
            <a:r>
              <a:rPr lang="en-US" b="1" dirty="0" smtClean="0">
                <a:solidFill>
                  <a:schemeClr val="accent4">
                    <a:lumMod val="50000"/>
                  </a:schemeClr>
                </a:solidFill>
              </a:rPr>
              <a:t>Liberalism tries to bring infrastructure (steam power) to Latin America</a:t>
            </a:r>
          </a:p>
          <a:p>
            <a:pPr lvl="1"/>
            <a:r>
              <a:rPr lang="en-US" dirty="0" smtClean="0"/>
              <a:t>Works better in some countries than others</a:t>
            </a:r>
          </a:p>
          <a:p>
            <a:pPr lvl="1"/>
            <a:r>
              <a:rPr lang="en-US" dirty="0" smtClean="0"/>
              <a:t>Usually based around getting raw materials from LA to Europe (i.e. they’ll like one railroad that goes from the main city on the exterior into the place where raw materials are worked and back)</a:t>
            </a:r>
          </a:p>
          <a:p>
            <a:pPr lvl="1"/>
            <a:r>
              <a:rPr lang="en-US" dirty="0" smtClean="0"/>
              <a:t>Factories and production of raw materials still very rare</a:t>
            </a:r>
          </a:p>
        </p:txBody>
      </p:sp>
    </p:spTree>
    <p:extLst>
      <p:ext uri="{BB962C8B-B14F-4D97-AF65-F5344CB8AC3E}">
        <p14:creationId xmlns:p14="http://schemas.microsoft.com/office/powerpoint/2010/main" val="28120481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03200"/>
            <a:ext cx="8682182" cy="1265382"/>
          </a:xfrm>
        </p:spPr>
        <p:txBody>
          <a:bodyPr>
            <a:normAutofit/>
          </a:bodyPr>
          <a:lstStyle/>
          <a:p>
            <a:pPr algn="ctr"/>
            <a:r>
              <a:rPr lang="en-US" sz="2775" b="1" dirty="0">
                <a:latin typeface="Arial Black" panose="020B0A04020102020204" pitchFamily="34" charset="0"/>
              </a:rPr>
              <a:t>Reaction to Caudillos: Rise of liberalism &amp; Progress</a:t>
            </a:r>
          </a:p>
        </p:txBody>
      </p:sp>
      <p:sp>
        <p:nvSpPr>
          <p:cNvPr id="3" name="Content Placeholder 2"/>
          <p:cNvSpPr>
            <a:spLocks noGrp="1"/>
          </p:cNvSpPr>
          <p:nvPr>
            <p:ph idx="1"/>
          </p:nvPr>
        </p:nvSpPr>
        <p:spPr>
          <a:xfrm>
            <a:off x="203200" y="1671781"/>
            <a:ext cx="8682182" cy="4969163"/>
          </a:xfrm>
        </p:spPr>
        <p:txBody>
          <a:bodyPr>
            <a:normAutofit/>
          </a:bodyPr>
          <a:lstStyle/>
          <a:p>
            <a:r>
              <a:rPr lang="en-US" sz="2800" b="1" dirty="0" smtClean="0">
                <a:solidFill>
                  <a:schemeClr val="accent4">
                    <a:lumMod val="50000"/>
                  </a:schemeClr>
                </a:solidFill>
              </a:rPr>
              <a:t>All this done under the new mantra of the day: </a:t>
            </a:r>
            <a:r>
              <a:rPr lang="en-US" sz="3200" b="1" u="sng" dirty="0" smtClean="0">
                <a:solidFill>
                  <a:schemeClr val="accent4">
                    <a:lumMod val="50000"/>
                  </a:schemeClr>
                </a:solidFill>
              </a:rPr>
              <a:t>Progress</a:t>
            </a:r>
          </a:p>
          <a:p>
            <a:pPr lvl="1"/>
            <a:r>
              <a:rPr lang="en-US" sz="2400" b="1" dirty="0" smtClean="0"/>
              <a:t>Denunciation of caudillo rule; look to European ideas, etc. as a movement forward; past = bad, future = good</a:t>
            </a:r>
          </a:p>
          <a:p>
            <a:pPr lvl="1"/>
            <a:r>
              <a:rPr lang="en-US" sz="2400" b="1" dirty="0" smtClean="0"/>
              <a:t>Led by Domingo Faustino Sarmiento, rooted in education</a:t>
            </a:r>
          </a:p>
          <a:p>
            <a:pPr lvl="1"/>
            <a:r>
              <a:rPr lang="en-US" sz="2400" b="1" dirty="0" smtClean="0"/>
              <a:t>End result is still upper-middle class gets richer and others don’t</a:t>
            </a:r>
            <a:endParaRPr lang="en-US" sz="2400" b="1" dirty="0"/>
          </a:p>
        </p:txBody>
      </p:sp>
    </p:spTree>
    <p:extLst>
      <p:ext uri="{BB962C8B-B14F-4D97-AF65-F5344CB8AC3E}">
        <p14:creationId xmlns:p14="http://schemas.microsoft.com/office/powerpoint/2010/main" val="21244890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1673"/>
            <a:ext cx="9144000" cy="1209963"/>
          </a:xfrm>
        </p:spPr>
        <p:txBody>
          <a:bodyPr>
            <a:noAutofit/>
          </a:bodyPr>
          <a:lstStyle/>
          <a:p>
            <a:pPr algn="ctr"/>
            <a:r>
              <a:rPr lang="en-US" sz="4050" b="1" dirty="0">
                <a:latin typeface="Arial Black" panose="020B0A04020102020204" pitchFamily="34" charset="0"/>
              </a:rPr>
              <a:t>Triple Alliance War</a:t>
            </a:r>
          </a:p>
        </p:txBody>
      </p:sp>
      <p:sp>
        <p:nvSpPr>
          <p:cNvPr id="3" name="Content Placeholder 2"/>
          <p:cNvSpPr>
            <a:spLocks noGrp="1"/>
          </p:cNvSpPr>
          <p:nvPr>
            <p:ph idx="1"/>
          </p:nvPr>
        </p:nvSpPr>
        <p:spPr>
          <a:xfrm>
            <a:off x="193962" y="1662544"/>
            <a:ext cx="8617529" cy="4793673"/>
          </a:xfrm>
        </p:spPr>
        <p:txBody>
          <a:bodyPr>
            <a:noAutofit/>
          </a:bodyPr>
          <a:lstStyle/>
          <a:p>
            <a:r>
              <a:rPr lang="en-US" b="1" dirty="0"/>
              <a:t>W</a:t>
            </a:r>
            <a:r>
              <a:rPr lang="en-US" b="1" dirty="0" smtClean="0"/>
              <a:t>ars </a:t>
            </a:r>
            <a:r>
              <a:rPr lang="en-US" b="1" dirty="0"/>
              <a:t>fought over land, territory &amp; natural resources—show the importance of raw materials to upper middle classes and </a:t>
            </a:r>
            <a:r>
              <a:rPr lang="en-US" b="1" dirty="0" smtClean="0"/>
              <a:t>Progress – Triple Alliance War &amp; War of the Pacific</a:t>
            </a:r>
            <a:endParaRPr lang="en-US" b="1" dirty="0"/>
          </a:p>
          <a:p>
            <a:r>
              <a:rPr lang="en-US" b="1" dirty="0">
                <a:solidFill>
                  <a:schemeClr val="accent5">
                    <a:lumMod val="50000"/>
                  </a:schemeClr>
                </a:solidFill>
              </a:rPr>
              <a:t>Triple Alliance War (1865-1870):</a:t>
            </a:r>
          </a:p>
          <a:p>
            <a:pPr lvl="1"/>
            <a:r>
              <a:rPr lang="en-US" b="1" dirty="0"/>
              <a:t>Bloodiest war fought on South American continent</a:t>
            </a:r>
          </a:p>
          <a:p>
            <a:pPr lvl="1"/>
            <a:r>
              <a:rPr lang="en-US" b="1" dirty="0"/>
              <a:t>Paraguay vs. Argentina, Brazil &amp; Uruguay</a:t>
            </a:r>
          </a:p>
          <a:p>
            <a:pPr lvl="1"/>
            <a:r>
              <a:rPr lang="en-US" b="1" dirty="0"/>
              <a:t>Allies fought to topple (insane) dictator who they “feared” but it was really more of a land and resources grab</a:t>
            </a:r>
          </a:p>
          <a:p>
            <a:pPr lvl="1"/>
            <a:r>
              <a:rPr lang="en-US" b="1" dirty="0"/>
              <a:t>Used modern weapons and death rate astronomically high</a:t>
            </a:r>
          </a:p>
          <a:p>
            <a:pPr lvl="1"/>
            <a:r>
              <a:rPr lang="en-US" b="1" dirty="0"/>
              <a:t>Wiped out an entire generation of Paraguayan males</a:t>
            </a:r>
          </a:p>
          <a:p>
            <a:pPr lvl="1"/>
            <a:r>
              <a:rPr lang="en-US" b="1" dirty="0"/>
              <a:t>Upset lower classes who felt like cannon </a:t>
            </a:r>
            <a:r>
              <a:rPr lang="en-US" b="1" dirty="0" smtClean="0"/>
              <a:t>fodder</a:t>
            </a:r>
          </a:p>
          <a:p>
            <a:pPr lvl="1"/>
            <a:r>
              <a:rPr lang="en-US" b="1" dirty="0"/>
              <a:t>Solidifies Argentina as THE power in Southern America (leads to Argentinian Exceptionalism on the 20th century)</a:t>
            </a:r>
          </a:p>
          <a:p>
            <a:pPr lvl="1"/>
            <a:r>
              <a:rPr lang="en-US" b="1" dirty="0"/>
              <a:t>Leads to Julio Roca to conquer and subjugate much of the native population of </a:t>
            </a:r>
            <a:r>
              <a:rPr lang="en-US" b="1" dirty="0" smtClean="0"/>
              <a:t>Patagonia</a:t>
            </a:r>
            <a:endParaRPr lang="en-US" b="1" dirty="0"/>
          </a:p>
        </p:txBody>
      </p:sp>
    </p:spTree>
    <p:extLst>
      <p:ext uri="{BB962C8B-B14F-4D97-AF65-F5344CB8AC3E}">
        <p14:creationId xmlns:p14="http://schemas.microsoft.com/office/powerpoint/2010/main" val="29891541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7" y="266700"/>
            <a:ext cx="9144000" cy="1143000"/>
          </a:xfrm>
        </p:spPr>
        <p:txBody>
          <a:bodyPr>
            <a:normAutofit/>
          </a:bodyPr>
          <a:lstStyle/>
          <a:p>
            <a:r>
              <a:rPr lang="en-US" sz="4000" dirty="0" smtClean="0">
                <a:latin typeface="Arial Black" panose="020B0A04020102020204" pitchFamily="34" charset="0"/>
              </a:rPr>
              <a:t>War </a:t>
            </a:r>
            <a:r>
              <a:rPr lang="en-US" sz="4000" dirty="0">
                <a:latin typeface="Arial Black" panose="020B0A04020102020204" pitchFamily="34" charset="0"/>
              </a:rPr>
              <a:t>of the Pacific</a:t>
            </a:r>
          </a:p>
        </p:txBody>
      </p:sp>
      <p:sp>
        <p:nvSpPr>
          <p:cNvPr id="3" name="Content Placeholder 2"/>
          <p:cNvSpPr>
            <a:spLocks noGrp="1"/>
          </p:cNvSpPr>
          <p:nvPr>
            <p:ph idx="1"/>
          </p:nvPr>
        </p:nvSpPr>
        <p:spPr>
          <a:xfrm>
            <a:off x="261256" y="1698170"/>
            <a:ext cx="8654143" cy="4894219"/>
          </a:xfrm>
        </p:spPr>
        <p:txBody>
          <a:bodyPr>
            <a:normAutofit/>
          </a:bodyPr>
          <a:lstStyle/>
          <a:p>
            <a:r>
              <a:rPr lang="en-US" sz="2800" b="1" dirty="0" smtClean="0">
                <a:latin typeface="+mj-lt"/>
              </a:rPr>
              <a:t>War </a:t>
            </a:r>
            <a:r>
              <a:rPr lang="en-US" sz="2800" b="1" dirty="0">
                <a:latin typeface="+mj-lt"/>
              </a:rPr>
              <a:t>of the Pacific (1879-1884):</a:t>
            </a:r>
          </a:p>
          <a:p>
            <a:pPr lvl="1"/>
            <a:r>
              <a:rPr lang="en-US" sz="2400" b="1" dirty="0">
                <a:latin typeface="+mj-lt"/>
              </a:rPr>
              <a:t>Pretty much same as the </a:t>
            </a:r>
            <a:r>
              <a:rPr lang="en-US" sz="2400" b="1" dirty="0" smtClean="0">
                <a:latin typeface="+mj-lt"/>
              </a:rPr>
              <a:t>Triple Alliance War, </a:t>
            </a:r>
            <a:r>
              <a:rPr lang="en-US" sz="2400" b="1" dirty="0">
                <a:latin typeface="+mj-lt"/>
              </a:rPr>
              <a:t>but this time between Chile &amp; Paraguay</a:t>
            </a:r>
          </a:p>
          <a:p>
            <a:pPr lvl="1"/>
            <a:r>
              <a:rPr lang="en-US" sz="2400" b="1" dirty="0">
                <a:latin typeface="+mj-lt"/>
              </a:rPr>
              <a:t>Chilean land grab gives them natural resources to fund a liberal government for the next 40 years; Chile now controls most of South Western coast</a:t>
            </a:r>
          </a:p>
        </p:txBody>
      </p:sp>
    </p:spTree>
    <p:extLst>
      <p:ext uri="{BB962C8B-B14F-4D97-AF65-F5344CB8AC3E}">
        <p14:creationId xmlns:p14="http://schemas.microsoft.com/office/powerpoint/2010/main" val="31942314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2143"/>
            <a:ext cx="8991600" cy="1143000"/>
          </a:xfrm>
        </p:spPr>
        <p:txBody>
          <a:bodyPr/>
          <a:lstStyle/>
          <a:p>
            <a:r>
              <a:rPr lang="en-US" sz="3600" b="1" dirty="0" smtClean="0">
                <a:latin typeface="Arial Black" panose="020B0A04020102020204" pitchFamily="34" charset="0"/>
              </a:rPr>
              <a:t>Brazil’s different path</a:t>
            </a:r>
            <a:endParaRPr lang="en-US" sz="3600" b="1" dirty="0">
              <a:latin typeface="Arial Black" panose="020B0A04020102020204" pitchFamily="34" charset="0"/>
            </a:endParaRPr>
          </a:p>
        </p:txBody>
      </p:sp>
      <p:sp>
        <p:nvSpPr>
          <p:cNvPr id="3" name="Content Placeholder 2"/>
          <p:cNvSpPr>
            <a:spLocks noGrp="1"/>
          </p:cNvSpPr>
          <p:nvPr>
            <p:ph idx="1"/>
          </p:nvPr>
        </p:nvSpPr>
        <p:spPr>
          <a:xfrm>
            <a:off x="217714" y="1689463"/>
            <a:ext cx="8630195" cy="4894217"/>
          </a:xfrm>
        </p:spPr>
        <p:txBody>
          <a:bodyPr>
            <a:normAutofit/>
          </a:bodyPr>
          <a:lstStyle/>
          <a:p>
            <a:r>
              <a:rPr lang="en-US" sz="2400" b="1" dirty="0" smtClean="0">
                <a:latin typeface="+mj-lt"/>
              </a:rPr>
              <a:t>One country not to have a major revolution was Brazil </a:t>
            </a:r>
          </a:p>
          <a:p>
            <a:pPr lvl="1"/>
            <a:r>
              <a:rPr lang="en-US" sz="2000" b="1" dirty="0" smtClean="0">
                <a:latin typeface="+mj-lt"/>
              </a:rPr>
              <a:t>Note: with Pedro I &amp; II nothing changed</a:t>
            </a:r>
          </a:p>
          <a:p>
            <a:r>
              <a:rPr lang="en-US" sz="2400" b="1" dirty="0" smtClean="0">
                <a:latin typeface="+mj-lt"/>
              </a:rPr>
              <a:t>So, Brazil took a different 19</a:t>
            </a:r>
            <a:r>
              <a:rPr lang="en-US" sz="2400" b="1" baseline="30000" dirty="0" smtClean="0">
                <a:latin typeface="+mj-lt"/>
              </a:rPr>
              <a:t>th</a:t>
            </a:r>
            <a:r>
              <a:rPr lang="en-US" sz="2400" b="1" dirty="0" smtClean="0">
                <a:latin typeface="+mj-lt"/>
              </a:rPr>
              <a:t> century trajectory with a monarchy/nobility, tight relations between church and state, and most importantly slavery</a:t>
            </a:r>
          </a:p>
          <a:p>
            <a:pPr lvl="1"/>
            <a:r>
              <a:rPr lang="en-US" sz="2000" b="1" dirty="0" smtClean="0">
                <a:latin typeface="+mj-lt"/>
              </a:rPr>
              <a:t>Basically they’d never had an Enlightenment</a:t>
            </a:r>
          </a:p>
          <a:p>
            <a:r>
              <a:rPr lang="en-US" sz="2400" b="1" dirty="0" smtClean="0">
                <a:latin typeface="+mj-lt"/>
              </a:rPr>
              <a:t>Also, Brazilian plantations had escaped the violence of other revolutions and had very low labor costs </a:t>
            </a:r>
            <a:r>
              <a:rPr lang="en-US" sz="2400" b="1" dirty="0" smtClean="0">
                <a:latin typeface="+mj-lt"/>
                <a:sym typeface="Wingdings" panose="05000000000000000000" pitchFamily="2" charset="2"/>
              </a:rPr>
              <a:t> by 1840 Brazil is producing 2/3rds of the world’s coffee</a:t>
            </a:r>
          </a:p>
          <a:p>
            <a:pPr lvl="1"/>
            <a:r>
              <a:rPr lang="en-US" sz="2000" b="1" dirty="0" smtClean="0">
                <a:latin typeface="+mj-lt"/>
                <a:sym typeface="Wingdings" panose="05000000000000000000" pitchFamily="2" charset="2"/>
              </a:rPr>
              <a:t>Creoles vs. </a:t>
            </a:r>
            <a:r>
              <a:rPr lang="en-US" sz="2000" b="1" dirty="0" err="1" smtClean="0">
                <a:latin typeface="+mj-lt"/>
                <a:sym typeface="Wingdings" panose="05000000000000000000" pitchFamily="2" charset="2"/>
              </a:rPr>
              <a:t>Peninsulars</a:t>
            </a:r>
            <a:r>
              <a:rPr lang="en-US" sz="2000" b="1" dirty="0" smtClean="0">
                <a:latin typeface="+mj-lt"/>
                <a:sym typeface="Wingdings" panose="05000000000000000000" pitchFamily="2" charset="2"/>
              </a:rPr>
              <a:t> still key; anti-Portuguese rioting gains steam, republics declared, slaves join the cause</a:t>
            </a:r>
          </a:p>
        </p:txBody>
      </p:sp>
    </p:spTree>
    <p:extLst>
      <p:ext uri="{BB962C8B-B14F-4D97-AF65-F5344CB8AC3E}">
        <p14:creationId xmlns:p14="http://schemas.microsoft.com/office/powerpoint/2010/main" val="2251525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60584"/>
            <a:ext cx="5491018" cy="1752600"/>
          </a:xfrm>
        </p:spPr>
        <p:txBody>
          <a:bodyPr/>
          <a:lstStyle/>
          <a:p>
            <a:pPr algn="r"/>
            <a:r>
              <a:rPr lang="en-US" dirty="0" smtClean="0"/>
              <a:t>An Introduction</a:t>
            </a:r>
            <a:endParaRPr lang="en-US" dirty="0"/>
          </a:p>
        </p:txBody>
      </p:sp>
      <p:sp>
        <p:nvSpPr>
          <p:cNvPr id="2" name="Title 1"/>
          <p:cNvSpPr>
            <a:spLocks noGrp="1"/>
          </p:cNvSpPr>
          <p:nvPr>
            <p:ph type="title"/>
          </p:nvPr>
        </p:nvSpPr>
        <p:spPr/>
        <p:txBody>
          <a:bodyPr/>
          <a:lstStyle/>
          <a:p>
            <a:r>
              <a:rPr lang="en-US" sz="4800" b="1" dirty="0" smtClean="0"/>
              <a:t>Nationalism</a:t>
            </a:r>
            <a:endParaRPr lang="en-US" sz="4800" b="1" dirty="0"/>
          </a:p>
        </p:txBody>
      </p:sp>
    </p:spTree>
    <p:extLst>
      <p:ext uri="{BB962C8B-B14F-4D97-AF65-F5344CB8AC3E}">
        <p14:creationId xmlns:p14="http://schemas.microsoft.com/office/powerpoint/2010/main" val="184685738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98269"/>
            <a:ext cx="8991600" cy="1143000"/>
          </a:xfrm>
        </p:spPr>
        <p:txBody>
          <a:bodyPr/>
          <a:lstStyle/>
          <a:p>
            <a:r>
              <a:rPr lang="en-US" sz="3600" dirty="0" smtClean="0">
                <a:latin typeface="Arial Black" panose="020B0A04020102020204" pitchFamily="34" charset="0"/>
              </a:rPr>
              <a:t>Brazil’s different path</a:t>
            </a:r>
            <a:endParaRPr lang="en-US" sz="3600" dirty="0">
              <a:latin typeface="Arial Black" panose="020B0A04020102020204" pitchFamily="34" charset="0"/>
            </a:endParaRPr>
          </a:p>
        </p:txBody>
      </p:sp>
      <p:sp>
        <p:nvSpPr>
          <p:cNvPr id="3" name="Content Placeholder 2"/>
          <p:cNvSpPr>
            <a:spLocks noGrp="1"/>
          </p:cNvSpPr>
          <p:nvPr>
            <p:ph idx="1"/>
          </p:nvPr>
        </p:nvSpPr>
        <p:spPr>
          <a:xfrm>
            <a:off x="235131" y="1698170"/>
            <a:ext cx="8638904" cy="4876801"/>
          </a:xfrm>
        </p:spPr>
        <p:txBody>
          <a:bodyPr>
            <a:normAutofit/>
          </a:bodyPr>
          <a:lstStyle/>
          <a:p>
            <a:r>
              <a:rPr lang="en-US" sz="2400" b="1" dirty="0" smtClean="0">
                <a:latin typeface="+mj-lt"/>
                <a:sym typeface="Wingdings" panose="05000000000000000000" pitchFamily="2" charset="2"/>
              </a:rPr>
              <a:t>Liberals do an about face, lock ranks, and put down the insurrection  decolonization stops and Brazil stays an empire with slaves for another generation</a:t>
            </a:r>
          </a:p>
          <a:p>
            <a:r>
              <a:rPr lang="en-US" sz="2400" b="1" dirty="0" smtClean="0">
                <a:latin typeface="+mj-lt"/>
                <a:sym typeface="Wingdings" panose="05000000000000000000" pitchFamily="2" charset="2"/>
              </a:rPr>
              <a:t>Triple Alliance War begins to change the mood of the populace and reawaken liberalism</a:t>
            </a:r>
          </a:p>
          <a:p>
            <a:pPr lvl="1"/>
            <a:r>
              <a:rPr lang="en-US" sz="2000" b="1" dirty="0" smtClean="0">
                <a:latin typeface="+mj-lt"/>
                <a:sym typeface="Wingdings" panose="05000000000000000000" pitchFamily="2" charset="2"/>
              </a:rPr>
              <a:t>Pedro II was an Enlightened Despot, so he’s nominally in favor of this</a:t>
            </a:r>
          </a:p>
          <a:p>
            <a:pPr lvl="1"/>
            <a:r>
              <a:rPr lang="en-US" sz="2000" b="1" dirty="0" smtClean="0">
                <a:latin typeface="+mj-lt"/>
                <a:sym typeface="Wingdings" panose="05000000000000000000" pitchFamily="2" charset="2"/>
              </a:rPr>
              <a:t>Begins with Free Birth Law—anyone born to a slave would be free</a:t>
            </a:r>
          </a:p>
          <a:p>
            <a:pPr lvl="1"/>
            <a:r>
              <a:rPr lang="en-US" sz="2000" b="1" dirty="0" smtClean="0">
                <a:latin typeface="+mj-lt"/>
                <a:sym typeface="Wingdings" panose="05000000000000000000" pitchFamily="2" charset="2"/>
              </a:rPr>
              <a:t>Brazil becomes last place in Americas to outlaw slavery in 1888</a:t>
            </a:r>
          </a:p>
          <a:p>
            <a:pPr lvl="1"/>
            <a:r>
              <a:rPr lang="en-US" sz="2000" b="1" dirty="0" smtClean="0">
                <a:latin typeface="+mj-lt"/>
                <a:sym typeface="Wingdings" panose="05000000000000000000" pitchFamily="2" charset="2"/>
              </a:rPr>
              <a:t>Empire falls to the republic Nov. 1889; Pedro, etc. go back to Portugal</a:t>
            </a:r>
          </a:p>
        </p:txBody>
      </p:sp>
    </p:spTree>
    <p:extLst>
      <p:ext uri="{BB962C8B-B14F-4D97-AF65-F5344CB8AC3E}">
        <p14:creationId xmlns:p14="http://schemas.microsoft.com/office/powerpoint/2010/main" val="11523892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727"/>
            <a:ext cx="9144000" cy="1219200"/>
          </a:xfrm>
        </p:spPr>
        <p:txBody>
          <a:bodyPr>
            <a:noAutofit/>
          </a:bodyPr>
          <a:lstStyle/>
          <a:p>
            <a:pPr algn="ctr"/>
            <a:r>
              <a:rPr lang="en-US" sz="4000" b="1" dirty="0">
                <a:latin typeface="Arial Black" panose="020B0A04020102020204" pitchFamily="34" charset="0"/>
              </a:rPr>
              <a:t>The Great Export Boom </a:t>
            </a:r>
          </a:p>
        </p:txBody>
      </p:sp>
      <p:sp>
        <p:nvSpPr>
          <p:cNvPr id="3" name="Content Placeholder 2"/>
          <p:cNvSpPr>
            <a:spLocks noGrp="1"/>
          </p:cNvSpPr>
          <p:nvPr>
            <p:ph idx="1"/>
          </p:nvPr>
        </p:nvSpPr>
        <p:spPr>
          <a:xfrm>
            <a:off x="212436" y="1681018"/>
            <a:ext cx="8709891" cy="4922982"/>
          </a:xfrm>
        </p:spPr>
        <p:txBody>
          <a:bodyPr>
            <a:noAutofit/>
          </a:bodyPr>
          <a:lstStyle/>
          <a:p>
            <a:r>
              <a:rPr lang="en-US" sz="2400" b="1" dirty="0" smtClean="0"/>
              <a:t>Liberalisms infrastructure + Progress + the rush for resources leads to Great Export Boom (1870-1930)</a:t>
            </a:r>
          </a:p>
          <a:p>
            <a:pPr lvl="1"/>
            <a:r>
              <a:rPr lang="en-US" sz="2400" b="1" dirty="0" smtClean="0"/>
              <a:t>Long sustained period of major economic growth</a:t>
            </a:r>
          </a:p>
          <a:p>
            <a:pPr lvl="2"/>
            <a:r>
              <a:rPr lang="en-US" sz="2000" b="1" dirty="0" smtClean="0"/>
              <a:t>Examples: Mexican trade grew 900%; Brazil exports 2/3rds of the world’s coffee; Argentina’s wheat production increases 1,000 fold</a:t>
            </a:r>
          </a:p>
          <a:p>
            <a:pPr lvl="1"/>
            <a:r>
              <a:rPr lang="en-US" sz="2400" b="1" dirty="0" smtClean="0"/>
              <a:t>Quantity of railroad track goes from 2,000 miles to 59,000 miles between 1870-1900</a:t>
            </a:r>
          </a:p>
          <a:p>
            <a:pPr lvl="1"/>
            <a:r>
              <a:rPr lang="en-US" sz="2400" b="1" dirty="0" smtClean="0"/>
              <a:t>Rich get richer; natural resources become hot commodity of the day, still not much factory production (save 4-5 cities)</a:t>
            </a:r>
          </a:p>
          <a:p>
            <a:pPr lvl="1"/>
            <a:r>
              <a:rPr lang="en-US" sz="2400" b="1" dirty="0" smtClean="0"/>
              <a:t>Leads to a rise in the middle class</a:t>
            </a:r>
            <a:endParaRPr lang="en-US" sz="2400" b="1" dirty="0"/>
          </a:p>
        </p:txBody>
      </p:sp>
    </p:spTree>
    <p:extLst>
      <p:ext uri="{BB962C8B-B14F-4D97-AF65-F5344CB8AC3E}">
        <p14:creationId xmlns:p14="http://schemas.microsoft.com/office/powerpoint/2010/main" val="38722630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6254"/>
            <a:ext cx="9144000" cy="1209963"/>
          </a:xfrm>
        </p:spPr>
        <p:txBody>
          <a:bodyPr>
            <a:noAutofit/>
          </a:bodyPr>
          <a:lstStyle/>
          <a:p>
            <a:pPr algn="ctr"/>
            <a:r>
              <a:rPr lang="en-US" sz="4050" b="1" dirty="0" smtClean="0">
                <a:latin typeface="Arial Black" panose="020B0A04020102020204" pitchFamily="34" charset="0"/>
              </a:rPr>
              <a:t>Neocolonialism</a:t>
            </a:r>
            <a:endParaRPr lang="en-US" sz="4050" dirty="0"/>
          </a:p>
        </p:txBody>
      </p:sp>
      <p:sp>
        <p:nvSpPr>
          <p:cNvPr id="3" name="Content Placeholder 2"/>
          <p:cNvSpPr>
            <a:spLocks noGrp="1"/>
          </p:cNvSpPr>
          <p:nvPr>
            <p:ph idx="1"/>
          </p:nvPr>
        </p:nvSpPr>
        <p:spPr>
          <a:xfrm>
            <a:off x="193964" y="1634836"/>
            <a:ext cx="8728363" cy="5015346"/>
          </a:xfrm>
        </p:spPr>
        <p:txBody>
          <a:bodyPr>
            <a:noAutofit/>
          </a:bodyPr>
          <a:lstStyle/>
          <a:p>
            <a:r>
              <a:rPr lang="en-US" sz="2400" b="1" dirty="0"/>
              <a:t>Limits:</a:t>
            </a:r>
          </a:p>
          <a:p>
            <a:pPr lvl="1"/>
            <a:r>
              <a:rPr lang="en-US" sz="2000" b="1" dirty="0"/>
              <a:t>All this hurts the small farmers who are now being forced to sell or being kicked off their land to make way for both commodities &amp; Progress</a:t>
            </a:r>
          </a:p>
          <a:p>
            <a:pPr lvl="2"/>
            <a:r>
              <a:rPr lang="en-US" sz="2000" b="1" dirty="0"/>
              <a:t>Example: by 1910 only about 3% of Mexicans actually owned land</a:t>
            </a:r>
          </a:p>
          <a:p>
            <a:pPr lvl="1"/>
            <a:r>
              <a:rPr lang="en-US" sz="2000" b="1" dirty="0"/>
              <a:t>Forced into small sharecropping farming</a:t>
            </a:r>
          </a:p>
          <a:p>
            <a:pPr lvl="1"/>
            <a:r>
              <a:rPr lang="en-US" sz="2000" b="1" dirty="0"/>
              <a:t>Indigenous people who had fled from Europeans into the inner territories, also evicted</a:t>
            </a:r>
          </a:p>
          <a:p>
            <a:pPr lvl="1"/>
            <a:r>
              <a:rPr lang="en-US" sz="2000" b="1" dirty="0"/>
              <a:t>Countries often set up favorable tax systems to attract international corporations, hurting the poor &amp; forcing them to pay higher taxes to compensate – i.e. Banana Republics</a:t>
            </a:r>
          </a:p>
          <a:p>
            <a:r>
              <a:rPr lang="en-US" sz="2400" b="1" dirty="0"/>
              <a:t>All this dovetails with Victorian values or gender roles, as well as new ideas like Social Darwinism…</a:t>
            </a:r>
          </a:p>
        </p:txBody>
      </p:sp>
    </p:spTree>
    <p:extLst>
      <p:ext uri="{BB962C8B-B14F-4D97-AF65-F5344CB8AC3E}">
        <p14:creationId xmlns:p14="http://schemas.microsoft.com/office/powerpoint/2010/main" val="1127901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5600"/>
            <a:ext cx="8229600" cy="4500564"/>
          </a:xfrm>
        </p:spPr>
        <p:txBody>
          <a:bodyPr>
            <a:normAutofit fontScale="92500"/>
          </a:bodyPr>
          <a:lstStyle/>
          <a:p>
            <a:pPr>
              <a:buNone/>
            </a:pPr>
            <a:r>
              <a:rPr lang="en-US" sz="2800" dirty="0" smtClean="0"/>
              <a:t>The new unification of the working class, coupled with conservative reforms of the Congress of Vienna, led to a new unity within the oppressed classes. This coupled, with the Industrial Revolution caused the lower classes to form an adversarial relationship with the “fat cats” of capitalism. As a way to reclaim power the lower classes rallied around the new idea of the nation-state causing an outburst of Nationalism and eventually resulting the unification of Italy and Germany.</a:t>
            </a:r>
            <a:endParaRPr lang="en-US" sz="2800" dirty="0"/>
          </a:p>
        </p:txBody>
      </p:sp>
      <p:sp>
        <p:nvSpPr>
          <p:cNvPr id="2" name="Title 1"/>
          <p:cNvSpPr>
            <a:spLocks noGrp="1"/>
          </p:cNvSpPr>
          <p:nvPr>
            <p:ph type="title"/>
          </p:nvPr>
        </p:nvSpPr>
        <p:spPr/>
        <p:txBody>
          <a:bodyPr/>
          <a:lstStyle/>
          <a:p>
            <a:r>
              <a:rPr lang="en-US" sz="4000" b="1" dirty="0" smtClean="0"/>
              <a:t>Thesis Time!</a:t>
            </a:r>
            <a:endParaRPr lang="en-US" sz="4000" b="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21673" y="1671782"/>
            <a:ext cx="8728363" cy="4996873"/>
          </a:xfrm>
        </p:spPr>
        <p:txBody>
          <a:bodyPr>
            <a:normAutofit fontScale="92500" lnSpcReduction="20000"/>
          </a:bodyPr>
          <a:lstStyle/>
          <a:p>
            <a:pPr eaLnBrk="1" hangingPunct="1"/>
            <a:r>
              <a:rPr lang="en-US" sz="3000" b="1" dirty="0" smtClean="0">
                <a:latin typeface="Arial" charset="0"/>
                <a:cs typeface="Arial" charset="0"/>
              </a:rPr>
              <a:t>Nationalism </a:t>
            </a:r>
            <a:r>
              <a:rPr lang="en-US" sz="3000" b="1" dirty="0">
                <a:latin typeface="Arial" charset="0"/>
                <a:cs typeface="Arial" charset="0"/>
              </a:rPr>
              <a:t>is the belief that people</a:t>
            </a:r>
            <a:r>
              <a:rPr lang="ja-JP" altLang="en-US" sz="3000" b="1" dirty="0">
                <a:latin typeface="Arial" charset="0"/>
                <a:cs typeface="Arial" charset="0"/>
              </a:rPr>
              <a:t>’</a:t>
            </a:r>
            <a:r>
              <a:rPr lang="en-US" sz="3000" b="1" dirty="0">
                <a:latin typeface="Arial" charset="0"/>
                <a:cs typeface="Arial" charset="0"/>
              </a:rPr>
              <a:t>s greatest loyalty should not be to a king, but to a nation of people who share common history and culture</a:t>
            </a:r>
          </a:p>
          <a:p>
            <a:pPr eaLnBrk="1" hangingPunct="1"/>
            <a:r>
              <a:rPr lang="en-US" sz="3000" dirty="0">
                <a:latin typeface="Arial" charset="0"/>
                <a:cs typeface="Arial" charset="0"/>
              </a:rPr>
              <a:t>Nationalism blurs the lines in political spectrum</a:t>
            </a:r>
          </a:p>
          <a:p>
            <a:pPr eaLnBrk="1" hangingPunct="1"/>
            <a:r>
              <a:rPr lang="en-US" sz="3000" dirty="0">
                <a:latin typeface="Arial" charset="0"/>
                <a:cs typeface="Arial" charset="0"/>
              </a:rPr>
              <a:t>Invokes all parts of life: Culture, History, Language, Territory, Nationality, </a:t>
            </a:r>
            <a:r>
              <a:rPr lang="en-US" sz="3000" dirty="0" smtClean="0">
                <a:latin typeface="Arial" charset="0"/>
                <a:cs typeface="Arial" charset="0"/>
              </a:rPr>
              <a:t>Religion</a:t>
            </a:r>
          </a:p>
          <a:p>
            <a:r>
              <a:rPr lang="en-US" sz="3000" dirty="0">
                <a:latin typeface="Arial" charset="0"/>
                <a:cs typeface="Arial" charset="0"/>
              </a:rPr>
              <a:t>Series of “isms” cause a major increase in nationalism, beginning w/ Rev. of 1848</a:t>
            </a:r>
          </a:p>
          <a:p>
            <a:r>
              <a:rPr lang="en-US" sz="3000" dirty="0">
                <a:latin typeface="Arial" charset="0"/>
                <a:cs typeface="Arial" charset="0"/>
              </a:rPr>
              <a:t>Most involved major shift to left in political </a:t>
            </a:r>
            <a:r>
              <a:rPr lang="en-US" sz="3000" dirty="0" smtClean="0">
                <a:latin typeface="Arial" charset="0"/>
                <a:cs typeface="Arial" charset="0"/>
              </a:rPr>
              <a:t>spectrum</a:t>
            </a:r>
            <a:endParaRPr lang="en-US" sz="3000" dirty="0">
              <a:latin typeface="Arial" charset="0"/>
              <a:cs typeface="Arial" charset="0"/>
            </a:endParaRPr>
          </a:p>
          <a:p>
            <a:pPr eaLnBrk="1" hangingPunct="1"/>
            <a:endParaRPr lang="en-US" sz="3000" b="1" dirty="0">
              <a:latin typeface="Arial" charset="0"/>
              <a:cs typeface="Arial" charset="0"/>
            </a:endParaRPr>
          </a:p>
        </p:txBody>
      </p:sp>
      <p:sp>
        <p:nvSpPr>
          <p:cNvPr id="23554" name="Title 1"/>
          <p:cNvSpPr>
            <a:spLocks noGrp="1"/>
          </p:cNvSpPr>
          <p:nvPr>
            <p:ph type="title"/>
          </p:nvPr>
        </p:nvSpPr>
        <p:spPr>
          <a:xfrm>
            <a:off x="457200" y="360218"/>
            <a:ext cx="8229600" cy="1071418"/>
          </a:xfrm>
        </p:spPr>
        <p:txBody>
          <a:bodyPr/>
          <a:lstStyle/>
          <a:p>
            <a:pPr eaLnBrk="1" hangingPunct="1"/>
            <a:r>
              <a:rPr lang="en-US" sz="4000" b="1" dirty="0">
                <a:cs typeface="Arial" charset="0"/>
              </a:rPr>
              <a:t>Nationalism</a:t>
            </a:r>
          </a:p>
        </p:txBody>
      </p:sp>
    </p:spTree>
    <p:extLst>
      <p:ext uri="{BB962C8B-B14F-4D97-AF65-F5344CB8AC3E}">
        <p14:creationId xmlns:p14="http://schemas.microsoft.com/office/powerpoint/2010/main" val="24019890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fade">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93964" y="1717964"/>
            <a:ext cx="8700654" cy="4933439"/>
          </a:xfrm>
        </p:spPr>
        <p:txBody>
          <a:bodyPr>
            <a:noAutofit/>
          </a:bodyPr>
          <a:lstStyle/>
          <a:p>
            <a:pPr eaLnBrk="1" hangingPunct="1"/>
            <a:r>
              <a:rPr lang="en-US" sz="2800" b="1" dirty="0">
                <a:latin typeface="Arial" charset="0"/>
                <a:cs typeface="Arial" charset="0"/>
              </a:rPr>
              <a:t>When a </a:t>
            </a:r>
            <a:r>
              <a:rPr lang="en-US" sz="2800" b="1" dirty="0" smtClean="0">
                <a:latin typeface="Arial" charset="0"/>
                <a:cs typeface="Arial" charset="0"/>
              </a:rPr>
              <a:t>nation, a </a:t>
            </a:r>
            <a:r>
              <a:rPr lang="en-US" sz="2800" b="1" dirty="0">
                <a:latin typeface="Arial" charset="0"/>
                <a:cs typeface="Arial" charset="0"/>
              </a:rPr>
              <a:t>group </a:t>
            </a:r>
            <a:r>
              <a:rPr lang="en-US" sz="2800" b="1" dirty="0" smtClean="0">
                <a:latin typeface="Arial" charset="0"/>
                <a:cs typeface="Arial" charset="0"/>
              </a:rPr>
              <a:t>with </a:t>
            </a:r>
            <a:r>
              <a:rPr lang="en-US" sz="2800" b="1" dirty="0">
                <a:latin typeface="Arial" charset="0"/>
                <a:cs typeface="Arial" charset="0"/>
              </a:rPr>
              <a:t>a common culture or </a:t>
            </a:r>
            <a:r>
              <a:rPr lang="en-US" sz="2800" b="1" dirty="0" smtClean="0">
                <a:latin typeface="Arial" charset="0"/>
                <a:cs typeface="Arial" charset="0"/>
              </a:rPr>
              <a:t>history, </a:t>
            </a:r>
            <a:r>
              <a:rPr lang="en-US" sz="2800" b="1" dirty="0">
                <a:latin typeface="Arial" charset="0"/>
                <a:cs typeface="Arial" charset="0"/>
              </a:rPr>
              <a:t>has it</a:t>
            </a:r>
            <a:r>
              <a:rPr lang="ja-JP" altLang="en-US" sz="2800" b="1" dirty="0">
                <a:latin typeface="Arial" charset="0"/>
                <a:cs typeface="Arial" charset="0"/>
              </a:rPr>
              <a:t>’</a:t>
            </a:r>
            <a:r>
              <a:rPr lang="en-US" sz="2800" b="1" dirty="0">
                <a:latin typeface="Arial" charset="0"/>
                <a:cs typeface="Arial" charset="0"/>
              </a:rPr>
              <a:t>s own independent government, it is called a nation-</a:t>
            </a:r>
            <a:r>
              <a:rPr lang="en-US" sz="2800" b="1" dirty="0" smtClean="0">
                <a:latin typeface="Arial" charset="0"/>
                <a:cs typeface="Arial" charset="0"/>
              </a:rPr>
              <a:t>state</a:t>
            </a:r>
          </a:p>
          <a:p>
            <a:pPr eaLnBrk="1" hangingPunct="1"/>
            <a:r>
              <a:rPr lang="en-US" sz="2800" dirty="0" smtClean="0">
                <a:latin typeface="Arial" charset="0"/>
                <a:cs typeface="Arial" charset="0"/>
              </a:rPr>
              <a:t>You can have nations without states (i.e. no government like Egypt, Libya, Liberia) and states without nations (i.e. no common land like Palestine, Poland 1939, Baltics during </a:t>
            </a:r>
            <a:r>
              <a:rPr lang="en-US" sz="2800" dirty="0">
                <a:latin typeface="Arial" charset="0"/>
                <a:cs typeface="Arial" charset="0"/>
              </a:rPr>
              <a:t>C</a:t>
            </a:r>
            <a:r>
              <a:rPr lang="en-US" sz="2800" dirty="0" smtClean="0">
                <a:latin typeface="Arial" charset="0"/>
                <a:cs typeface="Arial" charset="0"/>
              </a:rPr>
              <a:t>old War)</a:t>
            </a:r>
            <a:endParaRPr lang="en-US" sz="2800" dirty="0">
              <a:latin typeface="Arial" charset="0"/>
              <a:cs typeface="Arial" charset="0"/>
            </a:endParaRPr>
          </a:p>
          <a:p>
            <a:pPr eaLnBrk="1" hangingPunct="1"/>
            <a:r>
              <a:rPr lang="en-US" sz="2800" dirty="0">
                <a:latin typeface="Arial" charset="0"/>
                <a:cs typeface="Arial" charset="0"/>
              </a:rPr>
              <a:t>In 1815, only </a:t>
            </a:r>
            <a:r>
              <a:rPr lang="en-US" sz="2800" dirty="0" smtClean="0">
                <a:latin typeface="Arial" charset="0"/>
                <a:cs typeface="Arial" charset="0"/>
              </a:rPr>
              <a:t>a few </a:t>
            </a:r>
            <a:r>
              <a:rPr lang="en-US" sz="2800" dirty="0">
                <a:latin typeface="Arial" charset="0"/>
                <a:cs typeface="Arial" charset="0"/>
              </a:rPr>
              <a:t>nation-states existed in Europe.</a:t>
            </a:r>
          </a:p>
          <a:p>
            <a:pPr lvl="1"/>
            <a:r>
              <a:rPr lang="en-US" sz="2400" dirty="0">
                <a:latin typeface="Arial" charset="0"/>
                <a:cs typeface="Arial" charset="0"/>
              </a:rPr>
              <a:t>Britain, </a:t>
            </a:r>
            <a:r>
              <a:rPr lang="en-US" sz="2400" dirty="0" smtClean="0">
                <a:latin typeface="Arial" charset="0"/>
                <a:cs typeface="Arial" charset="0"/>
              </a:rPr>
              <a:t>France, Sweden, Spain, etc.</a:t>
            </a:r>
            <a:endParaRPr lang="en-US" sz="2400" dirty="0">
              <a:latin typeface="Arial" charset="0"/>
              <a:cs typeface="Arial" charset="0"/>
            </a:endParaRPr>
          </a:p>
        </p:txBody>
      </p:sp>
      <p:sp>
        <p:nvSpPr>
          <p:cNvPr id="24578" name="Rectangle 2"/>
          <p:cNvSpPr>
            <a:spLocks noGrp="1" noChangeArrowheads="1"/>
          </p:cNvSpPr>
          <p:nvPr>
            <p:ph type="title"/>
          </p:nvPr>
        </p:nvSpPr>
        <p:spPr/>
        <p:txBody>
          <a:bodyPr/>
          <a:lstStyle/>
          <a:p>
            <a:pPr eaLnBrk="1" hangingPunct="1"/>
            <a:r>
              <a:rPr lang="en-US" sz="4000" b="1" dirty="0">
                <a:cs typeface="Arial" charset="0"/>
              </a:rPr>
              <a:t>Nation-state</a:t>
            </a:r>
            <a:endParaRPr lang="en-US" b="1" dirty="0">
              <a:cs typeface="Arial" charset="0"/>
            </a:endParaRPr>
          </a:p>
        </p:txBody>
      </p:sp>
    </p:spTree>
    <p:extLst>
      <p:ext uri="{BB962C8B-B14F-4D97-AF65-F5344CB8AC3E}">
        <p14:creationId xmlns:p14="http://schemas.microsoft.com/office/powerpoint/2010/main" val="9212827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80999" y="1719071"/>
            <a:ext cx="8407893" cy="4801472"/>
          </a:xfrm>
        </p:spPr>
        <p:txBody>
          <a:bodyPr>
            <a:normAutofit/>
          </a:bodyPr>
          <a:lstStyle/>
          <a:p>
            <a:pPr eaLnBrk="1" hangingPunct="1">
              <a:lnSpc>
                <a:spcPct val="80000"/>
              </a:lnSpc>
            </a:pPr>
            <a:r>
              <a:rPr lang="en-US" sz="2800" b="1" dirty="0">
                <a:latin typeface="Arial" charset="0"/>
                <a:cs typeface="Arial" charset="0"/>
              </a:rPr>
              <a:t>Germany</a:t>
            </a:r>
            <a:r>
              <a:rPr lang="en-US" sz="2800" dirty="0">
                <a:latin typeface="Arial" charset="0"/>
                <a:cs typeface="Arial" charset="0"/>
              </a:rPr>
              <a:t> – Dozens of different kingdoms, principalities, duchies, </a:t>
            </a:r>
            <a:r>
              <a:rPr lang="en-US" sz="2800" dirty="0" err="1">
                <a:latin typeface="Arial" charset="0"/>
                <a:cs typeface="Arial" charset="0"/>
              </a:rPr>
              <a:t>etc</a:t>
            </a:r>
            <a:r>
              <a:rPr lang="en-US" sz="2800" dirty="0">
                <a:latin typeface="Arial" charset="0"/>
                <a:cs typeface="Arial" charset="0"/>
              </a:rPr>
              <a:t> – not united into one nation-state</a:t>
            </a:r>
          </a:p>
          <a:p>
            <a:pPr eaLnBrk="1" hangingPunct="1">
              <a:lnSpc>
                <a:spcPct val="80000"/>
              </a:lnSpc>
            </a:pPr>
            <a:r>
              <a:rPr lang="en-US" sz="2800" b="1" dirty="0">
                <a:latin typeface="Arial" charset="0"/>
                <a:cs typeface="Arial" charset="0"/>
              </a:rPr>
              <a:t>Italy</a:t>
            </a:r>
            <a:r>
              <a:rPr lang="en-US" sz="2800" dirty="0">
                <a:latin typeface="Arial" charset="0"/>
                <a:cs typeface="Arial" charset="0"/>
              </a:rPr>
              <a:t> – 12 different kingdoms – not a nation-state</a:t>
            </a:r>
          </a:p>
          <a:p>
            <a:pPr eaLnBrk="1" hangingPunct="1">
              <a:lnSpc>
                <a:spcPct val="80000"/>
              </a:lnSpc>
            </a:pPr>
            <a:r>
              <a:rPr lang="en-US" sz="2800" b="1" dirty="0">
                <a:latin typeface="Arial" charset="0"/>
                <a:cs typeface="Arial" charset="0"/>
              </a:rPr>
              <a:t>Austria-Hungary</a:t>
            </a:r>
            <a:r>
              <a:rPr lang="en-US" sz="2800" dirty="0">
                <a:latin typeface="Arial" charset="0"/>
                <a:cs typeface="Arial" charset="0"/>
              </a:rPr>
              <a:t> – 9 different languages, 8 kingdoms, 3 religions – not a nation-state</a:t>
            </a:r>
          </a:p>
          <a:p>
            <a:pPr eaLnBrk="1" hangingPunct="1">
              <a:lnSpc>
                <a:spcPct val="80000"/>
              </a:lnSpc>
            </a:pPr>
            <a:r>
              <a:rPr lang="en-US" sz="2800" b="1" dirty="0">
                <a:latin typeface="Arial" charset="0"/>
                <a:cs typeface="Arial" charset="0"/>
              </a:rPr>
              <a:t>Russia</a:t>
            </a:r>
            <a:r>
              <a:rPr lang="en-US" sz="2800" dirty="0">
                <a:latin typeface="Arial" charset="0"/>
                <a:cs typeface="Arial" charset="0"/>
              </a:rPr>
              <a:t> – dozens of different languages, cultures, ethnic groups</a:t>
            </a:r>
          </a:p>
          <a:p>
            <a:pPr eaLnBrk="1" hangingPunct="1">
              <a:lnSpc>
                <a:spcPct val="80000"/>
              </a:lnSpc>
            </a:pPr>
            <a:r>
              <a:rPr lang="en-US" sz="2800" b="1" dirty="0">
                <a:latin typeface="Arial" charset="0"/>
                <a:cs typeface="Arial" charset="0"/>
              </a:rPr>
              <a:t>Ottoman Empire  </a:t>
            </a:r>
            <a:r>
              <a:rPr lang="en-US" sz="2800" dirty="0">
                <a:latin typeface="Arial" charset="0"/>
                <a:cs typeface="Arial" charset="0"/>
              </a:rPr>
              <a:t>- 3 continents, 3 religions, many languages</a:t>
            </a:r>
          </a:p>
          <a:p>
            <a:pPr eaLnBrk="1" hangingPunct="1">
              <a:lnSpc>
                <a:spcPct val="80000"/>
              </a:lnSpc>
            </a:pPr>
            <a:r>
              <a:rPr lang="en-US" sz="2800" dirty="0">
                <a:latin typeface="Arial" charset="0"/>
                <a:cs typeface="Arial" charset="0"/>
              </a:rPr>
              <a:t>It all starts to change in the mid-1800s</a:t>
            </a:r>
          </a:p>
        </p:txBody>
      </p:sp>
      <p:sp>
        <p:nvSpPr>
          <p:cNvPr id="25602" name="Rectangle 2"/>
          <p:cNvSpPr>
            <a:spLocks noGrp="1" noChangeArrowheads="1"/>
          </p:cNvSpPr>
          <p:nvPr>
            <p:ph type="title"/>
          </p:nvPr>
        </p:nvSpPr>
        <p:spPr/>
        <p:txBody>
          <a:bodyPr/>
          <a:lstStyle/>
          <a:p>
            <a:pPr eaLnBrk="1" hangingPunct="1"/>
            <a:r>
              <a:rPr lang="en-US" sz="4000" b="1" dirty="0">
                <a:cs typeface="Arial" charset="0"/>
              </a:rPr>
              <a:t>Non nation-states</a:t>
            </a:r>
          </a:p>
        </p:txBody>
      </p:sp>
    </p:spTree>
    <p:extLst>
      <p:ext uri="{BB962C8B-B14F-4D97-AF65-F5344CB8AC3E}">
        <p14:creationId xmlns:p14="http://schemas.microsoft.com/office/powerpoint/2010/main" val="40729694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010400" y="905163"/>
            <a:ext cx="1981200" cy="4248727"/>
          </a:xfrm>
        </p:spPr>
        <p:txBody>
          <a:bodyPr>
            <a:noAutofit/>
          </a:bodyPr>
          <a:lstStyle/>
          <a:p>
            <a:r>
              <a:rPr lang="en-US" sz="2800" b="1" dirty="0">
                <a:effectLst>
                  <a:outerShdw blurRad="38100" dist="38100" dir="2700000" algn="tl">
                    <a:srgbClr val="000000">
                      <a:alpha val="43137"/>
                    </a:srgbClr>
                  </a:outerShdw>
                </a:effectLst>
                <a:latin typeface="Arial Black" panose="020B0A04020102020204" pitchFamily="34" charset="0"/>
              </a:rPr>
              <a:t>Post colonial blues </a:t>
            </a:r>
            <a:br>
              <a:rPr lang="en-US" sz="2800" b="1" dirty="0">
                <a:effectLst>
                  <a:outerShdw blurRad="38100" dist="38100" dir="2700000" algn="tl">
                    <a:srgbClr val="000000">
                      <a:alpha val="43137"/>
                    </a:srgbClr>
                  </a:outerShdw>
                </a:effectLst>
                <a:latin typeface="Arial Black" panose="020B0A04020102020204" pitchFamily="34" charset="0"/>
              </a:rPr>
            </a:br>
            <a:r>
              <a:rPr lang="en-US" sz="2800" b="1" dirty="0">
                <a:effectLst>
                  <a:outerShdw blurRad="38100" dist="38100" dir="2700000" algn="tl">
                    <a:srgbClr val="000000">
                      <a:alpha val="43137"/>
                    </a:srgbClr>
                  </a:outerShdw>
                </a:effectLst>
                <a:latin typeface="Arial Black" panose="020B0A04020102020204" pitchFamily="34" charset="0"/>
              </a:rPr>
              <a:t>&amp; rise of </a:t>
            </a:r>
            <a:r>
              <a:rPr lang="en-US" sz="2400" b="1" dirty="0">
                <a:effectLst>
                  <a:outerShdw blurRad="38100" dist="38100" dir="2700000" algn="tl">
                    <a:srgbClr val="000000">
                      <a:alpha val="43137"/>
                    </a:srgbClr>
                  </a:outerShdw>
                </a:effectLst>
                <a:latin typeface="Arial Black" panose="020B0A04020102020204" pitchFamily="34" charset="0"/>
              </a:rPr>
              <a:t>caudillos</a:t>
            </a:r>
            <a:endParaRPr lang="en-US" sz="2400" dirty="0">
              <a:effectLst>
                <a:outerShdw blurRad="38100" dist="38100" dir="2700000" algn="tl">
                  <a:srgbClr val="000000">
                    <a:alpha val="43137"/>
                  </a:srgbClr>
                </a:outerShdw>
              </a:effectLst>
            </a:endParaRPr>
          </a:p>
        </p:txBody>
      </p:sp>
      <p:sp>
        <p:nvSpPr>
          <p:cNvPr id="4" name="Title 3"/>
          <p:cNvSpPr>
            <a:spLocks noGrp="1"/>
          </p:cNvSpPr>
          <p:nvPr>
            <p:ph type="title"/>
          </p:nvPr>
        </p:nvSpPr>
        <p:spPr>
          <a:xfrm>
            <a:off x="230909" y="212437"/>
            <a:ext cx="6550891" cy="6456218"/>
          </a:xfrm>
        </p:spPr>
        <p:txBody>
          <a:bodyPr/>
          <a:lstStyle/>
          <a:p>
            <a:pPr algn="l"/>
            <a:r>
              <a:rPr lang="en-US" sz="4000" i="1" cap="none" dirty="0" smtClean="0">
                <a:effectLst>
                  <a:outerShdw blurRad="38100" dist="38100" dir="2700000" algn="tl">
                    <a:srgbClr val="000000">
                      <a:alpha val="43137"/>
                    </a:srgbClr>
                  </a:outerShdw>
                </a:effectLst>
                <a:latin typeface="Arial Black" panose="020B0A04020102020204" pitchFamily="34" charset="0"/>
              </a:rPr>
              <a:t>What is happening in LA at the same time?</a:t>
            </a:r>
            <a:r>
              <a:rPr lang="en-US" sz="4400" cap="none" dirty="0" smtClean="0">
                <a:effectLst>
                  <a:outerShdw blurRad="38100" dist="38100" dir="2700000" algn="tl">
                    <a:srgbClr val="000000">
                      <a:alpha val="43137"/>
                    </a:srgbClr>
                  </a:outerShdw>
                </a:effectLst>
                <a:latin typeface="Arial Black" panose="020B0A04020102020204" pitchFamily="34" charset="0"/>
              </a:rPr>
              <a:t/>
            </a:r>
            <a:br>
              <a:rPr lang="en-US" sz="4400" cap="none" dirty="0" smtClean="0">
                <a:effectLst>
                  <a:outerShdw blurRad="38100" dist="38100" dir="2700000" algn="tl">
                    <a:srgbClr val="000000">
                      <a:alpha val="43137"/>
                    </a:srgbClr>
                  </a:outerShdw>
                </a:effectLst>
                <a:latin typeface="Arial Black" panose="020B0A04020102020204" pitchFamily="34" charset="0"/>
              </a:rPr>
            </a:br>
            <a:r>
              <a:rPr lang="en-US" sz="2000" cap="none" dirty="0" smtClean="0">
                <a:effectLst>
                  <a:outerShdw blurRad="38100" dist="38100" dir="2700000" algn="tl">
                    <a:srgbClr val="000000">
                      <a:alpha val="43137"/>
                    </a:srgbClr>
                  </a:outerShdw>
                </a:effectLst>
                <a:latin typeface="Arial Black" panose="020B0A04020102020204" pitchFamily="34" charset="0"/>
              </a:rPr>
              <a:t/>
            </a:r>
            <a:br>
              <a:rPr lang="en-US" sz="2000" cap="none" dirty="0" smtClean="0">
                <a:effectLst>
                  <a:outerShdw blurRad="38100" dist="38100" dir="2700000" algn="tl">
                    <a:srgbClr val="000000">
                      <a:alpha val="43137"/>
                    </a:srgbClr>
                  </a:outerShdw>
                </a:effectLst>
                <a:latin typeface="Arial Black" panose="020B0A04020102020204" pitchFamily="34" charset="0"/>
              </a:rPr>
            </a:br>
            <a:r>
              <a:rPr lang="en-US" sz="4000" cap="none" dirty="0" smtClean="0">
                <a:solidFill>
                  <a:srgbClr val="FFFF99"/>
                </a:solidFill>
                <a:effectLst>
                  <a:outerShdw blurRad="38100" dist="38100" dir="2700000" algn="tl">
                    <a:srgbClr val="000000">
                      <a:alpha val="43137"/>
                    </a:srgbClr>
                  </a:outerShdw>
                </a:effectLst>
                <a:latin typeface="Arial Black" panose="020B0A04020102020204" pitchFamily="34" charset="0"/>
                <a:sym typeface="Wingdings"/>
              </a:rPr>
              <a:t></a:t>
            </a:r>
            <a:r>
              <a:rPr lang="en-US" sz="4000" cap="none" dirty="0" smtClean="0">
                <a:solidFill>
                  <a:srgbClr val="FFFF99"/>
                </a:solidFill>
                <a:effectLst>
                  <a:outerShdw blurRad="38100" dist="38100" dir="2700000" algn="tl">
                    <a:srgbClr val="000000">
                      <a:alpha val="43137"/>
                    </a:srgbClr>
                  </a:outerShdw>
                </a:effectLst>
                <a:latin typeface="Arial Black" panose="020B0A04020102020204" pitchFamily="34" charset="0"/>
              </a:rPr>
              <a:t>How are these ‘isms impacting the area?</a:t>
            </a:r>
            <a:r>
              <a:rPr lang="en-US" sz="3600" cap="none" dirty="0" smtClean="0">
                <a:solidFill>
                  <a:srgbClr val="FFFF99"/>
                </a:solidFill>
                <a:effectLst>
                  <a:outerShdw blurRad="38100" dist="38100" dir="2700000" algn="tl">
                    <a:srgbClr val="000000">
                      <a:alpha val="43137"/>
                    </a:srgbClr>
                  </a:outerShdw>
                </a:effectLst>
                <a:latin typeface="Arial Black" panose="020B0A04020102020204" pitchFamily="34" charset="0"/>
              </a:rPr>
              <a:t/>
            </a:r>
            <a:br>
              <a:rPr lang="en-US" sz="3600" cap="none" dirty="0" smtClean="0">
                <a:solidFill>
                  <a:srgbClr val="FFFF99"/>
                </a:solidFill>
                <a:effectLst>
                  <a:outerShdw blurRad="38100" dist="38100" dir="2700000" algn="tl">
                    <a:srgbClr val="000000">
                      <a:alpha val="43137"/>
                    </a:srgbClr>
                  </a:outerShdw>
                </a:effectLst>
                <a:latin typeface="Arial Black" panose="020B0A04020102020204" pitchFamily="34" charset="0"/>
              </a:rPr>
            </a:br>
            <a:r>
              <a:rPr lang="en-US" sz="3600" cap="none" dirty="0" smtClean="0">
                <a:solidFill>
                  <a:srgbClr val="FFFF99"/>
                </a:solidFill>
                <a:effectLst>
                  <a:outerShdw blurRad="38100" dist="38100" dir="2700000" algn="tl">
                    <a:srgbClr val="000000">
                      <a:alpha val="43137"/>
                    </a:srgbClr>
                  </a:outerShdw>
                </a:effectLst>
                <a:latin typeface="Arial Black" panose="020B0A04020102020204" pitchFamily="34" charset="0"/>
              </a:rPr>
              <a:t>    </a:t>
            </a:r>
            <a:r>
              <a:rPr lang="en-US" sz="3600" cap="none"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sym typeface="Wingdings"/>
              </a:rPr>
              <a:t></a:t>
            </a:r>
            <a:r>
              <a:rPr lang="en-US" sz="3600" cap="none"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Conservatism /   </a:t>
            </a:r>
            <a:br>
              <a:rPr lang="en-US" sz="3600" cap="none"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br>
            <a:r>
              <a:rPr lang="en-US" sz="3600" cap="none"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 </a:t>
            </a:r>
            <a:r>
              <a:rPr lang="en-US" sz="3600" cap="none"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      Liberalism</a:t>
            </a:r>
            <a:br>
              <a:rPr lang="en-US" sz="3600" cap="none"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br>
            <a:r>
              <a:rPr lang="en-US" sz="3600" cap="none" dirty="0">
                <a:solidFill>
                  <a:srgbClr val="FFFF99"/>
                </a:solidFill>
                <a:effectLst>
                  <a:outerShdw blurRad="38100" dist="38100" dir="2700000" algn="tl">
                    <a:srgbClr val="000000">
                      <a:alpha val="43137"/>
                    </a:srgbClr>
                  </a:outerShdw>
                </a:effectLst>
                <a:latin typeface="Arial Black" panose="020B0A04020102020204" pitchFamily="34" charset="0"/>
              </a:rPr>
              <a:t> </a:t>
            </a:r>
            <a:r>
              <a:rPr lang="en-US" sz="3600" cap="none" dirty="0" smtClean="0">
                <a:solidFill>
                  <a:srgbClr val="FFFF99"/>
                </a:solidFill>
                <a:effectLst>
                  <a:outerShdw blurRad="38100" dist="38100" dir="2700000" algn="tl">
                    <a:srgbClr val="000000">
                      <a:alpha val="43137"/>
                    </a:srgbClr>
                  </a:outerShdw>
                </a:effectLst>
                <a:latin typeface="Arial Black" panose="020B0A04020102020204" pitchFamily="34" charset="0"/>
              </a:rPr>
              <a:t>   </a:t>
            </a:r>
            <a:r>
              <a:rPr lang="en-US" sz="3600" cap="none"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sym typeface="Wingdings"/>
              </a:rPr>
              <a:t>National</a:t>
            </a:r>
            <a:r>
              <a:rPr lang="en-US" sz="3600" cap="none"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ism</a:t>
            </a:r>
            <a:endParaRPr lang="en-US" sz="3600" cap="none"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310062718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84727"/>
            <a:ext cx="8756072" cy="1283855"/>
          </a:xfrm>
        </p:spPr>
        <p:txBody>
          <a:bodyPr>
            <a:normAutofit/>
          </a:bodyPr>
          <a:lstStyle/>
          <a:p>
            <a:pPr algn="ctr"/>
            <a:r>
              <a:rPr lang="en-US" b="1" dirty="0" smtClean="0">
                <a:latin typeface="Arial Black" panose="020B0A04020102020204" pitchFamily="34" charset="0"/>
              </a:rPr>
              <a:t>Post colonial blues </a:t>
            </a:r>
            <a:br>
              <a:rPr lang="en-US" b="1" dirty="0" smtClean="0">
                <a:latin typeface="Arial Black" panose="020B0A04020102020204" pitchFamily="34" charset="0"/>
              </a:rPr>
            </a:br>
            <a:r>
              <a:rPr lang="en-US" b="1" dirty="0" smtClean="0">
                <a:latin typeface="Arial Black" panose="020B0A04020102020204" pitchFamily="34" charset="0"/>
              </a:rPr>
              <a:t>&amp; rise of caudillos</a:t>
            </a:r>
            <a:endParaRPr lang="en-US" b="1" dirty="0">
              <a:latin typeface="Arial Black" panose="020B0A04020102020204" pitchFamily="34" charset="0"/>
            </a:endParaRPr>
          </a:p>
        </p:txBody>
      </p:sp>
      <p:sp>
        <p:nvSpPr>
          <p:cNvPr id="3" name="Content Placeholder 2"/>
          <p:cNvSpPr>
            <a:spLocks noGrp="1"/>
          </p:cNvSpPr>
          <p:nvPr>
            <p:ph idx="1"/>
          </p:nvPr>
        </p:nvSpPr>
        <p:spPr>
          <a:xfrm>
            <a:off x="193964" y="1634837"/>
            <a:ext cx="8746836" cy="5024582"/>
          </a:xfrm>
        </p:spPr>
        <p:txBody>
          <a:bodyPr>
            <a:normAutofit/>
          </a:bodyPr>
          <a:lstStyle/>
          <a:p>
            <a:r>
              <a:rPr lang="en-US" sz="2400" b="1" dirty="0" smtClean="0">
                <a:solidFill>
                  <a:schemeClr val="accent3">
                    <a:lumMod val="50000"/>
                  </a:schemeClr>
                </a:solidFill>
              </a:rPr>
              <a:t>1800s – have independence, but now what </a:t>
            </a:r>
            <a:r>
              <a:rPr lang="en-US" sz="2400" b="1" dirty="0">
                <a:solidFill>
                  <a:schemeClr val="accent3">
                    <a:lumMod val="50000"/>
                  </a:schemeClr>
                </a:solidFill>
                <a:sym typeface="Wingdings"/>
              </a:rPr>
              <a:t></a:t>
            </a:r>
            <a:r>
              <a:rPr lang="en-US" sz="2400" b="1" dirty="0" smtClean="0">
                <a:solidFill>
                  <a:schemeClr val="accent3">
                    <a:lumMod val="50000"/>
                  </a:schemeClr>
                </a:solidFill>
              </a:rPr>
              <a:t> “the post colonial blues”</a:t>
            </a:r>
          </a:p>
          <a:p>
            <a:pPr lvl="1"/>
            <a:r>
              <a:rPr lang="en-US" sz="2000" dirty="0" smtClean="0"/>
              <a:t>Brazil – will be bit of an exception, make comparisons as we go though this information</a:t>
            </a:r>
          </a:p>
          <a:p>
            <a:r>
              <a:rPr lang="en-US" sz="2400" b="1" dirty="0" smtClean="0">
                <a:solidFill>
                  <a:schemeClr val="accent3">
                    <a:lumMod val="50000"/>
                  </a:schemeClr>
                </a:solidFill>
              </a:rPr>
              <a:t>Immediate </a:t>
            </a:r>
            <a:r>
              <a:rPr lang="en-US" sz="2400" b="1" dirty="0">
                <a:solidFill>
                  <a:schemeClr val="accent3">
                    <a:lumMod val="50000"/>
                  </a:schemeClr>
                </a:solidFill>
              </a:rPr>
              <a:t>impact of revolutions: liberalism (i.e. modern liberal state)</a:t>
            </a:r>
          </a:p>
          <a:p>
            <a:pPr lvl="1"/>
            <a:r>
              <a:rPr lang="en-US" sz="2100" dirty="0"/>
              <a:t>Fails </a:t>
            </a:r>
            <a:r>
              <a:rPr lang="en-US" sz="2100" dirty="0" smtClean="0"/>
              <a:t>miserably – “</a:t>
            </a:r>
            <a:r>
              <a:rPr lang="en-US" sz="2100" dirty="0"/>
              <a:t>A</a:t>
            </a:r>
            <a:r>
              <a:rPr lang="en-US" sz="2100" dirty="0" smtClean="0"/>
              <a:t>merica for Americans”?!?</a:t>
            </a:r>
            <a:endParaRPr lang="en-US" sz="2100" dirty="0"/>
          </a:p>
          <a:p>
            <a:pPr lvl="1"/>
            <a:r>
              <a:rPr lang="en-US" sz="2100" dirty="0"/>
              <a:t>Largely due to fact liberalism was instituted as a reaction to societal reforms in Europe &amp; LA was largely a traditional society</a:t>
            </a:r>
          </a:p>
          <a:p>
            <a:pPr lvl="2"/>
            <a:r>
              <a:rPr lang="en-US" sz="1800" dirty="0"/>
              <a:t>Church vs. state is the perfect </a:t>
            </a:r>
            <a:r>
              <a:rPr lang="en-US" sz="1800" dirty="0" smtClean="0"/>
              <a:t>example—liberals want public schools, conservatives want the Church to control education</a:t>
            </a:r>
          </a:p>
          <a:p>
            <a:pPr lvl="2"/>
            <a:r>
              <a:rPr lang="en-US" sz="1800" dirty="0" smtClean="0"/>
              <a:t>conservatives </a:t>
            </a:r>
            <a:r>
              <a:rPr lang="en-US" sz="1800" dirty="0"/>
              <a:t>make this a winning </a:t>
            </a:r>
            <a:r>
              <a:rPr lang="en-US" sz="1800" dirty="0" smtClean="0"/>
              <a:t>issue because the Church has so much control in the society </a:t>
            </a:r>
            <a:endParaRPr lang="en-US" sz="1800" dirty="0"/>
          </a:p>
        </p:txBody>
      </p:sp>
    </p:spTree>
    <p:extLst>
      <p:ext uri="{BB962C8B-B14F-4D97-AF65-F5344CB8AC3E}">
        <p14:creationId xmlns:p14="http://schemas.microsoft.com/office/powerpoint/2010/main" val="36567512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84727"/>
            <a:ext cx="8756072" cy="1283855"/>
          </a:xfrm>
        </p:spPr>
        <p:txBody>
          <a:bodyPr>
            <a:normAutofit/>
          </a:bodyPr>
          <a:lstStyle/>
          <a:p>
            <a:pPr algn="ctr"/>
            <a:r>
              <a:rPr lang="en-US" sz="3600" b="1" dirty="0" smtClean="0">
                <a:latin typeface="Arial Black" panose="020B0A04020102020204" pitchFamily="34" charset="0"/>
              </a:rPr>
              <a:t>Post colonial blues</a:t>
            </a:r>
            <a:endParaRPr lang="en-US" sz="3600" b="1" dirty="0">
              <a:latin typeface="Arial Black" panose="020B0A04020102020204" pitchFamily="34" charset="0"/>
            </a:endParaRPr>
          </a:p>
        </p:txBody>
      </p:sp>
      <p:sp>
        <p:nvSpPr>
          <p:cNvPr id="3" name="Content Placeholder 2"/>
          <p:cNvSpPr>
            <a:spLocks noGrp="1"/>
          </p:cNvSpPr>
          <p:nvPr>
            <p:ph idx="1"/>
          </p:nvPr>
        </p:nvSpPr>
        <p:spPr>
          <a:xfrm>
            <a:off x="193964" y="1634837"/>
            <a:ext cx="8746836" cy="5024582"/>
          </a:xfrm>
        </p:spPr>
        <p:txBody>
          <a:bodyPr>
            <a:normAutofit lnSpcReduction="10000"/>
          </a:bodyPr>
          <a:lstStyle/>
          <a:p>
            <a:r>
              <a:rPr lang="en-US" sz="2400" b="1" dirty="0" smtClean="0">
                <a:solidFill>
                  <a:schemeClr val="accent3">
                    <a:lumMod val="50000"/>
                  </a:schemeClr>
                </a:solidFill>
              </a:rPr>
              <a:t>Immediate </a:t>
            </a:r>
            <a:r>
              <a:rPr lang="en-US" sz="2400" b="1" dirty="0">
                <a:solidFill>
                  <a:schemeClr val="accent3">
                    <a:lumMod val="50000"/>
                  </a:schemeClr>
                </a:solidFill>
              </a:rPr>
              <a:t>impact of revolutions: liberalism (i.e. modern liberal state</a:t>
            </a:r>
            <a:r>
              <a:rPr lang="en-US" sz="2400" b="1" dirty="0" smtClean="0">
                <a:solidFill>
                  <a:schemeClr val="accent3">
                    <a:lumMod val="50000"/>
                  </a:schemeClr>
                </a:solidFill>
              </a:rPr>
              <a:t>) - continued</a:t>
            </a:r>
            <a:endParaRPr lang="en-US" sz="2400" b="1" dirty="0">
              <a:solidFill>
                <a:schemeClr val="accent3">
                  <a:lumMod val="50000"/>
                </a:schemeClr>
              </a:solidFill>
            </a:endParaRPr>
          </a:p>
          <a:p>
            <a:pPr lvl="1"/>
            <a:r>
              <a:rPr lang="en-US" sz="2100" dirty="0" smtClean="0"/>
              <a:t>Fact </a:t>
            </a:r>
            <a:r>
              <a:rPr lang="en-US" sz="2100" dirty="0"/>
              <a:t>economics/class doesn’t get better </a:t>
            </a:r>
            <a:r>
              <a:rPr lang="en-US" sz="2100" dirty="0" smtClean="0"/>
              <a:t>after independence hurts </a:t>
            </a:r>
            <a:r>
              <a:rPr lang="en-US" sz="2100" dirty="0"/>
              <a:t>a lot too</a:t>
            </a:r>
          </a:p>
          <a:p>
            <a:pPr lvl="2"/>
            <a:r>
              <a:rPr lang="en-US" sz="1800" dirty="0"/>
              <a:t>This had been a promise of creoles during revolutions</a:t>
            </a:r>
          </a:p>
          <a:p>
            <a:pPr lvl="2"/>
            <a:r>
              <a:rPr lang="en-US" sz="1800" dirty="0"/>
              <a:t>Creoles don’t take over most of trade, instead allow foreign powers (US, Britain, France, etc.) to come in; creoles mainly invest in land</a:t>
            </a:r>
          </a:p>
          <a:p>
            <a:pPr lvl="2"/>
            <a:r>
              <a:rPr lang="en-US" sz="1800" dirty="0"/>
              <a:t>Infrastructure is terrible &amp; terrain un-navigable in most countries</a:t>
            </a:r>
          </a:p>
          <a:p>
            <a:r>
              <a:rPr lang="en-US" sz="2400" b="1" dirty="0">
                <a:solidFill>
                  <a:schemeClr val="accent3">
                    <a:lumMod val="50000"/>
                  </a:schemeClr>
                </a:solidFill>
              </a:rPr>
              <a:t>Within years almost all governments were legally or illegally overthrown in favor of traditional, conservative rule</a:t>
            </a:r>
          </a:p>
          <a:p>
            <a:pPr lvl="1"/>
            <a:r>
              <a:rPr lang="en-US" sz="2100" dirty="0" smtClean="0"/>
              <a:t>People saw political office as a path to personal enrichment</a:t>
            </a:r>
          </a:p>
          <a:p>
            <a:pPr lvl="1"/>
            <a:r>
              <a:rPr lang="en-US" sz="2100" dirty="0" smtClean="0"/>
              <a:t>Rigging </a:t>
            </a:r>
            <a:r>
              <a:rPr lang="en-US" sz="2100" dirty="0"/>
              <a:t>elections becomes very, very </a:t>
            </a:r>
            <a:r>
              <a:rPr lang="en-US" sz="2100" dirty="0" smtClean="0"/>
              <a:t>common (patronage too)</a:t>
            </a:r>
            <a:endParaRPr lang="en-US" sz="2100" dirty="0"/>
          </a:p>
          <a:p>
            <a:pPr lvl="1"/>
            <a:r>
              <a:rPr lang="en-US" sz="2100" dirty="0"/>
              <a:t>Led to rise of caudillos</a:t>
            </a:r>
          </a:p>
        </p:txBody>
      </p:sp>
    </p:spTree>
    <p:extLst>
      <p:ext uri="{BB962C8B-B14F-4D97-AF65-F5344CB8AC3E}">
        <p14:creationId xmlns:p14="http://schemas.microsoft.com/office/powerpoint/2010/main" val="14708357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2767</TotalTime>
  <Words>1749</Words>
  <Application>Microsoft Office PowerPoint</Application>
  <PresentationFormat>On-screen Show (4:3)</PresentationFormat>
  <Paragraphs>128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Black</vt:lpstr>
      <vt:lpstr>Calibri</vt:lpstr>
      <vt:lpstr>Franklin Gothic Medium</vt:lpstr>
      <vt:lpstr>HG創英角ｺﾞｼｯｸUB</vt:lpstr>
      <vt:lpstr>Wingdings</vt:lpstr>
      <vt:lpstr>Wingdings 2</vt:lpstr>
      <vt:lpstr>Grid</vt:lpstr>
      <vt:lpstr>1. How do the changes in the 19th century create modern society?  2. How does the Industrial Revolution and the French Revolution foster the development of division between and/or creation of ideologies?</vt:lpstr>
      <vt:lpstr>Nationalism</vt:lpstr>
      <vt:lpstr>Thesis Time!</vt:lpstr>
      <vt:lpstr>Nationalism</vt:lpstr>
      <vt:lpstr>Nation-state</vt:lpstr>
      <vt:lpstr>Non nation-states</vt:lpstr>
      <vt:lpstr>What is happening in LA at the same time?  How are these ‘isms impacting the area?     Conservatism /           Liberalism     Nationalism</vt:lpstr>
      <vt:lpstr>Post colonial blues  &amp; rise of caudillos</vt:lpstr>
      <vt:lpstr>Post colonial blues</vt:lpstr>
      <vt:lpstr>rise of the caudillos</vt:lpstr>
      <vt:lpstr>Caudillo–Juan Manuel de Rosas</vt:lpstr>
      <vt:lpstr>Brazil In The 1800s</vt:lpstr>
      <vt:lpstr>Mexican American War &amp; the Mexican Empire</vt:lpstr>
      <vt:lpstr>Mexican American War &amp; the Mexican Empire</vt:lpstr>
      <vt:lpstr>Reaction to Caudillos: Rise of liberalism &amp; Progress</vt:lpstr>
      <vt:lpstr>Reaction to Caudillos: Rise of liberalism &amp; Progress</vt:lpstr>
      <vt:lpstr>Triple Alliance War</vt:lpstr>
      <vt:lpstr>War of the Pacific</vt:lpstr>
      <vt:lpstr>Brazil’s different path</vt:lpstr>
      <vt:lpstr>Brazil’s different path</vt:lpstr>
      <vt:lpstr>The Great Export Boom </vt:lpstr>
      <vt:lpstr>Neocolonialism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Nationalism</dc:title>
  <dc:creator>Paul Doran</dc:creator>
  <cp:lastModifiedBy>Maners, Allison SHS Staff</cp:lastModifiedBy>
  <cp:revision>128</cp:revision>
  <cp:lastPrinted>2018-01-19T19:59:07Z</cp:lastPrinted>
  <dcterms:created xsi:type="dcterms:W3CDTF">2012-03-05T18:37:05Z</dcterms:created>
  <dcterms:modified xsi:type="dcterms:W3CDTF">2019-01-10T19:31:35Z</dcterms:modified>
</cp:coreProperties>
</file>