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handoutMasterIdLst>
    <p:handoutMasterId r:id="rId30"/>
  </p:handoutMasterIdLst>
  <p:sldIdLst>
    <p:sldId id="385" r:id="rId3"/>
    <p:sldId id="387" r:id="rId4"/>
    <p:sldId id="386" r:id="rId5"/>
    <p:sldId id="388" r:id="rId6"/>
    <p:sldId id="284" r:id="rId7"/>
    <p:sldId id="285" r:id="rId8"/>
    <p:sldId id="334" r:id="rId9"/>
    <p:sldId id="280" r:id="rId10"/>
    <p:sldId id="287" r:id="rId11"/>
    <p:sldId id="281" r:id="rId12"/>
    <p:sldId id="283" r:id="rId13"/>
    <p:sldId id="344" r:id="rId14"/>
    <p:sldId id="289" r:id="rId15"/>
    <p:sldId id="290" r:id="rId16"/>
    <p:sldId id="291" r:id="rId17"/>
    <p:sldId id="393" r:id="rId18"/>
    <p:sldId id="263" r:id="rId19"/>
    <p:sldId id="346" r:id="rId20"/>
    <p:sldId id="345" r:id="rId21"/>
    <p:sldId id="264" r:id="rId22"/>
    <p:sldId id="347" r:id="rId23"/>
    <p:sldId id="311" r:id="rId24"/>
    <p:sldId id="353" r:id="rId25"/>
    <p:sldId id="356" r:id="rId26"/>
    <p:sldId id="352" r:id="rId27"/>
    <p:sldId id="354" r:id="rId28"/>
    <p:sldId id="350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65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D10F5559-3F17-4BB0-9DB1-73922761587C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C276371E-1C44-4F18-ABE8-E658524A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2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1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08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3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1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E470F3-FD02-41D6-B82D-802F5B470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CE68E84-E60C-4789-BC51-A02F19999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Create some sort of visual that depicts what happened in Latin America during the 1800s</a:t>
            </a:r>
          </a:p>
          <a:p>
            <a:r>
              <a:rPr lang="en-US" sz="3200" b="1" dirty="0" smtClean="0"/>
              <a:t>Could be cartoon, boxes for different themes, etc.</a:t>
            </a:r>
          </a:p>
          <a:p>
            <a:r>
              <a:rPr lang="en-US" sz="3200" b="1" dirty="0" smtClean="0"/>
              <a:t>On the back side write a thesis regarding Latin America in the 1800s</a:t>
            </a:r>
          </a:p>
          <a:p>
            <a:r>
              <a:rPr lang="en-US" sz="3200" b="1" dirty="0" smtClean="0"/>
              <a:t>Put your names on it and turn it in to the A inbox by 11:23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Latin America in the 1800s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69823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does Spielvogel feel the revolutions of 1848 failed?</a:t>
            </a:r>
          </a:p>
          <a:p>
            <a:pPr lvl="1"/>
            <a:r>
              <a:rPr lang="en-US" sz="3200" b="1" dirty="0"/>
              <a:t>Unity of revolutionaries</a:t>
            </a:r>
          </a:p>
          <a:p>
            <a:pPr lvl="1"/>
            <a:r>
              <a:rPr lang="en-US" sz="3200" b="1" dirty="0" smtClean="0"/>
              <a:t>Idea of self government</a:t>
            </a:r>
          </a:p>
          <a:p>
            <a:r>
              <a:rPr lang="en-US" sz="3600" b="1" dirty="0" smtClean="0"/>
              <a:t>Do you agree with Taylor - </a:t>
            </a:r>
            <a:r>
              <a:rPr lang="en-US" sz="3600" b="1" dirty="0"/>
              <a:t>“history reached a turning point &amp; failed to turn</a:t>
            </a:r>
            <a:r>
              <a:rPr lang="en-US" sz="3600" b="1" dirty="0" smtClean="0"/>
              <a:t>”?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Failures of 1848?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49960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977" r="1"/>
          <a:stretch/>
        </p:blipFill>
        <p:spPr>
          <a:xfrm>
            <a:off x="781425" y="60962"/>
            <a:ext cx="8167312" cy="4688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0544" b="11683"/>
          <a:stretch/>
        </p:blipFill>
        <p:spPr>
          <a:xfrm>
            <a:off x="208325" y="3820205"/>
            <a:ext cx="2970303" cy="28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7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237" y="1619480"/>
            <a:ext cx="8824510" cy="500165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600" b="1" dirty="0" smtClean="0"/>
              <a:t>Read the article linked on the website, do a little research, and be able to answer the following: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What happened in 2011?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Why compare it to 1848?</a:t>
            </a:r>
            <a:endParaRPr lang="en-US" sz="3200" b="1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The article ends with, </a:t>
            </a:r>
            <a:r>
              <a:rPr lang="en-US" sz="3600" b="1" i="1" dirty="0" smtClean="0"/>
              <a:t>“And in 2011? We’ll know soon enough.” </a:t>
            </a:r>
            <a:r>
              <a:rPr lang="en-US" sz="3600" b="1" dirty="0" smtClean="0"/>
              <a:t>Do some quick research… is the ending the same?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1848 vs. 2011?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1561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018"/>
            <a:ext cx="9144000" cy="103689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Nationalism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Unification of Italy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670" y="1676400"/>
            <a:ext cx="4500275" cy="49737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Sardinia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</a:t>
            </a:r>
            <a:r>
              <a:rPr lang="en-US" sz="3200" dirty="0" smtClean="0"/>
              <a:t>(NI) King </a:t>
            </a:r>
            <a:r>
              <a:rPr lang="en-US" sz="3200" dirty="0"/>
              <a:t>appoints Camillo di Cavour as Prime Minister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Goal: gain control over northern Italy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Obstacle: most of northern Italy controlled by Austrian Empire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Tactic: get Napoleon III of France to help drive the Austrians </a:t>
            </a:r>
            <a:r>
              <a:rPr lang="en-US" sz="2800" dirty="0" smtClean="0"/>
              <a:t>out; it works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86" y="1193916"/>
            <a:ext cx="4340013" cy="56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735945" y="1193916"/>
            <a:ext cx="2133600" cy="1981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5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6" y="1668544"/>
            <a:ext cx="4383464" cy="4977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Southern Italy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Giuseppe Garibaldi leads nationalist rebels (redshirts) and takes over Sicily (secretly aided by Sardinia)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Garibaldi and his troops march north, Cavour has his king meet Garibaldi in Naples, they unite the south to Sardinia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Garibaldi steps aside and lets the king rule over both parts in 1860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69681"/>
            <a:ext cx="9144000" cy="1319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Nationalism</a:t>
            </a:r>
            <a:b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Unification of Italy</a:t>
            </a:r>
            <a:endParaRPr lang="en-US" sz="36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2743200"/>
            <a:ext cx="2209800" cy="3657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5" descr="gar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0" y="1668544"/>
            <a:ext cx="4200949" cy="6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6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89" y="1677970"/>
            <a:ext cx="4081807" cy="4920793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en-US" sz="2400" dirty="0"/>
              <a:t>The </a:t>
            </a:r>
            <a:r>
              <a:rPr lang="en-US" sz="2400" dirty="0" smtClean="0"/>
              <a:t>rest (Rome):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dirty="0"/>
              <a:t>Venice leaves Austria (they let it go) and joins Italy in 1866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Garibaldi then threatens to conquer to Papal States; marches army in, Pope gives up and they give him Vatican City in return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French have a presence in Rome until 1870 when the Franco-Prussian War forces them to withdraw completely leaving Rome to the Italians  - Who make Rome their capital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7963"/>
            <a:ext cx="9144000" cy="129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Nationalism</a:t>
            </a:r>
            <a:b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Unification of Italy</a:t>
            </a:r>
            <a:endParaRPr lang="en-US" sz="36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86" y="1464174"/>
            <a:ext cx="4822906" cy="57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52008" y="2168165"/>
            <a:ext cx="1519286" cy="246432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76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270" y="1674564"/>
            <a:ext cx="8791460" cy="5023691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b="1" dirty="0"/>
              <a:t>According to Mazzini – what is </a:t>
            </a:r>
            <a:r>
              <a:rPr lang="en-US" sz="3200" b="1" dirty="0" smtClean="0"/>
              <a:t>nationalism (give total definition)?</a:t>
            </a:r>
          </a:p>
          <a:p>
            <a:pPr lvl="1"/>
            <a:r>
              <a:rPr lang="en-US" sz="2800" b="1" dirty="0" smtClean="0"/>
              <a:t>Paraphrase his ideas</a:t>
            </a:r>
            <a:endParaRPr lang="en-US" sz="2800" b="1" dirty="0"/>
          </a:p>
          <a:p>
            <a:pPr marL="502920" indent="-457200">
              <a:buFont typeface="+mj-lt"/>
              <a:buAutoNum type="arabicPeriod"/>
            </a:pPr>
            <a:r>
              <a:rPr lang="en-US" sz="3200" b="1" dirty="0" smtClean="0"/>
              <a:t>What is Mazzini’s argument? How does he lay it out?</a:t>
            </a:r>
          </a:p>
          <a:p>
            <a:pPr lvl="1"/>
            <a:r>
              <a:rPr lang="en-US" sz="2800" b="1" dirty="0" smtClean="0"/>
              <a:t>Paraphrase and find quote(s) to support it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dirty="0" smtClean="0"/>
              <a:t>How does this reading fit in with your textbook reading 663-669 (beyond obvious Italy connection)?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Mazzini </a:t>
            </a:r>
            <a:r>
              <a:rPr lang="en-US" sz="4000" b="1" i="1" dirty="0" smtClean="0"/>
              <a:t>On Nationality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46921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8044" y="1614311"/>
            <a:ext cx="8839199" cy="5015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Bismarck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conservative, aristocrat, minister Wilhelm I in 1862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Chancellor of Northern Germany Confederation &amp; then Germany from 1867-1890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Realistic </a:t>
            </a:r>
            <a:r>
              <a:rPr lang="en-US" sz="3200" b="1" dirty="0"/>
              <a:t>politics based on the needs of the state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Power more important than principles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Whatever actions necessary to achieve his desired goals.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Rules with an IRON </a:t>
            </a:r>
            <a:r>
              <a:rPr lang="en-US" sz="2800" b="1" dirty="0" smtClean="0"/>
              <a:t>FIST</a:t>
            </a:r>
            <a:endParaRPr lang="en-US" sz="3200" b="1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/>
              <a:t>Realpolitik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338051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77091" y="1698171"/>
            <a:ext cx="8617527" cy="49312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Arial"/>
              </a:rPr>
              <a:t>Goal – Prussian control of a united Germany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Steps to Unification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Confederation</a:t>
            </a:r>
            <a:r>
              <a:rPr lang="en-US" sz="3200" b="1" dirty="0" smtClean="0"/>
              <a:t> – Prussia strongest after 1848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Zollverein</a:t>
            </a:r>
            <a:r>
              <a:rPr lang="en-US" sz="3200" b="1" dirty="0" smtClean="0"/>
              <a:t> – open trade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Make the public scared</a:t>
            </a:r>
            <a:r>
              <a:rPr lang="en-US" sz="3200" b="1" dirty="0" smtClean="0"/>
              <a:t> – Prussia puts down liberal rebellions 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Blood and Iron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/>
              <a:t>Realpolitik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870209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6757" y="1698171"/>
            <a:ext cx="8827910" cy="50412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b="1" dirty="0" smtClean="0">
                <a:latin typeface="Arial"/>
              </a:rPr>
              <a:t>“</a:t>
            </a:r>
            <a:r>
              <a:rPr lang="en-US" sz="3200" b="1" dirty="0"/>
              <a:t>Blood and Iron</a:t>
            </a:r>
            <a:r>
              <a:rPr lang="ja-JP" altLang="en-US" sz="3200" b="1" dirty="0">
                <a:latin typeface="Arial"/>
              </a:rPr>
              <a:t>”</a:t>
            </a:r>
            <a:r>
              <a:rPr lang="en-US" sz="3200" b="1" dirty="0"/>
              <a:t> Philosophy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He wanted to eliminate Austrian influence and bring about unification on Prussian terms. 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Expand Germany</a:t>
            </a:r>
            <a:r>
              <a:rPr lang="ja-JP" altLang="en-US" sz="2800" b="1" dirty="0">
                <a:latin typeface="Arial"/>
              </a:rPr>
              <a:t>’</a:t>
            </a:r>
            <a:r>
              <a:rPr lang="en-US" sz="2800" b="1" dirty="0"/>
              <a:t>s economic and industrial base with use of its resources</a:t>
            </a:r>
            <a:r>
              <a:rPr lang="en-US" sz="2800" b="1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Put down liberals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Expand and unify though war</a:t>
            </a:r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Increase the power and influence of the army</a:t>
            </a:r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Not make the same mistake of 1848 – this won’t happen via conferences, speeches and majority voting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/>
              <a:t>Realpolitik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382698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982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Latin America Thesis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1588656"/>
            <a:ext cx="8793019" cy="49968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500" b="1" dirty="0">
                <a:latin typeface="+mj-lt"/>
              </a:rPr>
              <a:t>Faced with the possibility to create modern liberal states, post-revolutionary Latin American governments tried, but did not have the political or social backing to make radical change. The result was a lapse back into conservative rule. When that became unpopular, liberals turned the tide &amp;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>
                <a:latin typeface="+mj-lt"/>
              </a:rPr>
              <a:t>tried to benefit the people of Latin America. However, new Victorian values or industry, free trade, Progress, &amp;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>
                <a:latin typeface="+mj-lt"/>
              </a:rPr>
              <a:t>social class only curtailed the rights of the lowest classes, causing the rich to get richer &amp;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>
                <a:latin typeface="+mj-lt"/>
              </a:rPr>
              <a:t>consigning Latin America to a status a supplier of materials but not a producer of important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696662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9022" y="1625600"/>
            <a:ext cx="4944534" cy="5125156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600" b="1" u="sng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: An Austrian-Prussian invasion of Schleswig-Holstein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Danish War (1864)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End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of Danish control of these provinces.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Prussia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gained a lot of support especially among German nationalists who wanted to see these provinces come under German control.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Sets up strange peace arrangement to promote discord, to lead to…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3 Wars for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556" y="1799167"/>
            <a:ext cx="4085209" cy="47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4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9023" y="1558834"/>
            <a:ext cx="8952088" cy="515805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400" b="1" u="sng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: Austro-Prussian War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(1866)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results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in Prussian control of several northern German states. </a:t>
            </a:r>
          </a:p>
          <a:p>
            <a:pPr lvl="1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Dissolved the old confederation and establishes a new one dominated by Prussia</a:t>
            </a:r>
          </a:p>
          <a:p>
            <a:pPr lvl="1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Southern states were left independent, form military alliances with Prussia</a:t>
            </a:r>
          </a:p>
          <a:p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u="sng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: Franco-Prussian War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(1870-1871) 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results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 the completion of German Unification</a:t>
            </a:r>
          </a:p>
          <a:p>
            <a:pPr lvl="1"/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Pay &amp; give up Alsace &amp; Lorraine</a:t>
            </a:r>
          </a:p>
          <a:p>
            <a:pPr lvl="1"/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Wilhelm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I of Prussia assumes the role of 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</a:rPr>
              <a:t>Kaiser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of Germany, with Otto von Bismarck as Chancellor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Treaty signed at….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3 Wars for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68201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3" y="1719070"/>
            <a:ext cx="8672944" cy="4884929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What does Teutonic mean?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Why would Germans be attracted to these types of theories at this time? (&amp; historically other places too, not limited to Germany)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Why would I assign you to read these excerpts?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German Racial Nationalism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038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5" y="259444"/>
            <a:ext cx="8635999" cy="1209137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Types of Nationalist Movements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018" y="1717963"/>
            <a:ext cx="8829964" cy="495359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Unification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Mergers of politically divided but culturally similar lands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century Germany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century Italy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Separation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Culturally distant group resists being added to a state or tries to break away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Balkans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 the Ottoman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Empire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French-Canadians in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Canada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Ireland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State-building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Culturally distinct groups form into a new state by accepting a single culture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The United States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Turkey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USSR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36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297" y="1645920"/>
            <a:ext cx="8725989" cy="500742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 smtClean="0"/>
              <a:t>Share starting w/person who has pink table number on their desk, then rotate clock wise</a:t>
            </a:r>
          </a:p>
          <a:p>
            <a:r>
              <a:rPr lang="en-US" sz="2800" b="1" dirty="0" smtClean="0"/>
              <a:t>Person #1: Germany</a:t>
            </a:r>
          </a:p>
          <a:p>
            <a:pPr lvl="1"/>
            <a:r>
              <a:rPr lang="en-US" sz="2400" b="1" dirty="0" smtClean="0"/>
              <a:t>Among many other things – see if anyone had read ahead and can tell you about the Bismarckian System</a:t>
            </a:r>
          </a:p>
          <a:p>
            <a:r>
              <a:rPr lang="en-US" sz="2800" b="1" dirty="0" smtClean="0"/>
              <a:t>#2. Austria–Hungary</a:t>
            </a:r>
          </a:p>
          <a:p>
            <a:r>
              <a:rPr lang="en-US" sz="2800" b="1" dirty="0" smtClean="0"/>
              <a:t>#3. Great Britain</a:t>
            </a:r>
          </a:p>
          <a:p>
            <a:r>
              <a:rPr lang="en-US" sz="2800" b="1" dirty="0" smtClean="0"/>
              <a:t>#4. Italy &amp; France </a:t>
            </a:r>
            <a:r>
              <a:rPr lang="en-US" sz="1700" b="1" dirty="0" smtClean="0"/>
              <a:t>(if only 3 people at table all share for this)</a:t>
            </a:r>
          </a:p>
          <a:p>
            <a:r>
              <a:rPr lang="en-US" sz="2800" b="1" dirty="0" smtClean="0"/>
              <a:t>What are common themes you are pulling from what is happening in these areas?</a:t>
            </a:r>
          </a:p>
          <a:p>
            <a:pPr lvl="1"/>
            <a:r>
              <a:rPr lang="en-US" sz="2400" b="1" dirty="0" smtClean="0"/>
              <a:t>Come up with at least 3 to 4 themes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happening-late 1800’s?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63680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99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Other nationalist movements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690254"/>
            <a:ext cx="8802254" cy="49414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Ireland tries to break with UK after the famine (and then tries again, and again, and again)—leads to Rebellion, Civil War, IRA, etc.</a:t>
            </a:r>
          </a:p>
          <a:p>
            <a:r>
              <a:rPr lang="en-US" sz="2400" b="1" dirty="0" smtClean="0"/>
              <a:t>Balkans (most notably Serbia) try to break with Ottoman Empire and/or Austria Hungary—forming something called Greater Serbia (lots more on this later) which is still and issue today</a:t>
            </a:r>
          </a:p>
          <a:p>
            <a:r>
              <a:rPr lang="en-US" sz="2400" b="1" dirty="0" smtClean="0"/>
              <a:t>France tries to rally against “foreign” issues and united in Anti-Semitism, Dreyfus Affair</a:t>
            </a:r>
          </a:p>
          <a:p>
            <a:r>
              <a:rPr lang="en-US" sz="2400" b="1" dirty="0" smtClean="0"/>
              <a:t>Russia has to deal with autocrats ruling a huge, decaying empire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4477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1719070"/>
            <a:ext cx="8811491" cy="49449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Britain and Germany now the most powerful nations in Europe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France defeated, but still fairly strong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Austria and Russia lagged far behind, and were falling apart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Seeds are sown for the biggest </a:t>
            </a:r>
            <a:r>
              <a:rPr lang="en-US" sz="3200" dirty="0" smtClean="0"/>
              <a:t>conflict “the world had ever seen” 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u="sng" dirty="0"/>
              <a:t>Next</a:t>
            </a:r>
            <a:r>
              <a:rPr lang="en-US" sz="3200" dirty="0"/>
              <a:t>: Britain, France, colonialism in Africa – all leading up to World War I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face of Europe</a:t>
            </a:r>
          </a:p>
        </p:txBody>
      </p:sp>
    </p:spTree>
    <p:extLst>
      <p:ext uri="{BB962C8B-B14F-4D97-AF65-F5344CB8AC3E}">
        <p14:creationId xmlns:p14="http://schemas.microsoft.com/office/powerpoint/2010/main" val="366965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Feminism &amp; Zionism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628502"/>
            <a:ext cx="8786948" cy="5016137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4000" b="1" dirty="0" smtClean="0"/>
              <a:t>What was the most interesting aspect of each that you learned in the reading?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b="1" dirty="0" smtClean="0"/>
              <a:t>Predict how these things will “fuel” the coming on World War I?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b="1" dirty="0" smtClean="0"/>
              <a:t>Are these still issues today?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29460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The “liberation” of Cuba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Starting in 1868, Cuba began a series of three wars for Independence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Cuba was the only country not “freed” from Europe by 1830</a:t>
            </a:r>
          </a:p>
          <a:p>
            <a:pPr lvl="2"/>
            <a:r>
              <a:rPr lang="en-US" dirty="0" smtClean="0">
                <a:latin typeface="Georgia" panose="02040502050405020303" pitchFamily="18" charset="0"/>
              </a:rPr>
              <a:t>Also, until </a:t>
            </a:r>
            <a:r>
              <a:rPr lang="en-US" dirty="0">
                <a:latin typeface="Georgia" panose="02040502050405020303" pitchFamily="18" charset="0"/>
              </a:rPr>
              <a:t>1959 Cuba was the closest ally to the US in the </a:t>
            </a:r>
            <a:r>
              <a:rPr lang="en-US" dirty="0" smtClean="0">
                <a:latin typeface="Georgia" panose="02040502050405020303" pitchFamily="18" charset="0"/>
              </a:rPr>
              <a:t>Americas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First one changed little, but Spain did have to release control some, most notably outlawing slavery in 1886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Real insurrection begins in 1895 with the following proclamation: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1.) The war will be waged by both blacks and whites—participation by all is necessary; 2.) Spaniards who did not object to the war would be spared; 3.) economic life should be brought to Cuba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Lead by José Martí, a poet, and founder of Our American movement (more on this later)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Killed in battle in 1895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elevates him to martyr status</a:t>
            </a:r>
          </a:p>
          <a:p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Spain does not spare the civilians, leading to bad PR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The extent of this in unclear because of journalistic sensationalism (known as Yellow Journalism)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USS Maine explodes in the Havana harbor under unclear circumstances—Remember the Maine—giving mild pretext for war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US takes down 500 year old empire in 17 weeks</a:t>
            </a:r>
          </a:p>
          <a:p>
            <a:pPr lvl="2"/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Promises Cuba independence but never fully gives it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Cuba remains US client state until the Castros, etc. land in 1953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005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The new unification of the working class, coupled with conservative reforms of the Congress of Vienna, led to a new unity within the oppressed classes. This coupled, with the Industrial Revolution caused the lower classes to form an adversarial relationship with the “fat cats” of capitalism. As a way to reclaim power the lower classes rallied around the new idea of the nation-state causing an outburst of Nationalism and eventually resulting the unification of Italy and Germany.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Europe Thesis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213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783" y="1625600"/>
            <a:ext cx="8839200" cy="50522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u="sng" dirty="0" smtClean="0"/>
              <a:t>Pre-1830</a:t>
            </a:r>
          </a:p>
          <a:p>
            <a:r>
              <a:rPr lang="en-US" sz="2400" b="1" dirty="0" smtClean="0"/>
              <a:t>Conservatism is ruling Europe</a:t>
            </a:r>
          </a:p>
          <a:p>
            <a:r>
              <a:rPr lang="en-US" sz="2400" b="1" dirty="0" smtClean="0"/>
              <a:t>Metternich and the Quadruple Alliance is born</a:t>
            </a:r>
          </a:p>
          <a:p>
            <a:pPr lvl="1"/>
            <a:r>
              <a:rPr lang="en-US" sz="2000" b="1" dirty="0"/>
              <a:t>Great Britain, Russia, Prussia, and Austria agreed to work together to maintain control and power over the territories and areas they had gained</a:t>
            </a:r>
          </a:p>
          <a:p>
            <a:pPr lvl="1"/>
            <a:r>
              <a:rPr lang="en-US" sz="2000" b="1" dirty="0"/>
              <a:t>Used the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Principle of Intervention </a:t>
            </a:r>
            <a:r>
              <a:rPr lang="en-US" sz="2000" b="1" dirty="0"/>
              <a:t>to maintain “order” in </a:t>
            </a:r>
            <a:r>
              <a:rPr lang="en-US" sz="2000" b="1" dirty="0" smtClean="0"/>
              <a:t>Europe</a:t>
            </a:r>
          </a:p>
          <a:p>
            <a:pPr marL="45720" indent="0">
              <a:buNone/>
            </a:pPr>
            <a:r>
              <a:rPr lang="en-US" sz="2400" b="1" u="sng" dirty="0" smtClean="0"/>
              <a:t>1830s</a:t>
            </a:r>
          </a:p>
          <a:p>
            <a:r>
              <a:rPr lang="en-US" sz="2400" b="1" dirty="0" smtClean="0"/>
              <a:t>What is happening?</a:t>
            </a:r>
          </a:p>
          <a:p>
            <a:pPr lvl="1"/>
            <a:r>
              <a:rPr lang="en-US" sz="2000" b="1" dirty="0" smtClean="0"/>
              <a:t>France</a:t>
            </a:r>
          </a:p>
          <a:p>
            <a:pPr lvl="1"/>
            <a:r>
              <a:rPr lang="en-US" sz="2000" b="1" dirty="0" smtClean="0"/>
              <a:t>Britain – what was the deal with the laws?</a:t>
            </a:r>
          </a:p>
          <a:p>
            <a:r>
              <a:rPr lang="en-US" sz="2400" b="1" dirty="0" smtClean="0"/>
              <a:t>Why does this matter? What is important?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Europe in the 1830s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44845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193964"/>
            <a:ext cx="8654473" cy="1209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Liberalism &amp; Conservatism – Europeans Clash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2" y="1634836"/>
            <a:ext cx="8728364" cy="493221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b="1" dirty="0" smtClean="0"/>
              <a:t>Citizens of Europe recognize the need for change (again) and it causes multiple smaller revolutions</a:t>
            </a:r>
          </a:p>
          <a:p>
            <a:r>
              <a:rPr lang="en-US" sz="2200" b="1" dirty="0" smtClean="0"/>
              <a:t>Mostly in response to IR and Conservatism (Principle of Intervention played a big role in this)</a:t>
            </a:r>
          </a:p>
          <a:p>
            <a:pPr marL="45720" indent="0">
              <a:buNone/>
            </a:pPr>
            <a:r>
              <a:rPr lang="en-US" sz="2400" b="1" dirty="0" smtClean="0"/>
              <a:t>France goes through another revolution - 1830</a:t>
            </a:r>
          </a:p>
          <a:p>
            <a:r>
              <a:rPr lang="en-US" sz="2200" b="1" dirty="0" smtClean="0"/>
              <a:t>1830 Charles X attempts to censor the legislative assembly </a:t>
            </a:r>
          </a:p>
          <a:p>
            <a:r>
              <a:rPr lang="en-US" sz="2200" b="1" dirty="0" smtClean="0"/>
              <a:t>Causes July Revolution, Charles X is overthrown and fled to Britain </a:t>
            </a:r>
          </a:p>
          <a:p>
            <a:r>
              <a:rPr lang="en-US" sz="2200" b="1" dirty="0" smtClean="0"/>
              <a:t>Louis – Philippe (1830-1848) becomes king</a:t>
            </a:r>
          </a:p>
          <a:p>
            <a:pPr lvl="1"/>
            <a:r>
              <a:rPr lang="en-US" sz="2000" b="1" dirty="0" smtClean="0"/>
              <a:t>Selected by liberals (upper middle class bourgeoisie), former duke of Orleans</a:t>
            </a:r>
          </a:p>
          <a:p>
            <a:pPr lvl="1"/>
            <a:r>
              <a:rPr lang="en-US" sz="2000" b="1" dirty="0" smtClean="0"/>
              <a:t>Removes voting restrictions that heavily favor upper middle class </a:t>
            </a:r>
          </a:p>
          <a:p>
            <a:pPr lvl="1"/>
            <a:r>
              <a:rPr lang="en-US" sz="2000" b="1" dirty="0" smtClean="0"/>
              <a:t>Severely disappoints the lower class, as result Chamber of Deputies is dominated by </a:t>
            </a:r>
            <a:r>
              <a:rPr lang="en-US" sz="2000" b="1" i="1" dirty="0" smtClean="0"/>
              <a:t>The Party of Resistance, </a:t>
            </a:r>
            <a:r>
              <a:rPr lang="en-US" sz="2000" b="1" dirty="0" smtClean="0"/>
              <a:t>which believed that France had reached the perfect governmental structure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61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006" y="1719070"/>
            <a:ext cx="8699863" cy="476881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dirty="0" smtClean="0"/>
              <a:t>Talk with your table mates about the following: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2800" b="1" dirty="0" smtClean="0"/>
              <a:t>What </a:t>
            </a:r>
            <a:r>
              <a:rPr lang="en-US" sz="2800" b="1" dirty="0"/>
              <a:t>are the goals of the revolutions across </a:t>
            </a:r>
            <a:r>
              <a:rPr lang="en-US" sz="2800" b="1" dirty="0" smtClean="0"/>
              <a:t>Europe around 1846-48, </a:t>
            </a:r>
            <a:r>
              <a:rPr lang="en-US" sz="2800" b="1" dirty="0"/>
              <a:t>what are some common themes amongst the revolutions</a:t>
            </a:r>
            <a:r>
              <a:rPr lang="en-US" sz="2800" b="1" dirty="0" smtClean="0"/>
              <a:t>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2800" b="1" dirty="0"/>
              <a:t>Why does Spielvogel feel as if there are “failures” in 1848</a:t>
            </a:r>
            <a:r>
              <a:rPr lang="en-US" sz="2800" b="1" dirty="0" smtClean="0"/>
              <a:t>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2800" b="1" dirty="0" smtClean="0"/>
              <a:t>In reference to the Revolutions </a:t>
            </a:r>
            <a:r>
              <a:rPr lang="en-US" sz="2800" b="1" dirty="0"/>
              <a:t>of </a:t>
            </a:r>
            <a:r>
              <a:rPr lang="en-US" sz="2800" b="1" dirty="0" smtClean="0"/>
              <a:t>1848, historian A.J.P. Taylor noted “history </a:t>
            </a:r>
            <a:r>
              <a:rPr lang="en-US" sz="2800" b="1" dirty="0"/>
              <a:t>reached a turning point &amp; failed to turn</a:t>
            </a:r>
            <a:r>
              <a:rPr lang="en-US" sz="2800" b="1" dirty="0" smtClean="0"/>
              <a:t>”.  Discuss to what extent you agree with this statement.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Revolutions of 1848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3068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638" y="1635162"/>
            <a:ext cx="8680395" cy="507761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1846/1847 – </a:t>
            </a:r>
            <a:r>
              <a:rPr lang="en-US" sz="2800" b="1" u="sng" dirty="0" smtClean="0"/>
              <a:t>France</a:t>
            </a:r>
          </a:p>
          <a:p>
            <a:pPr lvl="1"/>
            <a:r>
              <a:rPr lang="en-US" sz="2400" b="1" dirty="0" smtClean="0"/>
              <a:t>Problems?</a:t>
            </a:r>
          </a:p>
          <a:p>
            <a:pPr lvl="1"/>
            <a:r>
              <a:rPr lang="en-US" sz="2400" b="1" dirty="0" smtClean="0"/>
              <a:t>New Napoleon?</a:t>
            </a:r>
          </a:p>
          <a:p>
            <a:r>
              <a:rPr lang="en-US" sz="2800" b="1" u="sng" dirty="0" smtClean="0"/>
              <a:t>Prussia</a:t>
            </a:r>
          </a:p>
          <a:p>
            <a:pPr lvl="1"/>
            <a:r>
              <a:rPr lang="en-US" sz="2400" b="1" dirty="0" smtClean="0"/>
              <a:t>Problems with big and little Germans</a:t>
            </a:r>
          </a:p>
          <a:p>
            <a:pPr lvl="1"/>
            <a:r>
              <a:rPr lang="en-US" sz="2400" b="1" dirty="0" smtClean="0"/>
              <a:t>Results?</a:t>
            </a:r>
          </a:p>
          <a:p>
            <a:r>
              <a:rPr lang="en-US" sz="2800" b="1" u="sng" dirty="0" smtClean="0"/>
              <a:t>Austria</a:t>
            </a:r>
          </a:p>
          <a:p>
            <a:pPr lvl="1"/>
            <a:r>
              <a:rPr lang="en-US" sz="2400" b="1" dirty="0" smtClean="0"/>
              <a:t>Diverse empire (strict control)</a:t>
            </a:r>
          </a:p>
          <a:p>
            <a:pPr lvl="1"/>
            <a:r>
              <a:rPr lang="en-US" sz="2400" b="1" dirty="0" smtClean="0"/>
              <a:t>Hungarian gains… er, wait… what was that? Why would Russia aide Austria?!?</a:t>
            </a:r>
          </a:p>
          <a:p>
            <a:r>
              <a:rPr lang="en-US" sz="2800" b="1" u="sng" dirty="0" smtClean="0"/>
              <a:t>Italy</a:t>
            </a:r>
            <a:r>
              <a:rPr lang="en-US" sz="2800" b="1" dirty="0" smtClean="0"/>
              <a:t>…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03200"/>
            <a:ext cx="8876145" cy="1283855"/>
          </a:xfrm>
        </p:spPr>
        <p:txBody>
          <a:bodyPr/>
          <a:lstStyle/>
          <a:p>
            <a:r>
              <a:rPr lang="en-US" b="1" dirty="0" smtClean="0"/>
              <a:t>Revolutions of 1848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“</a:t>
            </a:r>
            <a:r>
              <a:rPr lang="en-US" sz="2400" b="1" dirty="0"/>
              <a:t>history reached a turning point </a:t>
            </a:r>
            <a:r>
              <a:rPr lang="en-US" sz="2400" b="1" dirty="0" smtClean="0"/>
              <a:t>&amp; failed </a:t>
            </a:r>
            <a:r>
              <a:rPr lang="en-US" sz="2400" b="1" dirty="0"/>
              <a:t>to turn</a:t>
            </a:r>
            <a:r>
              <a:rPr lang="en-US" sz="2400" b="1" dirty="0" smtClean="0"/>
              <a:t>” </a:t>
            </a:r>
            <a:r>
              <a:rPr lang="en-US" sz="1800" b="1" dirty="0" smtClean="0"/>
              <a:t>- </a:t>
            </a:r>
            <a:r>
              <a:rPr lang="en-US" sz="1800" b="1" dirty="0"/>
              <a:t>A.J.P. </a:t>
            </a:r>
            <a:r>
              <a:rPr lang="en-US" sz="1800" b="1" dirty="0" smtClean="0"/>
              <a:t>Taylor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8100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829"/>
            <a:ext cx="9144000" cy="1325251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Nationalism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Unification of Italy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90" y="1734532"/>
            <a:ext cx="8700940" cy="4835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Italians were very interested in the revolutions of 1830 and </a:t>
            </a:r>
            <a:r>
              <a:rPr lang="en-US" sz="2400" b="1" dirty="0" smtClean="0"/>
              <a:t>1848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Kingdom </a:t>
            </a:r>
            <a:r>
              <a:rPr lang="en-US" sz="2000" b="1" dirty="0"/>
              <a:t>of Piedmont-Sardinia (basically western Italy) had a liberal constitution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This appealed to middle class Italians all over the region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Young Italy movement: founded by Giuseppe Mazzini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Rose up and revolted against Austria </a:t>
            </a:r>
            <a:r>
              <a:rPr lang="en-US" sz="2200" b="1" dirty="0"/>
              <a:t>&amp;</a:t>
            </a:r>
            <a:r>
              <a:rPr lang="en-US" sz="2200" b="1" dirty="0" smtClean="0"/>
              <a:t> other powers in Italy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Wanted </a:t>
            </a:r>
            <a:r>
              <a:rPr lang="en-US" sz="2200" b="1" dirty="0"/>
              <a:t>a democratic, republican form of government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Anti-monarchy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Revolt didn’t work out (you read about it) because not all of Italy agreed and eventually Austria has presence in Italy again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Basically divided into three main areas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Northern Italy, Southern Italy, the Papal State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Keep this in mind when reading about unification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152532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1957</Words>
  <Application>Microsoft Office PowerPoint</Application>
  <PresentationFormat>On-screen Show (4:3)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Franklin Gothic Medium</vt:lpstr>
      <vt:lpstr>Georgia</vt:lpstr>
      <vt:lpstr>HG創英角ｺﾞｼｯｸUB</vt:lpstr>
      <vt:lpstr>Wingdings</vt:lpstr>
      <vt:lpstr>Wingdings 2</vt:lpstr>
      <vt:lpstr>Grid</vt:lpstr>
      <vt:lpstr>Office Theme</vt:lpstr>
      <vt:lpstr>Latin America in the 1800s</vt:lpstr>
      <vt:lpstr>Latin America Thesis</vt:lpstr>
      <vt:lpstr>The “liberation” of Cuba</vt:lpstr>
      <vt:lpstr>Europe Thesis</vt:lpstr>
      <vt:lpstr>Europe in the 1830s</vt:lpstr>
      <vt:lpstr>Liberalism &amp; Conservatism – Europeans Clash</vt:lpstr>
      <vt:lpstr>Revolutions of 1848</vt:lpstr>
      <vt:lpstr>Revolutions of 1848 “history reached a turning point &amp; failed to turn” - A.J.P. Taylor</vt:lpstr>
      <vt:lpstr>Nationalism Unification of Italy</vt:lpstr>
      <vt:lpstr>Failures of 1848?</vt:lpstr>
      <vt:lpstr>PowerPoint Presentation</vt:lpstr>
      <vt:lpstr>1848 vs. 2011?</vt:lpstr>
      <vt:lpstr>Nationalism Unification of Italy</vt:lpstr>
      <vt:lpstr>PowerPoint Presentation</vt:lpstr>
      <vt:lpstr>PowerPoint Presentation</vt:lpstr>
      <vt:lpstr>Mazzini On Nationality</vt:lpstr>
      <vt:lpstr>Realpolitik</vt:lpstr>
      <vt:lpstr>Realpolitik</vt:lpstr>
      <vt:lpstr>Realpolitik</vt:lpstr>
      <vt:lpstr>3 Wars for Unification</vt:lpstr>
      <vt:lpstr>3 Wars for Unification</vt:lpstr>
      <vt:lpstr>German Racial Nationalism</vt:lpstr>
      <vt:lpstr>Types of Nationalist Movements</vt:lpstr>
      <vt:lpstr>What is happening-late 1800’s?</vt:lpstr>
      <vt:lpstr>Other nationalist movements</vt:lpstr>
      <vt:lpstr>New face of Europe</vt:lpstr>
      <vt:lpstr>Feminism &amp; Zionism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</dc:title>
  <dc:creator>Paul Doran</dc:creator>
  <cp:lastModifiedBy>Maners, Allison SHS Staff</cp:lastModifiedBy>
  <cp:revision>155</cp:revision>
  <cp:lastPrinted>2019-01-11T17:37:11Z</cp:lastPrinted>
  <dcterms:created xsi:type="dcterms:W3CDTF">2012-03-05T18:37:05Z</dcterms:created>
  <dcterms:modified xsi:type="dcterms:W3CDTF">2019-01-16T21:22:11Z</dcterms:modified>
</cp:coreProperties>
</file>