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950075" cy="9236075"/>
  <p:embeddedFontLst>
    <p:embeddedFont>
      <p:font typeface="Economica" panose="020B0604020202020204" charset="0"/>
      <p:regular r:id="rId26"/>
      <p:bold r:id="rId27"/>
      <p:italic r:id="rId28"/>
      <p:boldItalic r:id="rId29"/>
    </p:embeddedFont>
    <p:embeddedFont>
      <p:font typeface="Impact" panose="020B0806030902050204" pitchFamily="34" charset="0"/>
      <p:regular r:id="rId30"/>
    </p:embeddedFont>
    <p:embeddedFont>
      <p:font typeface="Lobster"/>
      <p:regular r:id="rId31"/>
    </p:embeddedFont>
    <p:embeddedFont>
      <p:font typeface="Open Sans"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C8432AA0-9909-4121-A028-9CE39A6AFC8E}" type="datetimeFigureOut">
              <a:rPr lang="en-US" smtClean="0"/>
              <a:t>5/8/2019</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24383BA1-CF6C-4C4A-9234-D92C1C0FC903}" type="slidenum">
              <a:rPr lang="en-US" smtClean="0"/>
              <a:t>‹#›</a:t>
            </a:fld>
            <a:endParaRPr lang="en-US"/>
          </a:p>
        </p:txBody>
      </p:sp>
    </p:spTree>
    <p:extLst>
      <p:ext uri="{BB962C8B-B14F-4D97-AF65-F5344CB8AC3E}">
        <p14:creationId xmlns:p14="http://schemas.microsoft.com/office/powerpoint/2010/main" val="3292253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3247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extLst>
      <p:ext uri="{BB962C8B-B14F-4D97-AF65-F5344CB8AC3E}">
        <p14:creationId xmlns:p14="http://schemas.microsoft.com/office/powerpoint/2010/main" val="2058326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6fed72980_0_1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6fed72980_0_12: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Had to feed 3000, civilians +18,000 troops</a:t>
            </a:r>
            <a:endParaRPr/>
          </a:p>
          <a:p>
            <a:pPr marL="462458" indent="-321151">
              <a:lnSpc>
                <a:spcPct val="150000"/>
              </a:lnSpc>
              <a:buClr>
                <a:schemeClr val="dk2"/>
              </a:buClr>
              <a:buSzPts val="1400"/>
              <a:buFont typeface="Times New Roman"/>
              <a:buChar char="●"/>
            </a:pPr>
            <a:r>
              <a:rPr lang="en" sz="1400">
                <a:solidFill>
                  <a:schemeClr val="dk2"/>
                </a:solidFill>
                <a:latin typeface="Times New Roman"/>
                <a:ea typeface="Times New Roman"/>
                <a:cs typeface="Times New Roman"/>
                <a:sym typeface="Times New Roman"/>
              </a:rPr>
              <a:t>Initially, Germans tried to take city with men, didn’t work, so they switched to tanks</a:t>
            </a:r>
            <a:endParaRPr sz="1400">
              <a:solidFill>
                <a:schemeClr val="dk2"/>
              </a:solidFill>
              <a:latin typeface="Times New Roman"/>
              <a:ea typeface="Times New Roman"/>
              <a:cs typeface="Times New Roman"/>
              <a:sym typeface="Times New Roman"/>
            </a:endParaRPr>
          </a:p>
          <a:p>
            <a:pPr marL="462458" indent="-321151">
              <a:lnSpc>
                <a:spcPct val="150000"/>
              </a:lnSpc>
              <a:buClr>
                <a:schemeClr val="dk2"/>
              </a:buClr>
              <a:buSzPts val="1400"/>
              <a:buFont typeface="Times New Roman"/>
              <a:buChar char="●"/>
            </a:pPr>
            <a:r>
              <a:rPr lang="en" sz="1400">
                <a:solidFill>
                  <a:schemeClr val="dk2"/>
                </a:solidFill>
                <a:latin typeface="Times New Roman"/>
                <a:ea typeface="Times New Roman"/>
                <a:cs typeface="Times New Roman"/>
                <a:sym typeface="Times New Roman"/>
              </a:rPr>
              <a:t>Used barbed wire as mantraps, Soham</a:t>
            </a:r>
            <a:endParaRPr sz="1400">
              <a:solidFill>
                <a:schemeClr val="dk2"/>
              </a:solidFill>
              <a:latin typeface="Times New Roman"/>
              <a:ea typeface="Times New Roman"/>
              <a:cs typeface="Times New Roman"/>
              <a:sym typeface="Times New Roman"/>
            </a:endParaRPr>
          </a:p>
          <a:p>
            <a:pPr marL="462458" indent="-321151">
              <a:lnSpc>
                <a:spcPct val="150000"/>
              </a:lnSpc>
              <a:buClr>
                <a:schemeClr val="dk2"/>
              </a:buClr>
              <a:buSzPts val="1400"/>
              <a:buFont typeface="Times New Roman"/>
              <a:buChar char="●"/>
            </a:pPr>
            <a:r>
              <a:rPr lang="en" sz="1400">
                <a:solidFill>
                  <a:schemeClr val="dk2"/>
                </a:solidFill>
                <a:latin typeface="Times New Roman"/>
                <a:ea typeface="Times New Roman"/>
                <a:cs typeface="Times New Roman"/>
                <a:sym typeface="Times New Roman"/>
              </a:rPr>
              <a:t>Limited Artillery specifically positioned so that they could hit enemies coming from multiple directions</a:t>
            </a:r>
            <a:endParaRPr sz="1400">
              <a:solidFill>
                <a:schemeClr val="dk2"/>
              </a:solidFill>
              <a:latin typeface="Times New Roman"/>
              <a:ea typeface="Times New Roman"/>
              <a:cs typeface="Times New Roman"/>
              <a:sym typeface="Times New Roman"/>
            </a:endParaRPr>
          </a:p>
          <a:p>
            <a:pPr marL="462458" indent="-321151">
              <a:lnSpc>
                <a:spcPct val="150000"/>
              </a:lnSpc>
              <a:buClr>
                <a:schemeClr val="dk2"/>
              </a:buClr>
              <a:buSzPts val="1400"/>
              <a:buFont typeface="Times New Roman"/>
              <a:buChar char="●"/>
            </a:pPr>
            <a:r>
              <a:rPr lang="en" sz="1400">
                <a:solidFill>
                  <a:schemeClr val="dk2"/>
                </a:solidFill>
                <a:latin typeface="Times New Roman"/>
                <a:ea typeface="Times New Roman"/>
                <a:cs typeface="Times New Roman"/>
                <a:sym typeface="Times New Roman"/>
              </a:rPr>
              <a:t>Only fired when enemies got close and were all bunched up together</a:t>
            </a:r>
            <a:endParaRPr sz="1400">
              <a:solidFill>
                <a:schemeClr val="dk2"/>
              </a:solidFill>
              <a:latin typeface="Times New Roman"/>
              <a:ea typeface="Times New Roman"/>
              <a:cs typeface="Times New Roman"/>
              <a:sym typeface="Times New Roman"/>
            </a:endParaRPr>
          </a:p>
          <a:p>
            <a:pPr marL="924916" indent="-321151">
              <a:lnSpc>
                <a:spcPct val="150000"/>
              </a:lnSpc>
              <a:buClr>
                <a:schemeClr val="dk2"/>
              </a:buClr>
              <a:buSzPts val="1400"/>
              <a:buFont typeface="Times New Roman"/>
              <a:buChar char="●"/>
            </a:pPr>
            <a:r>
              <a:rPr lang="en" sz="1300">
                <a:solidFill>
                  <a:schemeClr val="dk2"/>
                </a:solidFill>
                <a:latin typeface="Times New Roman"/>
                <a:ea typeface="Times New Roman"/>
                <a:cs typeface="Times New Roman"/>
                <a:sym typeface="Times New Roman"/>
              </a:rPr>
              <a:t>“Rundstedt Chief of staff would later list the failure to conquer bastogne as the first among seven factors that caused [The Ardennes Offensive] to fail”</a:t>
            </a:r>
            <a:endParaRPr sz="1300">
              <a:solidFill>
                <a:schemeClr val="dk2"/>
              </a:solidFill>
              <a:latin typeface="Times New Roman"/>
              <a:ea typeface="Times New Roman"/>
              <a:cs typeface="Times New Roman"/>
              <a:sym typeface="Times New Roman"/>
            </a:endParaRPr>
          </a:p>
          <a:p>
            <a:pPr marL="924916" indent="-314728">
              <a:lnSpc>
                <a:spcPct val="150000"/>
              </a:lnSpc>
              <a:buClr>
                <a:schemeClr val="dk2"/>
              </a:buClr>
              <a:buSzPts val="1300"/>
              <a:buFont typeface="Times New Roman"/>
              <a:buChar char="●"/>
            </a:pPr>
            <a:r>
              <a:rPr lang="en" sz="1300">
                <a:solidFill>
                  <a:schemeClr val="dk2"/>
                </a:solidFill>
                <a:latin typeface="Times New Roman"/>
                <a:ea typeface="Times New Roman"/>
                <a:cs typeface="Times New Roman"/>
                <a:sym typeface="Times New Roman"/>
              </a:rPr>
              <a:t>Patton's 4th Armored Division attack from south, destroying German encirclment</a:t>
            </a:r>
            <a:endParaRPr sz="1300">
              <a:solidFill>
                <a:schemeClr val="dk2"/>
              </a:solidFill>
              <a:latin typeface="Times New Roman"/>
              <a:ea typeface="Times New Roman"/>
              <a:cs typeface="Times New Roman"/>
              <a:sym typeface="Times New Roman"/>
            </a:endParaRPr>
          </a:p>
          <a:p>
            <a:pPr marL="924916" indent="-314728">
              <a:lnSpc>
                <a:spcPct val="150000"/>
              </a:lnSpc>
              <a:buClr>
                <a:schemeClr val="dk2"/>
              </a:buClr>
              <a:buSzPts val="1300"/>
              <a:buFont typeface="Times New Roman"/>
              <a:buChar char="●"/>
            </a:pPr>
            <a:r>
              <a:rPr lang="en" sz="1300">
                <a:solidFill>
                  <a:schemeClr val="dk2"/>
                </a:solidFill>
                <a:latin typeface="Times New Roman"/>
                <a:ea typeface="Times New Roman"/>
                <a:cs typeface="Times New Roman"/>
                <a:sym typeface="Times New Roman"/>
              </a:rPr>
              <a:t>Soham</a:t>
            </a:r>
            <a:endParaRPr sz="130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93085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6fed72980_0_3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6fed72980_0_32: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Shane</a:t>
            </a:r>
            <a:endParaRPr/>
          </a:p>
        </p:txBody>
      </p:sp>
    </p:spTree>
    <p:extLst>
      <p:ext uri="{BB962C8B-B14F-4D97-AF65-F5344CB8AC3E}">
        <p14:creationId xmlns:p14="http://schemas.microsoft.com/office/powerpoint/2010/main" val="138823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913e5b5cb_0_4: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913e5b5cb_0_4: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462458" indent="-321151">
              <a:lnSpc>
                <a:spcPct val="115000"/>
              </a:lnSpc>
              <a:buClr>
                <a:schemeClr val="dk2"/>
              </a:buClr>
              <a:buSzPts val="1400"/>
              <a:buFont typeface="Times New Roman"/>
              <a:buChar char="●"/>
            </a:pPr>
            <a:r>
              <a:rPr lang="en" sz="1400">
                <a:solidFill>
                  <a:schemeClr val="dk2"/>
                </a:solidFill>
                <a:latin typeface="Times New Roman"/>
                <a:ea typeface="Times New Roman"/>
                <a:cs typeface="Times New Roman"/>
                <a:sym typeface="Times New Roman"/>
              </a:rPr>
              <a:t>(shorter days thick forests) + snow and cold</a:t>
            </a:r>
            <a:endParaRPr sz="1400">
              <a:solidFill>
                <a:schemeClr val="dk2"/>
              </a:solidFill>
              <a:latin typeface="Times New Roman"/>
              <a:ea typeface="Times New Roman"/>
              <a:cs typeface="Times New Roman"/>
              <a:sym typeface="Times New Roman"/>
            </a:endParaRPr>
          </a:p>
          <a:p>
            <a:pPr marL="462458" indent="-321151">
              <a:lnSpc>
                <a:spcPct val="115000"/>
              </a:lnSpc>
              <a:buClr>
                <a:schemeClr val="dk2"/>
              </a:buClr>
              <a:buSzPts val="1400"/>
              <a:buFont typeface="Times New Roman"/>
              <a:buChar char="●"/>
            </a:pPr>
            <a:r>
              <a:rPr lang="en" sz="1400">
                <a:solidFill>
                  <a:srgbClr val="333333"/>
                </a:solidFill>
                <a:highlight>
                  <a:schemeClr val="lt1"/>
                </a:highlight>
                <a:latin typeface="Times New Roman"/>
                <a:ea typeface="Times New Roman"/>
                <a:cs typeface="Times New Roman"/>
                <a:sym typeface="Times New Roman"/>
              </a:rPr>
              <a:t>Panzers destroyed by Germans in order to salvage whatever fuel and parts they could to supply the rest of the Panzers</a:t>
            </a:r>
            <a:endParaRPr sz="1400">
              <a:solidFill>
                <a:srgbClr val="333333"/>
              </a:solidFill>
              <a:highlight>
                <a:schemeClr val="lt1"/>
              </a:highlight>
              <a:latin typeface="Times New Roman"/>
              <a:ea typeface="Times New Roman"/>
              <a:cs typeface="Times New Roman"/>
              <a:sym typeface="Times New Roman"/>
            </a:endParaRPr>
          </a:p>
          <a:p>
            <a:pPr marL="462458" indent="-321151">
              <a:lnSpc>
                <a:spcPct val="115000"/>
              </a:lnSpc>
              <a:buClr>
                <a:srgbClr val="333333"/>
              </a:buClr>
              <a:buSzPts val="1400"/>
              <a:buFont typeface="Times New Roman"/>
              <a:buChar char="●"/>
            </a:pPr>
            <a:r>
              <a:rPr lang="en" sz="1400">
                <a:solidFill>
                  <a:srgbClr val="333333"/>
                </a:solidFill>
                <a:highlight>
                  <a:schemeClr val="lt1"/>
                </a:highlight>
                <a:latin typeface="Times New Roman"/>
                <a:ea typeface="Times New Roman"/>
                <a:cs typeface="Times New Roman"/>
                <a:sym typeface="Times New Roman"/>
              </a:rPr>
              <a:t>New Pozit shells made Air attacks useless. They used radio waves to tell when a plane was near the shells blast radius, so it could explode</a:t>
            </a:r>
            <a:endParaRPr sz="1400">
              <a:solidFill>
                <a:srgbClr val="333333"/>
              </a:solidFill>
              <a:highlight>
                <a:schemeClr val="lt1"/>
              </a:highlight>
              <a:latin typeface="Times New Roman"/>
              <a:ea typeface="Times New Roman"/>
              <a:cs typeface="Times New Roman"/>
              <a:sym typeface="Times New Roman"/>
            </a:endParaRPr>
          </a:p>
          <a:p>
            <a:pPr marL="0" indent="0">
              <a:lnSpc>
                <a:spcPct val="115000"/>
              </a:lnSpc>
              <a:buNone/>
            </a:pPr>
            <a:r>
              <a:rPr lang="en" sz="1400">
                <a:solidFill>
                  <a:srgbClr val="333333"/>
                </a:solidFill>
                <a:highlight>
                  <a:schemeClr val="lt1"/>
                </a:highlight>
                <a:latin typeface="Times New Roman"/>
                <a:ea typeface="Times New Roman"/>
                <a:cs typeface="Times New Roman"/>
                <a:sym typeface="Times New Roman"/>
              </a:rPr>
              <a:t>Shane</a:t>
            </a:r>
            <a:endParaRPr sz="1400">
              <a:solidFill>
                <a:srgbClr val="333333"/>
              </a:solidFill>
              <a:highlight>
                <a:schemeClr val="lt1"/>
              </a:highlight>
              <a:latin typeface="Times New Roman"/>
              <a:ea typeface="Times New Roman"/>
              <a:cs typeface="Times New Roman"/>
              <a:sym typeface="Times New Roman"/>
            </a:endParaRPr>
          </a:p>
        </p:txBody>
      </p:sp>
    </p:spTree>
    <p:extLst>
      <p:ext uri="{BB962C8B-B14F-4D97-AF65-F5344CB8AC3E}">
        <p14:creationId xmlns:p14="http://schemas.microsoft.com/office/powerpoint/2010/main" val="3406302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6f95c7cba_0_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6f95c7cba_0_5: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There weren’t any big allied attacks in this battle. Biggest thing that helped allies win was defensive tactics and German poor resource management</a:t>
            </a:r>
            <a:endParaRPr/>
          </a:p>
          <a:p>
            <a:pPr marL="0" indent="0">
              <a:buNone/>
            </a:pPr>
            <a:r>
              <a:rPr lang="en"/>
              <a:t>-Siddhu</a:t>
            </a:r>
            <a:endParaRPr/>
          </a:p>
          <a:p>
            <a:pPr marL="0" indent="0">
              <a:buNone/>
            </a:pPr>
            <a:endParaRPr/>
          </a:p>
          <a:p>
            <a:pPr marL="0" indent="0">
              <a:buNone/>
            </a:pPr>
            <a:endParaRPr/>
          </a:p>
        </p:txBody>
      </p:sp>
    </p:spTree>
    <p:extLst>
      <p:ext uri="{BB962C8B-B14F-4D97-AF65-F5344CB8AC3E}">
        <p14:creationId xmlns:p14="http://schemas.microsoft.com/office/powerpoint/2010/main" val="1961815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6fed72980_0_27: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6fed72980_0_27: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-Siddhu</a:t>
            </a:r>
            <a:endParaRPr/>
          </a:p>
        </p:txBody>
      </p:sp>
    </p:spTree>
    <p:extLst>
      <p:ext uri="{BB962C8B-B14F-4D97-AF65-F5344CB8AC3E}">
        <p14:creationId xmlns:p14="http://schemas.microsoft.com/office/powerpoint/2010/main" val="431754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716d29c26_1_19: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716d29c26_1_19: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Soham</a:t>
            </a:r>
            <a:endParaRPr/>
          </a:p>
        </p:txBody>
      </p:sp>
    </p:spTree>
    <p:extLst>
      <p:ext uri="{BB962C8B-B14F-4D97-AF65-F5344CB8AC3E}">
        <p14:creationId xmlns:p14="http://schemas.microsoft.com/office/powerpoint/2010/main" val="528101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716d29c26_1_23: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716d29c26_1_23: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Soham</a:t>
            </a:r>
            <a:endParaRPr/>
          </a:p>
        </p:txBody>
      </p:sp>
    </p:spTree>
    <p:extLst>
      <p:ext uri="{BB962C8B-B14F-4D97-AF65-F5344CB8AC3E}">
        <p14:creationId xmlns:p14="http://schemas.microsoft.com/office/powerpoint/2010/main" val="2327596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716d29c26_1_27: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716d29c26_1_27: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Siddhu</a:t>
            </a:r>
            <a:endParaRPr/>
          </a:p>
        </p:txBody>
      </p:sp>
    </p:spTree>
    <p:extLst>
      <p:ext uri="{BB962C8B-B14F-4D97-AF65-F5344CB8AC3E}">
        <p14:creationId xmlns:p14="http://schemas.microsoft.com/office/powerpoint/2010/main" val="2964138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716d29c26_1_3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716d29c26_1_31: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Siddhu</a:t>
            </a:r>
            <a:endParaRPr/>
          </a:p>
        </p:txBody>
      </p:sp>
    </p:spTree>
    <p:extLst>
      <p:ext uri="{BB962C8B-B14F-4D97-AF65-F5344CB8AC3E}">
        <p14:creationId xmlns:p14="http://schemas.microsoft.com/office/powerpoint/2010/main" val="1381786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716d29c26_1_39: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716d29c26_1_39: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Shane</a:t>
            </a:r>
            <a:endParaRPr/>
          </a:p>
        </p:txBody>
      </p:sp>
    </p:spTree>
    <p:extLst>
      <p:ext uri="{BB962C8B-B14F-4D97-AF65-F5344CB8AC3E}">
        <p14:creationId xmlns:p14="http://schemas.microsoft.com/office/powerpoint/2010/main" val="321419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6d411e968_0_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6d411e968_0_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Siddhu</a:t>
            </a:r>
            <a:endParaRPr/>
          </a:p>
        </p:txBody>
      </p:sp>
    </p:spTree>
    <p:extLst>
      <p:ext uri="{BB962C8B-B14F-4D97-AF65-F5344CB8AC3E}">
        <p14:creationId xmlns:p14="http://schemas.microsoft.com/office/powerpoint/2010/main" val="1194140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716d29c26_1_43: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716d29c26_1_43: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Shane</a:t>
            </a:r>
            <a:endParaRPr/>
          </a:p>
        </p:txBody>
      </p:sp>
    </p:spTree>
    <p:extLst>
      <p:ext uri="{BB962C8B-B14F-4D97-AF65-F5344CB8AC3E}">
        <p14:creationId xmlns:p14="http://schemas.microsoft.com/office/powerpoint/2010/main" val="1634144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716d29c26_3_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716d29c26_3_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Shane</a:t>
            </a:r>
            <a:endParaRPr/>
          </a:p>
        </p:txBody>
      </p:sp>
    </p:spTree>
    <p:extLst>
      <p:ext uri="{BB962C8B-B14F-4D97-AF65-F5344CB8AC3E}">
        <p14:creationId xmlns:p14="http://schemas.microsoft.com/office/powerpoint/2010/main" val="1599962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6d411e968_0_13: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6d411e968_0_13: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For german casualties: American interwar estimate 120k, post war estimate 98k</a:t>
            </a:r>
            <a:endParaRPr/>
          </a:p>
          <a:p>
            <a:pPr marL="462458" indent="-321151">
              <a:lnSpc>
                <a:spcPct val="150000"/>
              </a:lnSpc>
              <a:buClr>
                <a:schemeClr val="dk2"/>
              </a:buClr>
              <a:buSzPts val="1400"/>
              <a:buFont typeface="Times New Roman"/>
              <a:buChar char="●"/>
            </a:pPr>
            <a:r>
              <a:rPr lang="en" sz="1400">
                <a:solidFill>
                  <a:schemeClr val="dk2"/>
                </a:solidFill>
                <a:latin typeface="Times New Roman"/>
                <a:ea typeface="Times New Roman"/>
                <a:cs typeface="Times New Roman"/>
                <a:sym typeface="Times New Roman"/>
              </a:rPr>
              <a:t>Real loss was armor: Germany lost 700 tanks, cannibalism, left behind in retreat, or straight up destroyed</a:t>
            </a:r>
            <a:endParaRPr sz="1400">
              <a:solidFill>
                <a:schemeClr val="dk2"/>
              </a:solidFill>
              <a:latin typeface="Times New Roman"/>
              <a:ea typeface="Times New Roman"/>
              <a:cs typeface="Times New Roman"/>
              <a:sym typeface="Times New Roman"/>
            </a:endParaRPr>
          </a:p>
          <a:p>
            <a:pPr marL="462458" indent="-321151">
              <a:lnSpc>
                <a:spcPct val="150000"/>
              </a:lnSpc>
              <a:buClr>
                <a:schemeClr val="dk2"/>
              </a:buClr>
              <a:buSzPts val="1400"/>
              <a:buFont typeface="Times New Roman"/>
              <a:buChar char="●"/>
            </a:pPr>
            <a:r>
              <a:rPr lang="en" sz="1400">
                <a:solidFill>
                  <a:schemeClr val="dk2"/>
                </a:solidFill>
                <a:latin typeface="Times New Roman"/>
                <a:ea typeface="Times New Roman"/>
                <a:cs typeface="Times New Roman"/>
                <a:sym typeface="Times New Roman"/>
              </a:rPr>
              <a:t>Soham</a:t>
            </a:r>
            <a:endParaRPr sz="140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218416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8c1ab5841_0_159: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8c1ab5841_0_159: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462458" indent="-340420">
              <a:lnSpc>
                <a:spcPct val="115000"/>
              </a:lnSpc>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Bulge refers to the shape of that the offensive made</a:t>
            </a:r>
            <a:endParaRPr sz="1700">
              <a:solidFill>
                <a:schemeClr val="dk1"/>
              </a:solidFill>
              <a:latin typeface="Times New Roman"/>
              <a:ea typeface="Times New Roman"/>
              <a:cs typeface="Times New Roman"/>
              <a:sym typeface="Times New Roman"/>
            </a:endParaRPr>
          </a:p>
          <a:p>
            <a:pPr marL="462458" indent="-340420">
              <a:lnSpc>
                <a:spcPct val="115000"/>
              </a:lnSpc>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Soham</a:t>
            </a:r>
            <a:endParaRPr sz="1700">
              <a:solidFill>
                <a:schemeClr val="dk1"/>
              </a:solidFill>
              <a:latin typeface="Times New Roman"/>
              <a:ea typeface="Times New Roman"/>
              <a:cs typeface="Times New Roman"/>
              <a:sym typeface="Times New Roman"/>
            </a:endParaRPr>
          </a:p>
          <a:p>
            <a:pPr marL="462458" indent="-340420">
              <a:lnSpc>
                <a:spcPct val="115000"/>
              </a:lnSpc>
              <a:buClr>
                <a:schemeClr val="dk1"/>
              </a:buClr>
              <a:buSzPts val="1700"/>
              <a:buFont typeface="Times New Roman"/>
              <a:buChar char="-"/>
            </a:pPr>
            <a:endParaRPr sz="17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546502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6fed72980_0_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6fed72980_0_5: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Soham</a:t>
            </a:r>
            <a:endParaRPr/>
          </a:p>
        </p:txBody>
      </p:sp>
    </p:spTree>
    <p:extLst>
      <p:ext uri="{BB962C8B-B14F-4D97-AF65-F5344CB8AC3E}">
        <p14:creationId xmlns:p14="http://schemas.microsoft.com/office/powerpoint/2010/main" val="2777093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8dbfbc456_0_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8dbfbc456_0_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lnSpc>
                <a:spcPct val="115000"/>
              </a:lnSpc>
              <a:buClr>
                <a:schemeClr val="dk1"/>
              </a:buClr>
              <a:buNone/>
            </a:pPr>
            <a:endParaRPr sz="1200">
              <a:solidFill>
                <a:schemeClr val="dk1"/>
              </a:solidFill>
              <a:highlight>
                <a:schemeClr val="lt1"/>
              </a:highlight>
              <a:latin typeface="Times New Roman"/>
              <a:ea typeface="Times New Roman"/>
              <a:cs typeface="Times New Roman"/>
              <a:sym typeface="Times New Roman"/>
            </a:endParaRPr>
          </a:p>
          <a:p>
            <a:pPr marL="462458" indent="-308305">
              <a:lnSpc>
                <a:spcPct val="115000"/>
              </a:lnSpc>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Planned by Hitler and was discouraged by his top officials such as von Rundstedt</a:t>
            </a:r>
            <a:endParaRPr sz="1200">
              <a:solidFill>
                <a:schemeClr val="dk1"/>
              </a:solidFill>
              <a:latin typeface="Times New Roman"/>
              <a:ea typeface="Times New Roman"/>
              <a:cs typeface="Times New Roman"/>
              <a:sym typeface="Times New Roman"/>
            </a:endParaRPr>
          </a:p>
          <a:p>
            <a:pPr marL="462458" indent="-308305">
              <a:lnSpc>
                <a:spcPct val="115000"/>
              </a:lnSpc>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Commanders on the Eastern front begged Hitler for supplies in east, mounting concerns over Russian attack,( Refused)</a:t>
            </a:r>
            <a:endParaRPr sz="1200">
              <a:solidFill>
                <a:schemeClr val="dk1"/>
              </a:solidFill>
              <a:latin typeface="Times New Roman"/>
              <a:ea typeface="Times New Roman"/>
              <a:cs typeface="Times New Roman"/>
              <a:sym typeface="Times New Roman"/>
            </a:endParaRPr>
          </a:p>
          <a:p>
            <a:pPr marL="462458" indent="-308305">
              <a:lnSpc>
                <a:spcPct val="115000"/>
              </a:lnSpc>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Hitler thought the Allies would never expect an invasion from the dense ardenn </a:t>
            </a:r>
            <a:endParaRPr sz="1200">
              <a:solidFill>
                <a:schemeClr val="dk1"/>
              </a:solidFill>
              <a:latin typeface="Times New Roman"/>
              <a:ea typeface="Times New Roman"/>
              <a:cs typeface="Times New Roman"/>
              <a:sym typeface="Times New Roman"/>
            </a:endParaRPr>
          </a:p>
          <a:p>
            <a:pPr marL="462458" indent="-308305">
              <a:lnSpc>
                <a:spcPct val="115000"/>
              </a:lnSpc>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Ardennes forrest could also hide number of troops</a:t>
            </a:r>
            <a:endParaRPr sz="1200">
              <a:solidFill>
                <a:schemeClr val="dk1"/>
              </a:solidFill>
              <a:latin typeface="Times New Roman"/>
              <a:ea typeface="Times New Roman"/>
              <a:cs typeface="Times New Roman"/>
              <a:sym typeface="Times New Roman"/>
            </a:endParaRPr>
          </a:p>
          <a:p>
            <a:pPr marL="462458" indent="-308305">
              <a:lnSpc>
                <a:spcPct val="115000"/>
              </a:lnSpc>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Called Operation Autumn Mist</a:t>
            </a:r>
            <a:endParaRPr sz="1200">
              <a:solidFill>
                <a:schemeClr val="dk1"/>
              </a:solidFill>
              <a:latin typeface="Times New Roman"/>
              <a:ea typeface="Times New Roman"/>
              <a:cs typeface="Times New Roman"/>
              <a:sym typeface="Times New Roman"/>
            </a:endParaRPr>
          </a:p>
          <a:p>
            <a:pPr marL="462458" indent="-308305">
              <a:lnSpc>
                <a:spcPct val="115000"/>
              </a:lnSpc>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Antwerp was crucial to Allied supplies chain</a:t>
            </a:r>
            <a:endParaRPr sz="1200">
              <a:solidFill>
                <a:schemeClr val="dk1"/>
              </a:solidFill>
              <a:latin typeface="Times New Roman"/>
              <a:ea typeface="Times New Roman"/>
              <a:cs typeface="Times New Roman"/>
              <a:sym typeface="Times New Roman"/>
            </a:endParaRPr>
          </a:p>
          <a:p>
            <a:pPr marL="462458" indent="-308305">
              <a:lnSpc>
                <a:spcPct val="115000"/>
              </a:lnSpc>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Shane</a:t>
            </a:r>
            <a:endParaRPr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35889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8dbfbc456_0_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8dbfbc456_0_5: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-Plan relied on picking up fuel reserves from defeated American units as the offensive went along</a:t>
            </a:r>
            <a:endParaRPr/>
          </a:p>
          <a:p>
            <a:pPr marL="0" indent="0">
              <a:buNone/>
            </a:pPr>
            <a:r>
              <a:rPr lang="en"/>
              <a:t>-Shane </a:t>
            </a:r>
            <a:endParaRPr/>
          </a:p>
        </p:txBody>
      </p:sp>
    </p:spTree>
    <p:extLst>
      <p:ext uri="{BB962C8B-B14F-4D97-AF65-F5344CB8AC3E}">
        <p14:creationId xmlns:p14="http://schemas.microsoft.com/office/powerpoint/2010/main" val="1143984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6c57accc8_0_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6c57accc8_0_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SIddu</a:t>
            </a:r>
            <a:endParaRPr/>
          </a:p>
        </p:txBody>
      </p:sp>
    </p:spTree>
    <p:extLst>
      <p:ext uri="{BB962C8B-B14F-4D97-AF65-F5344CB8AC3E}">
        <p14:creationId xmlns:p14="http://schemas.microsoft.com/office/powerpoint/2010/main" val="159953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6fed72980_0_17: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6fed72980_0_17: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Soham</a:t>
            </a:r>
            <a:endParaRPr/>
          </a:p>
        </p:txBody>
      </p:sp>
    </p:spTree>
    <p:extLst>
      <p:ext uri="{BB962C8B-B14F-4D97-AF65-F5344CB8AC3E}">
        <p14:creationId xmlns:p14="http://schemas.microsoft.com/office/powerpoint/2010/main" val="4100708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6f95c7cba_0_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6f95c7cba_0_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Spear like tank formation pushed created wedge in Allied lines, spreading them out and allowing the Germans to break through</a:t>
            </a:r>
            <a:endParaRPr/>
          </a:p>
          <a:p>
            <a:pPr marL="0" indent="0">
              <a:buNone/>
            </a:pPr>
            <a:r>
              <a:rPr lang="en"/>
              <a:t>Main goal was to break through the right flank( 85 mile stretch with just 3 divisions)</a:t>
            </a:r>
            <a:endParaRPr/>
          </a:p>
          <a:p>
            <a:pPr marL="0" indent="0">
              <a:buNone/>
            </a:pPr>
            <a:endParaRPr/>
          </a:p>
          <a:p>
            <a:pPr marL="0" indent="0">
              <a:buNone/>
            </a:pPr>
            <a:r>
              <a:rPr lang="en"/>
              <a:t>St. Vith: Allies success in pushing back Germans and good positioning allowed them to delay German plans by a week. Because of the minimalist nature of Operation Mist, the timeline for the Offensive had to perfect down to the hour in which certain events happened in order to be successful </a:t>
            </a:r>
            <a:endParaRPr/>
          </a:p>
          <a:p>
            <a:pPr marL="0" indent="0">
              <a:buNone/>
            </a:pPr>
            <a:endParaRPr/>
          </a:p>
          <a:p>
            <a:pPr marL="462458" indent="-321151">
              <a:lnSpc>
                <a:spcPct val="115000"/>
              </a:lnSpc>
              <a:buClr>
                <a:schemeClr val="dk2"/>
              </a:buClr>
              <a:buSzPts val="1400"/>
              <a:buFont typeface="Times New Roman"/>
              <a:buChar char="●"/>
            </a:pPr>
            <a:r>
              <a:rPr lang="en" sz="1400">
                <a:solidFill>
                  <a:schemeClr val="dk2"/>
                </a:solidFill>
                <a:latin typeface="Times New Roman"/>
                <a:ea typeface="Times New Roman"/>
                <a:cs typeface="Times New Roman"/>
                <a:sym typeface="Times New Roman"/>
              </a:rPr>
              <a:t>Used American dialect speaking spies to throw off Allies</a:t>
            </a:r>
            <a:endParaRPr sz="1400">
              <a:solidFill>
                <a:schemeClr val="dk2"/>
              </a:solidFill>
              <a:latin typeface="Times New Roman"/>
              <a:ea typeface="Times New Roman"/>
              <a:cs typeface="Times New Roman"/>
              <a:sym typeface="Times New Roman"/>
            </a:endParaRPr>
          </a:p>
          <a:p>
            <a:pPr marL="0" indent="0">
              <a:lnSpc>
                <a:spcPct val="115000"/>
              </a:lnSpc>
              <a:spcBef>
                <a:spcPts val="1618"/>
              </a:spcBef>
              <a:buNone/>
            </a:pPr>
            <a:r>
              <a:rPr lang="en" sz="1400">
                <a:solidFill>
                  <a:schemeClr val="dk2"/>
                </a:solidFill>
                <a:latin typeface="Times New Roman"/>
                <a:ea typeface="Times New Roman"/>
                <a:cs typeface="Times New Roman"/>
                <a:sym typeface="Times New Roman"/>
              </a:rPr>
              <a:t>Speaker NOTE ASK QUESTION ABOUT RIGHT FLANK</a:t>
            </a:r>
            <a:endParaRPr sz="1400">
              <a:solidFill>
                <a:schemeClr val="dk2"/>
              </a:solidFill>
              <a:latin typeface="Times New Roman"/>
              <a:ea typeface="Times New Roman"/>
              <a:cs typeface="Times New Roman"/>
              <a:sym typeface="Times New Roman"/>
            </a:endParaRPr>
          </a:p>
          <a:p>
            <a:pPr marL="0" indent="0">
              <a:lnSpc>
                <a:spcPct val="115000"/>
              </a:lnSpc>
              <a:spcBef>
                <a:spcPts val="1618"/>
              </a:spcBef>
              <a:spcAft>
                <a:spcPts val="1618"/>
              </a:spcAft>
              <a:buNone/>
            </a:pPr>
            <a:r>
              <a:rPr lang="en" sz="1400">
                <a:solidFill>
                  <a:schemeClr val="dk2"/>
                </a:solidFill>
                <a:latin typeface="Times New Roman"/>
                <a:ea typeface="Times New Roman"/>
                <a:cs typeface="Times New Roman"/>
                <a:sym typeface="Times New Roman"/>
              </a:rPr>
              <a:t>Siddhu</a:t>
            </a:r>
            <a:endParaRPr sz="140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61944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rtl="0">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rtl="0">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rtl="0">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rtl="0">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rtl="0">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rtl="0">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rtl="0">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rtl="0">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lstStyle>
            <a:lvl1pPr lvl="0" algn="ctr" rtl="0">
              <a:spcBef>
                <a:spcPts val="0"/>
              </a:spcBef>
              <a:spcAft>
                <a:spcPts val="0"/>
              </a:spcAft>
              <a:buClr>
                <a:schemeClr val="lt2"/>
              </a:buClr>
              <a:buSzPts val="16000"/>
              <a:buNone/>
              <a:defRPr sz="16000">
                <a:solidFill>
                  <a:schemeClr val="lt2"/>
                </a:solidFill>
              </a:defRPr>
            </a:lvl1pPr>
            <a:lvl2pPr lvl="1" algn="ctr" rtl="0">
              <a:spcBef>
                <a:spcPts val="0"/>
              </a:spcBef>
              <a:spcAft>
                <a:spcPts val="0"/>
              </a:spcAft>
              <a:buClr>
                <a:schemeClr val="lt2"/>
              </a:buClr>
              <a:buSzPts val="16000"/>
              <a:buNone/>
              <a:defRPr sz="16000">
                <a:solidFill>
                  <a:schemeClr val="lt2"/>
                </a:solidFill>
              </a:defRPr>
            </a:lvl2pPr>
            <a:lvl3pPr lvl="2" algn="ctr" rtl="0">
              <a:spcBef>
                <a:spcPts val="0"/>
              </a:spcBef>
              <a:spcAft>
                <a:spcPts val="0"/>
              </a:spcAft>
              <a:buClr>
                <a:schemeClr val="lt2"/>
              </a:buClr>
              <a:buSzPts val="16000"/>
              <a:buNone/>
              <a:defRPr sz="16000">
                <a:solidFill>
                  <a:schemeClr val="lt2"/>
                </a:solidFill>
              </a:defRPr>
            </a:lvl3pPr>
            <a:lvl4pPr lvl="3" algn="ctr" rtl="0">
              <a:spcBef>
                <a:spcPts val="0"/>
              </a:spcBef>
              <a:spcAft>
                <a:spcPts val="0"/>
              </a:spcAft>
              <a:buClr>
                <a:schemeClr val="lt2"/>
              </a:buClr>
              <a:buSzPts val="16000"/>
              <a:buNone/>
              <a:defRPr sz="16000">
                <a:solidFill>
                  <a:schemeClr val="lt2"/>
                </a:solidFill>
              </a:defRPr>
            </a:lvl4pPr>
            <a:lvl5pPr lvl="4" algn="ctr" rtl="0">
              <a:spcBef>
                <a:spcPts val="0"/>
              </a:spcBef>
              <a:spcAft>
                <a:spcPts val="0"/>
              </a:spcAft>
              <a:buClr>
                <a:schemeClr val="lt2"/>
              </a:buClr>
              <a:buSzPts val="16000"/>
              <a:buNone/>
              <a:defRPr sz="16000">
                <a:solidFill>
                  <a:schemeClr val="lt2"/>
                </a:solidFill>
              </a:defRPr>
            </a:lvl5pPr>
            <a:lvl6pPr lvl="5" algn="ctr" rtl="0">
              <a:spcBef>
                <a:spcPts val="0"/>
              </a:spcBef>
              <a:spcAft>
                <a:spcPts val="0"/>
              </a:spcAft>
              <a:buClr>
                <a:schemeClr val="lt2"/>
              </a:buClr>
              <a:buSzPts val="16000"/>
              <a:buNone/>
              <a:defRPr sz="16000">
                <a:solidFill>
                  <a:schemeClr val="lt2"/>
                </a:solidFill>
              </a:defRPr>
            </a:lvl6pPr>
            <a:lvl7pPr lvl="6" algn="ctr" rtl="0">
              <a:spcBef>
                <a:spcPts val="0"/>
              </a:spcBef>
              <a:spcAft>
                <a:spcPts val="0"/>
              </a:spcAft>
              <a:buClr>
                <a:schemeClr val="lt2"/>
              </a:buClr>
              <a:buSzPts val="16000"/>
              <a:buNone/>
              <a:defRPr sz="16000">
                <a:solidFill>
                  <a:schemeClr val="lt2"/>
                </a:solidFill>
              </a:defRPr>
            </a:lvl7pPr>
            <a:lvl8pPr lvl="7" algn="ctr" rtl="0">
              <a:spcBef>
                <a:spcPts val="0"/>
              </a:spcBef>
              <a:spcAft>
                <a:spcPts val="0"/>
              </a:spcAft>
              <a:buClr>
                <a:schemeClr val="lt2"/>
              </a:buClr>
              <a:buSzPts val="16000"/>
              <a:buNone/>
              <a:defRPr sz="16000">
                <a:solidFill>
                  <a:schemeClr val="lt2"/>
                </a:solidFill>
              </a:defRPr>
            </a:lvl8pPr>
            <a:lvl9pPr lvl="8" algn="ctr" rtl="0">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lstStyle>
            <a:lvl1pPr lvl="0" algn="ctr" rtl="0">
              <a:spcBef>
                <a:spcPts val="0"/>
              </a:spcBef>
              <a:spcAft>
                <a:spcPts val="0"/>
              </a:spcAft>
              <a:buClr>
                <a:schemeClr val="lt2"/>
              </a:buClr>
              <a:buSzPts val="4200"/>
              <a:buNone/>
              <a:defRPr>
                <a:solidFill>
                  <a:schemeClr val="lt2"/>
                </a:solidFill>
              </a:defRPr>
            </a:lvl1pPr>
            <a:lvl2pPr lvl="1" algn="ctr" rtl="0">
              <a:spcBef>
                <a:spcPts val="0"/>
              </a:spcBef>
              <a:spcAft>
                <a:spcPts val="0"/>
              </a:spcAft>
              <a:buClr>
                <a:schemeClr val="lt2"/>
              </a:buClr>
              <a:buSzPts val="4200"/>
              <a:buNone/>
              <a:defRPr>
                <a:solidFill>
                  <a:schemeClr val="lt2"/>
                </a:solidFill>
              </a:defRPr>
            </a:lvl2pPr>
            <a:lvl3pPr lvl="2" algn="ctr" rtl="0">
              <a:spcBef>
                <a:spcPts val="0"/>
              </a:spcBef>
              <a:spcAft>
                <a:spcPts val="0"/>
              </a:spcAft>
              <a:buClr>
                <a:schemeClr val="lt2"/>
              </a:buClr>
              <a:buSzPts val="4200"/>
              <a:buNone/>
              <a:defRPr>
                <a:solidFill>
                  <a:schemeClr val="lt2"/>
                </a:solidFill>
              </a:defRPr>
            </a:lvl3pPr>
            <a:lvl4pPr lvl="3" algn="ctr" rtl="0">
              <a:spcBef>
                <a:spcPts val="0"/>
              </a:spcBef>
              <a:spcAft>
                <a:spcPts val="0"/>
              </a:spcAft>
              <a:buClr>
                <a:schemeClr val="lt2"/>
              </a:buClr>
              <a:buSzPts val="4200"/>
              <a:buNone/>
              <a:defRPr>
                <a:solidFill>
                  <a:schemeClr val="lt2"/>
                </a:solidFill>
              </a:defRPr>
            </a:lvl4pPr>
            <a:lvl5pPr lvl="4" algn="ctr" rtl="0">
              <a:spcBef>
                <a:spcPts val="0"/>
              </a:spcBef>
              <a:spcAft>
                <a:spcPts val="0"/>
              </a:spcAft>
              <a:buClr>
                <a:schemeClr val="lt2"/>
              </a:buClr>
              <a:buSzPts val="4200"/>
              <a:buNone/>
              <a:defRPr>
                <a:solidFill>
                  <a:schemeClr val="lt2"/>
                </a:solidFill>
              </a:defRPr>
            </a:lvl5pPr>
            <a:lvl6pPr lvl="5" algn="ctr" rtl="0">
              <a:spcBef>
                <a:spcPts val="0"/>
              </a:spcBef>
              <a:spcAft>
                <a:spcPts val="0"/>
              </a:spcAft>
              <a:buClr>
                <a:schemeClr val="lt2"/>
              </a:buClr>
              <a:buSzPts val="4200"/>
              <a:buNone/>
              <a:defRPr>
                <a:solidFill>
                  <a:schemeClr val="lt2"/>
                </a:solidFill>
              </a:defRPr>
            </a:lvl6pPr>
            <a:lvl7pPr lvl="6" algn="ctr" rtl="0">
              <a:spcBef>
                <a:spcPts val="0"/>
              </a:spcBef>
              <a:spcAft>
                <a:spcPts val="0"/>
              </a:spcAft>
              <a:buClr>
                <a:schemeClr val="lt2"/>
              </a:buClr>
              <a:buSzPts val="4200"/>
              <a:buNone/>
              <a:defRPr>
                <a:solidFill>
                  <a:schemeClr val="lt2"/>
                </a:solidFill>
              </a:defRPr>
            </a:lvl7pPr>
            <a:lvl8pPr lvl="7" algn="ctr" rtl="0">
              <a:spcBef>
                <a:spcPts val="0"/>
              </a:spcBef>
              <a:spcAft>
                <a:spcPts val="0"/>
              </a:spcAft>
              <a:buClr>
                <a:schemeClr val="lt2"/>
              </a:buClr>
              <a:buSzPts val="4200"/>
              <a:buNone/>
              <a:defRPr>
                <a:solidFill>
                  <a:schemeClr val="lt2"/>
                </a:solidFill>
              </a:defRPr>
            </a:lvl8pPr>
            <a:lvl9pPr lvl="8" algn="ctr" rtl="0">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rtl="0">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rtl="0">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rtl="0">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rtl="0">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rtl="0">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rtl="0">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rtl="0">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rtl="0">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Economica"/>
                <a:ea typeface="Economica"/>
                <a:cs typeface="Economica"/>
                <a:sym typeface="Economica"/>
              </a:defRPr>
            </a:lvl1pPr>
            <a:lvl2pPr lvl="1" algn="r" rtl="0">
              <a:buNone/>
              <a:defRPr sz="1000">
                <a:solidFill>
                  <a:schemeClr val="dk1"/>
                </a:solidFill>
                <a:latin typeface="Economica"/>
                <a:ea typeface="Economica"/>
                <a:cs typeface="Economica"/>
                <a:sym typeface="Economica"/>
              </a:defRPr>
            </a:lvl2pPr>
            <a:lvl3pPr lvl="2" algn="r" rtl="0">
              <a:buNone/>
              <a:defRPr sz="1000">
                <a:solidFill>
                  <a:schemeClr val="dk1"/>
                </a:solidFill>
                <a:latin typeface="Economica"/>
                <a:ea typeface="Economica"/>
                <a:cs typeface="Economica"/>
                <a:sym typeface="Economica"/>
              </a:defRPr>
            </a:lvl3pPr>
            <a:lvl4pPr lvl="3" algn="r" rtl="0">
              <a:buNone/>
              <a:defRPr sz="1000">
                <a:solidFill>
                  <a:schemeClr val="dk1"/>
                </a:solidFill>
                <a:latin typeface="Economica"/>
                <a:ea typeface="Economica"/>
                <a:cs typeface="Economica"/>
                <a:sym typeface="Economica"/>
              </a:defRPr>
            </a:lvl4pPr>
            <a:lvl5pPr lvl="4" algn="r" rtl="0">
              <a:buNone/>
              <a:defRPr sz="1000">
                <a:solidFill>
                  <a:schemeClr val="dk1"/>
                </a:solidFill>
                <a:latin typeface="Economica"/>
                <a:ea typeface="Economica"/>
                <a:cs typeface="Economica"/>
                <a:sym typeface="Economica"/>
              </a:defRPr>
            </a:lvl5pPr>
            <a:lvl6pPr lvl="5" algn="r" rtl="0">
              <a:buNone/>
              <a:defRPr sz="1000">
                <a:solidFill>
                  <a:schemeClr val="dk1"/>
                </a:solidFill>
                <a:latin typeface="Economica"/>
                <a:ea typeface="Economica"/>
                <a:cs typeface="Economica"/>
                <a:sym typeface="Economica"/>
              </a:defRPr>
            </a:lvl6pPr>
            <a:lvl7pPr lvl="6" algn="r" rtl="0">
              <a:buNone/>
              <a:defRPr sz="1000">
                <a:solidFill>
                  <a:schemeClr val="dk1"/>
                </a:solidFill>
                <a:latin typeface="Economica"/>
                <a:ea typeface="Economica"/>
                <a:cs typeface="Economica"/>
                <a:sym typeface="Economica"/>
              </a:defRPr>
            </a:lvl7pPr>
            <a:lvl8pPr lvl="7" algn="r" rtl="0">
              <a:buNone/>
              <a:defRPr sz="1000">
                <a:solidFill>
                  <a:schemeClr val="dk1"/>
                </a:solidFill>
                <a:latin typeface="Economica"/>
                <a:ea typeface="Economica"/>
                <a:cs typeface="Economica"/>
                <a:sym typeface="Economica"/>
              </a:defRPr>
            </a:lvl8pPr>
            <a:lvl9pPr lvl="8" algn="r" rtl="0">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63" name="Google Shape;63;p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64" name="Google Shape;64;p13"/>
          <p:cNvPicPr preferRelativeResize="0"/>
          <p:nvPr/>
        </p:nvPicPr>
        <p:blipFill>
          <a:blip r:embed="rId3">
            <a:alphaModFix/>
          </a:blip>
          <a:stretch>
            <a:fillRect/>
          </a:stretch>
        </p:blipFill>
        <p:spPr>
          <a:xfrm>
            <a:off x="0" y="0"/>
            <a:ext cx="9144000" cy="5143500"/>
          </a:xfrm>
          <a:prstGeom prst="rect">
            <a:avLst/>
          </a:prstGeom>
          <a:noFill/>
          <a:ln>
            <a:noFill/>
          </a:ln>
          <a:effectLst>
            <a:outerShdw blurRad="57150" dist="9525" dir="5400000" algn="bl" rotWithShape="0">
              <a:srgbClr val="000000">
                <a:alpha val="0"/>
              </a:srgbClr>
            </a:outerShdw>
          </a:effectLst>
        </p:spPr>
      </p:pic>
      <p:sp>
        <p:nvSpPr>
          <p:cNvPr id="65" name="Google Shape;65;p13"/>
          <p:cNvSpPr txBox="1"/>
          <p:nvPr/>
        </p:nvSpPr>
        <p:spPr>
          <a:xfrm>
            <a:off x="2230250" y="696950"/>
            <a:ext cx="5366400" cy="10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Lobster"/>
                <a:ea typeface="Lobster"/>
                <a:cs typeface="Lobster"/>
                <a:sym typeface="Lobster"/>
              </a:rPr>
              <a:t>The Ardennes Offensive</a:t>
            </a:r>
            <a:endParaRPr sz="3600">
              <a:latin typeface="Lobster"/>
              <a:ea typeface="Lobster"/>
              <a:cs typeface="Lobster"/>
              <a:sym typeface="Lobster"/>
            </a:endParaRPr>
          </a:p>
        </p:txBody>
      </p:sp>
      <p:sp>
        <p:nvSpPr>
          <p:cNvPr id="66" name="Google Shape;66;p13"/>
          <p:cNvSpPr txBox="1"/>
          <p:nvPr/>
        </p:nvSpPr>
        <p:spPr>
          <a:xfrm>
            <a:off x="4674900" y="3766100"/>
            <a:ext cx="4469100" cy="12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Impact"/>
                <a:ea typeface="Impact"/>
                <a:cs typeface="Impact"/>
                <a:sym typeface="Impact"/>
              </a:rPr>
              <a:t>By</a:t>
            </a:r>
            <a:r>
              <a:rPr lang="en" sz="3000">
                <a:latin typeface="Impact"/>
                <a:ea typeface="Impact"/>
                <a:cs typeface="Impact"/>
                <a:sym typeface="Impact"/>
              </a:rPr>
              <a:t>:</a:t>
            </a:r>
            <a:r>
              <a:rPr lang="en" sz="1800">
                <a:latin typeface="Impact"/>
                <a:ea typeface="Impact"/>
                <a:cs typeface="Impact"/>
                <a:sym typeface="Impact"/>
              </a:rPr>
              <a:t> </a:t>
            </a:r>
            <a:r>
              <a:rPr lang="en" sz="2400" smtClean="0">
                <a:latin typeface="Impact"/>
                <a:ea typeface="Impact"/>
                <a:cs typeface="Impact"/>
                <a:sym typeface="Impact"/>
              </a:rPr>
              <a:t>S K, S C, S E</a:t>
            </a:r>
            <a:endParaRPr sz="2400" dirty="0">
              <a:latin typeface="Impact"/>
              <a:ea typeface="Impact"/>
              <a:cs typeface="Impact"/>
              <a:sym typeface="Impac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Times New Roman"/>
                <a:ea typeface="Times New Roman"/>
                <a:cs typeface="Times New Roman"/>
                <a:sym typeface="Times New Roman"/>
              </a:rPr>
              <a:t>Siege Of Bastogne</a:t>
            </a:r>
            <a:endParaRPr>
              <a:latin typeface="Times New Roman"/>
              <a:ea typeface="Times New Roman"/>
              <a:cs typeface="Times New Roman"/>
              <a:sym typeface="Times New Roman"/>
            </a:endParaRPr>
          </a:p>
        </p:txBody>
      </p:sp>
      <p:sp>
        <p:nvSpPr>
          <p:cNvPr id="124" name="Google Shape;124;p22"/>
          <p:cNvSpPr txBox="1">
            <a:spLocks noGrp="1"/>
          </p:cNvSpPr>
          <p:nvPr>
            <p:ph type="body" idx="1"/>
          </p:nvPr>
        </p:nvSpPr>
        <p:spPr>
          <a:xfrm>
            <a:off x="311700" y="1152475"/>
            <a:ext cx="4211700" cy="3416400"/>
          </a:xfrm>
          <a:prstGeom prst="rect">
            <a:avLst/>
          </a:prstGeom>
        </p:spPr>
        <p:txBody>
          <a:bodyPr spcFirstLastPara="1" wrap="square" lIns="91425" tIns="91425" rIns="91425" bIns="91425" anchor="t" anchorCtr="0">
            <a:noAutofit/>
          </a:bodyPr>
          <a:lstStyle/>
          <a:p>
            <a:pPr marL="457200" lvl="0" indent="-311150" algn="l" rtl="0">
              <a:lnSpc>
                <a:spcPct val="200000"/>
              </a:lnSpc>
              <a:spcBef>
                <a:spcPts val="0"/>
              </a:spcBef>
              <a:spcAft>
                <a:spcPts val="0"/>
              </a:spcAft>
              <a:buSzPts val="1300"/>
              <a:buFont typeface="Times New Roman"/>
              <a:buChar char="●"/>
            </a:pPr>
            <a:r>
              <a:rPr lang="en" sz="1300">
                <a:latin typeface="Times New Roman"/>
                <a:ea typeface="Times New Roman"/>
                <a:cs typeface="Times New Roman"/>
                <a:sym typeface="Times New Roman"/>
              </a:rPr>
              <a:t>Huge American success</a:t>
            </a:r>
            <a:endParaRPr sz="1300">
              <a:latin typeface="Times New Roman"/>
              <a:ea typeface="Times New Roman"/>
              <a:cs typeface="Times New Roman"/>
              <a:sym typeface="Times New Roman"/>
            </a:endParaRPr>
          </a:p>
          <a:p>
            <a:pPr marL="457200" lvl="0" indent="-311150" algn="l" rtl="0">
              <a:lnSpc>
                <a:spcPct val="200000"/>
              </a:lnSpc>
              <a:spcBef>
                <a:spcPts val="0"/>
              </a:spcBef>
              <a:spcAft>
                <a:spcPts val="0"/>
              </a:spcAft>
              <a:buSzPts val="1300"/>
              <a:buFont typeface="Times New Roman"/>
              <a:buChar char="●"/>
            </a:pPr>
            <a:r>
              <a:rPr lang="en" sz="1300">
                <a:latin typeface="Times New Roman"/>
                <a:ea typeface="Times New Roman"/>
                <a:cs typeface="Times New Roman"/>
                <a:sym typeface="Times New Roman"/>
              </a:rPr>
              <a:t>Small town surrounded by German forces</a:t>
            </a:r>
            <a:endParaRPr sz="1300">
              <a:latin typeface="Times New Roman"/>
              <a:ea typeface="Times New Roman"/>
              <a:cs typeface="Times New Roman"/>
              <a:sym typeface="Times New Roman"/>
            </a:endParaRPr>
          </a:p>
          <a:p>
            <a:pPr marL="457200" lvl="0" indent="-311150" algn="l" rtl="0">
              <a:lnSpc>
                <a:spcPct val="200000"/>
              </a:lnSpc>
              <a:spcBef>
                <a:spcPts val="0"/>
              </a:spcBef>
              <a:spcAft>
                <a:spcPts val="0"/>
              </a:spcAft>
              <a:buSzPts val="1300"/>
              <a:buFont typeface="Times New Roman"/>
              <a:buChar char="●"/>
            </a:pPr>
            <a:r>
              <a:rPr lang="en" sz="1300">
                <a:latin typeface="Times New Roman"/>
                <a:ea typeface="Times New Roman"/>
                <a:cs typeface="Times New Roman"/>
                <a:sym typeface="Times New Roman"/>
              </a:rPr>
              <a:t>Held down by 101st Airborne Division</a:t>
            </a:r>
            <a:endParaRPr sz="1300">
              <a:latin typeface="Times New Roman"/>
              <a:ea typeface="Times New Roman"/>
              <a:cs typeface="Times New Roman"/>
              <a:sym typeface="Times New Roman"/>
            </a:endParaRPr>
          </a:p>
          <a:p>
            <a:pPr marL="457200" lvl="0" indent="-311150" algn="l" rtl="0">
              <a:lnSpc>
                <a:spcPct val="200000"/>
              </a:lnSpc>
              <a:spcBef>
                <a:spcPts val="0"/>
              </a:spcBef>
              <a:spcAft>
                <a:spcPts val="0"/>
              </a:spcAft>
              <a:buSzPts val="1300"/>
              <a:buFont typeface="Times New Roman"/>
              <a:buChar char="●"/>
            </a:pPr>
            <a:r>
              <a:rPr lang="en" sz="1300">
                <a:latin typeface="Times New Roman"/>
                <a:ea typeface="Times New Roman"/>
                <a:cs typeface="Times New Roman"/>
                <a:sym typeface="Times New Roman"/>
              </a:rPr>
              <a:t>Traps, Anti-Tank guns, and resilience</a:t>
            </a:r>
            <a:endParaRPr sz="1300">
              <a:latin typeface="Times New Roman"/>
              <a:ea typeface="Times New Roman"/>
              <a:cs typeface="Times New Roman"/>
              <a:sym typeface="Times New Roman"/>
            </a:endParaRPr>
          </a:p>
          <a:p>
            <a:pPr marL="457200" lvl="0" indent="-311150" algn="l" rtl="0">
              <a:lnSpc>
                <a:spcPct val="200000"/>
              </a:lnSpc>
              <a:spcBef>
                <a:spcPts val="0"/>
              </a:spcBef>
              <a:spcAft>
                <a:spcPts val="0"/>
              </a:spcAft>
              <a:buSzPts val="1300"/>
              <a:buFont typeface="Times New Roman"/>
              <a:buChar char="●"/>
            </a:pPr>
            <a:r>
              <a:rPr lang="en" sz="1300">
                <a:solidFill>
                  <a:srgbClr val="141414"/>
                </a:solidFill>
                <a:latin typeface="Times New Roman"/>
                <a:ea typeface="Times New Roman"/>
                <a:cs typeface="Times New Roman"/>
                <a:sym typeface="Times New Roman"/>
              </a:rPr>
              <a:t>“Pattons Counter offensive not only broke the ring enclosing Bastogne but also destroyed a portion of the German penetrating force, eliminating hundreds of enemy vehicles and thousands of troops” (Irzyk)</a:t>
            </a:r>
            <a:endParaRPr sz="1300">
              <a:latin typeface="Times New Roman"/>
              <a:ea typeface="Times New Roman"/>
              <a:cs typeface="Times New Roman"/>
              <a:sym typeface="Times New Roman"/>
            </a:endParaRPr>
          </a:p>
          <a:p>
            <a:pPr marL="914400" lvl="0" indent="0" algn="l" rtl="0">
              <a:spcBef>
                <a:spcPts val="1600"/>
              </a:spcBef>
              <a:spcAft>
                <a:spcPts val="1600"/>
              </a:spcAft>
              <a:buNone/>
            </a:pPr>
            <a:endParaRPr sz="1300">
              <a:latin typeface="Times New Roman"/>
              <a:ea typeface="Times New Roman"/>
              <a:cs typeface="Times New Roman"/>
              <a:sym typeface="Times New Roman"/>
            </a:endParaRPr>
          </a:p>
        </p:txBody>
      </p:sp>
      <p:pic>
        <p:nvPicPr>
          <p:cNvPr id="125" name="Google Shape;125;p22"/>
          <p:cNvPicPr preferRelativeResize="0"/>
          <p:nvPr/>
        </p:nvPicPr>
        <p:blipFill>
          <a:blip r:embed="rId3">
            <a:alphaModFix/>
          </a:blip>
          <a:stretch>
            <a:fillRect/>
          </a:stretch>
        </p:blipFill>
        <p:spPr>
          <a:xfrm>
            <a:off x="4469550" y="630000"/>
            <a:ext cx="4471725" cy="3944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Thesis </a:t>
            </a:r>
            <a:endParaRPr/>
          </a:p>
        </p:txBody>
      </p:sp>
      <p:sp>
        <p:nvSpPr>
          <p:cNvPr id="131" name="Google Shape;131;p23"/>
          <p:cNvSpPr txBox="1">
            <a:spLocks noGrp="1"/>
          </p:cNvSpPr>
          <p:nvPr>
            <p:ph type="body" idx="1"/>
          </p:nvPr>
        </p:nvSpPr>
        <p:spPr>
          <a:xfrm>
            <a:off x="255275"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dk1"/>
                </a:solidFill>
                <a:latin typeface="Times New Roman"/>
                <a:ea typeface="Times New Roman"/>
                <a:cs typeface="Times New Roman"/>
                <a:sym typeface="Times New Roman"/>
              </a:rPr>
              <a:t>Germany’s poorly planned push as well as the American strategic leadership</a:t>
            </a:r>
            <a:r>
              <a:rPr lang="en" sz="2400" b="1">
                <a:solidFill>
                  <a:schemeClr val="dk1"/>
                </a:solidFill>
                <a:latin typeface="Times New Roman"/>
                <a:ea typeface="Times New Roman"/>
                <a:cs typeface="Times New Roman"/>
                <a:sym typeface="Times New Roman"/>
              </a:rPr>
              <a:t> </a:t>
            </a:r>
            <a:r>
              <a:rPr lang="en" sz="2400">
                <a:solidFill>
                  <a:schemeClr val="dk1"/>
                </a:solidFill>
                <a:latin typeface="Times New Roman"/>
                <a:ea typeface="Times New Roman"/>
                <a:cs typeface="Times New Roman"/>
                <a:sym typeface="Times New Roman"/>
              </a:rPr>
              <a:t>in the 1944 Ardennes Offensive </a:t>
            </a:r>
            <a:r>
              <a:rPr lang="en" sz="2400" b="1" u="sng">
                <a:solidFill>
                  <a:srgbClr val="000000"/>
                </a:solidFill>
                <a:latin typeface="Times New Roman"/>
                <a:ea typeface="Times New Roman"/>
                <a:cs typeface="Times New Roman"/>
                <a:sym typeface="Times New Roman"/>
              </a:rPr>
              <a:t>trounced any hope for a German comeback, and opened the way</a:t>
            </a:r>
            <a:r>
              <a:rPr lang="en" sz="2400" b="1" u="sng">
                <a:solidFill>
                  <a:schemeClr val="dk1"/>
                </a:solidFill>
                <a:latin typeface="Times New Roman"/>
                <a:ea typeface="Times New Roman"/>
                <a:cs typeface="Times New Roman"/>
                <a:sym typeface="Times New Roman"/>
              </a:rPr>
              <a:t> for both Russo-American two front invasion of Germany, </a:t>
            </a:r>
            <a:r>
              <a:rPr lang="en" sz="2400">
                <a:solidFill>
                  <a:schemeClr val="dk1"/>
                </a:solidFill>
                <a:latin typeface="Times New Roman"/>
                <a:ea typeface="Times New Roman"/>
                <a:cs typeface="Times New Roman"/>
                <a:sym typeface="Times New Roman"/>
              </a:rPr>
              <a:t>leading to the Allied victory of WW2</a:t>
            </a:r>
            <a:endParaRPr/>
          </a:p>
          <a:p>
            <a:pPr marL="0" lvl="0" indent="0" algn="l" rtl="0">
              <a:spcBef>
                <a:spcPts val="0"/>
              </a:spcBef>
              <a:spcAft>
                <a:spcPts val="1600"/>
              </a:spcAft>
              <a:buNone/>
            </a:pP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German Offensive Slows down</a:t>
            </a:r>
            <a:endParaRPr/>
          </a:p>
        </p:txBody>
      </p:sp>
      <p:sp>
        <p:nvSpPr>
          <p:cNvPr id="137" name="Google Shape;137;p24"/>
          <p:cNvSpPr txBox="1">
            <a:spLocks noGrp="1"/>
          </p:cNvSpPr>
          <p:nvPr>
            <p:ph type="body" idx="1"/>
          </p:nvPr>
        </p:nvSpPr>
        <p:spPr>
          <a:xfrm>
            <a:off x="311700" y="1152475"/>
            <a:ext cx="49728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Weather and Terrain turned against Nazis</a:t>
            </a:r>
            <a:endParaRPr sz="2400">
              <a:latin typeface="Times New Roman"/>
              <a:ea typeface="Times New Roman"/>
              <a:cs typeface="Times New Roman"/>
              <a:sym typeface="Times New Roman"/>
            </a:endParaRPr>
          </a:p>
          <a:p>
            <a:pPr marL="457200" lvl="0" indent="-381000" algn="l" rtl="0">
              <a:spcBef>
                <a:spcPts val="0"/>
              </a:spcBef>
              <a:spcAft>
                <a:spcPts val="0"/>
              </a:spcAft>
              <a:buClr>
                <a:srgbClr val="333333"/>
              </a:buClr>
              <a:buSzPts val="2400"/>
              <a:buFont typeface="Times New Roman"/>
              <a:buChar char="●"/>
            </a:pPr>
            <a:r>
              <a:rPr lang="en" sz="2400">
                <a:solidFill>
                  <a:srgbClr val="333333"/>
                </a:solidFill>
                <a:highlight>
                  <a:srgbClr val="FFFFFF"/>
                </a:highlight>
                <a:latin typeface="Times New Roman"/>
                <a:ea typeface="Times New Roman"/>
                <a:cs typeface="Times New Roman"/>
                <a:sym typeface="Times New Roman"/>
              </a:rPr>
              <a:t>“Bastogne was a poisonous thorn in [Germany’s] left flank, St Vith a prickly nettle on his right”</a:t>
            </a:r>
            <a:endParaRPr sz="2400">
              <a:solidFill>
                <a:srgbClr val="333333"/>
              </a:solidFill>
              <a:highlight>
                <a:srgbClr val="FFFFFF"/>
              </a:highlight>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Air attacks completely failed</a:t>
            </a:r>
            <a:endParaRPr sz="2400">
              <a:latin typeface="Times New Roman"/>
              <a:ea typeface="Times New Roman"/>
              <a:cs typeface="Times New Roman"/>
              <a:sym typeface="Times New Roman"/>
            </a:endParaRPr>
          </a:p>
          <a:p>
            <a:pPr marL="457200" lvl="0" indent="-381000" algn="l" rtl="0">
              <a:spcBef>
                <a:spcPts val="0"/>
              </a:spcBef>
              <a:spcAft>
                <a:spcPts val="0"/>
              </a:spcAft>
              <a:buClr>
                <a:srgbClr val="333333"/>
              </a:buClr>
              <a:buSzPts val="2400"/>
              <a:buFont typeface="Times New Roman"/>
              <a:buChar char="●"/>
            </a:pPr>
            <a:r>
              <a:rPr lang="en" sz="2400">
                <a:solidFill>
                  <a:srgbClr val="333333"/>
                </a:solidFill>
                <a:highlight>
                  <a:srgbClr val="FFFFFF"/>
                </a:highlight>
                <a:latin typeface="Times New Roman"/>
                <a:ea typeface="Times New Roman"/>
                <a:cs typeface="Times New Roman"/>
                <a:sym typeface="Times New Roman"/>
              </a:rPr>
              <a:t>Major ammo and fuel shortages, Panzer “Cannibalism” ensued</a:t>
            </a:r>
            <a:endParaRPr sz="2400">
              <a:latin typeface="Times New Roman"/>
              <a:ea typeface="Times New Roman"/>
              <a:cs typeface="Times New Roman"/>
              <a:sym typeface="Times New Roman"/>
            </a:endParaRPr>
          </a:p>
        </p:txBody>
      </p:sp>
      <p:pic>
        <p:nvPicPr>
          <p:cNvPr id="138" name="Google Shape;138;p24"/>
          <p:cNvPicPr preferRelativeResize="0"/>
          <p:nvPr/>
        </p:nvPicPr>
        <p:blipFill>
          <a:blip r:embed="rId3">
            <a:alphaModFix/>
          </a:blip>
          <a:stretch>
            <a:fillRect/>
          </a:stretch>
        </p:blipFill>
        <p:spPr>
          <a:xfrm>
            <a:off x="5284500" y="1232661"/>
            <a:ext cx="3859499" cy="302869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German Retreat</a:t>
            </a:r>
            <a:endParaRPr/>
          </a:p>
        </p:txBody>
      </p:sp>
      <p:sp>
        <p:nvSpPr>
          <p:cNvPr id="144" name="Google Shape;144;p2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Font typeface="Times New Roman"/>
              <a:buChar char="●"/>
            </a:pPr>
            <a:r>
              <a:rPr lang="en">
                <a:latin typeface="Times New Roman"/>
                <a:ea typeface="Times New Roman"/>
                <a:cs typeface="Times New Roman"/>
                <a:sym typeface="Times New Roman"/>
              </a:rPr>
              <a:t>German Panzer forces completely exhausted and out of supplies, Hitler orders steady retreat</a:t>
            </a:r>
            <a:endParaRPr>
              <a:latin typeface="Times New Roman"/>
              <a:ea typeface="Times New Roman"/>
              <a:cs typeface="Times New Roman"/>
              <a:sym typeface="Times New Roman"/>
            </a:endParaRPr>
          </a:p>
          <a:p>
            <a:pPr marL="457200" lvl="0" indent="-342900" algn="l" rtl="0">
              <a:lnSpc>
                <a:spcPct val="200000"/>
              </a:lnSpc>
              <a:spcBef>
                <a:spcPts val="0"/>
              </a:spcBef>
              <a:spcAft>
                <a:spcPts val="0"/>
              </a:spcAft>
              <a:buSzPts val="1800"/>
              <a:buFont typeface="Times New Roman"/>
              <a:buChar char="●"/>
            </a:pPr>
            <a:r>
              <a:rPr lang="en">
                <a:latin typeface="Times New Roman"/>
                <a:ea typeface="Times New Roman"/>
                <a:cs typeface="Times New Roman"/>
                <a:sym typeface="Times New Roman"/>
              </a:rPr>
              <a:t>American Forces slowly begin to take back land lost, with help from Cavalry backup</a:t>
            </a:r>
            <a:endParaRPr>
              <a:latin typeface="Times New Roman"/>
              <a:ea typeface="Times New Roman"/>
              <a:cs typeface="Times New Roman"/>
              <a:sym typeface="Times New Roman"/>
            </a:endParaRPr>
          </a:p>
          <a:p>
            <a:pPr marL="457200" lvl="0" indent="-342900" algn="l" rtl="0">
              <a:lnSpc>
                <a:spcPct val="200000"/>
              </a:lnSpc>
              <a:spcBef>
                <a:spcPts val="0"/>
              </a:spcBef>
              <a:spcAft>
                <a:spcPts val="0"/>
              </a:spcAft>
              <a:buSzPts val="1800"/>
              <a:buFont typeface="Times New Roman"/>
              <a:buChar char="●"/>
            </a:pPr>
            <a:r>
              <a:rPr lang="en">
                <a:latin typeface="Times New Roman"/>
                <a:ea typeface="Times New Roman"/>
                <a:cs typeface="Times New Roman"/>
                <a:sym typeface="Times New Roman"/>
              </a:rPr>
              <a:t>By January 25th most of German forces returned to Siegfried Line, severely battered</a:t>
            </a:r>
            <a:endParaRPr>
              <a:latin typeface="Times New Roman"/>
              <a:ea typeface="Times New Roman"/>
              <a:cs typeface="Times New Roman"/>
              <a:sym typeface="Times New Roman"/>
            </a:endParaRPr>
          </a:p>
          <a:p>
            <a:pPr marL="457200" lvl="0" indent="-342900" algn="l" rtl="0">
              <a:lnSpc>
                <a:spcPct val="200000"/>
              </a:lnSpc>
              <a:spcBef>
                <a:spcPts val="0"/>
              </a:spcBef>
              <a:spcAft>
                <a:spcPts val="0"/>
              </a:spcAft>
              <a:buSzPts val="1800"/>
              <a:buFont typeface="Times New Roman"/>
              <a:buChar char="●"/>
            </a:pPr>
            <a:r>
              <a:rPr lang="en">
                <a:latin typeface="Times New Roman"/>
                <a:ea typeface="Times New Roman"/>
                <a:cs typeface="Times New Roman"/>
                <a:sym typeface="Times New Roman"/>
              </a:rPr>
              <a:t>Significant losses made western and eastern front forces even harder to defend allowing for the Fall of Berlin </a:t>
            </a:r>
            <a:endParaRPr>
              <a:latin typeface="Times New Roman"/>
              <a:ea typeface="Times New Roman"/>
              <a:cs typeface="Times New Roman"/>
              <a:sym typeface="Times New Roman"/>
            </a:endParaRPr>
          </a:p>
          <a:p>
            <a:pPr marL="914400" lvl="0" indent="0" algn="l" rtl="0">
              <a:spcBef>
                <a:spcPts val="1600"/>
              </a:spcBef>
              <a:spcAft>
                <a:spcPts val="1600"/>
              </a:spcAft>
              <a:buNone/>
            </a:pPr>
            <a:endParaRPr sz="14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p:nvPr/>
        </p:nvSpPr>
        <p:spPr>
          <a:xfrm>
            <a:off x="209100" y="2026350"/>
            <a:ext cx="8725800" cy="1090800"/>
          </a:xfrm>
          <a:prstGeom prst="rect">
            <a:avLst/>
          </a:prstGeom>
          <a:noFill/>
          <a:ln>
            <a:noFill/>
          </a:ln>
        </p:spPr>
        <p:txBody>
          <a:bodyPr spcFirstLastPara="1" wrap="square" lIns="91425" tIns="91425" rIns="91425" bIns="91425" anchor="t" anchorCtr="0">
            <a:noAutofit/>
          </a:bodyPr>
          <a:lstStyle/>
          <a:p>
            <a:pPr marL="914400" lvl="0" indent="0" algn="l" rtl="0">
              <a:spcBef>
                <a:spcPts val="0"/>
              </a:spcBef>
              <a:spcAft>
                <a:spcPts val="0"/>
              </a:spcAft>
              <a:buNone/>
            </a:pPr>
            <a:r>
              <a:rPr lang="en" sz="6000">
                <a:latin typeface="Impact"/>
                <a:ea typeface="Impact"/>
                <a:cs typeface="Impact"/>
                <a:sym typeface="Impact"/>
              </a:rPr>
              <a:t>  PARTICIPATION TIME</a:t>
            </a:r>
            <a:endParaRPr sz="6000">
              <a:latin typeface="Impact"/>
              <a:ea typeface="Impact"/>
              <a:cs typeface="Impact"/>
              <a:sym typeface="Impac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1. What Belgian city did the Germans want to capture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2. What was the effect of the Battle of St. Vith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3. What big factors allowed the Germans to be initially successful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4. What was the town the Americans held for the entire battle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5. Why were the German air attacks unsuccessful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Thesis</a:t>
            </a:r>
            <a:endParaRPr/>
          </a:p>
        </p:txBody>
      </p:sp>
      <p:sp>
        <p:nvSpPr>
          <p:cNvPr id="72" name="Google Shape;72;p1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dk1"/>
                </a:solidFill>
                <a:latin typeface="Times New Roman"/>
                <a:ea typeface="Times New Roman"/>
                <a:cs typeface="Times New Roman"/>
                <a:sym typeface="Times New Roman"/>
              </a:rPr>
              <a:t>Germany’s </a:t>
            </a:r>
            <a:r>
              <a:rPr lang="en" sz="2400" b="1">
                <a:solidFill>
                  <a:schemeClr val="dk1"/>
                </a:solidFill>
                <a:latin typeface="Times New Roman"/>
                <a:ea typeface="Times New Roman"/>
                <a:cs typeface="Times New Roman"/>
                <a:sym typeface="Times New Roman"/>
              </a:rPr>
              <a:t>poorly planned</a:t>
            </a:r>
            <a:r>
              <a:rPr lang="en" sz="2400">
                <a:solidFill>
                  <a:schemeClr val="dk1"/>
                </a:solidFill>
                <a:latin typeface="Times New Roman"/>
                <a:ea typeface="Times New Roman"/>
                <a:cs typeface="Times New Roman"/>
                <a:sym typeface="Times New Roman"/>
              </a:rPr>
              <a:t> push as well as the </a:t>
            </a:r>
            <a:r>
              <a:rPr lang="en" sz="2400" b="1">
                <a:solidFill>
                  <a:schemeClr val="dk1"/>
                </a:solidFill>
                <a:latin typeface="Times New Roman"/>
                <a:ea typeface="Times New Roman"/>
                <a:cs typeface="Times New Roman"/>
                <a:sym typeface="Times New Roman"/>
              </a:rPr>
              <a:t>American strategic leadership</a:t>
            </a:r>
            <a:r>
              <a:rPr lang="en" sz="2400">
                <a:solidFill>
                  <a:schemeClr val="dk1"/>
                </a:solidFill>
                <a:latin typeface="Times New Roman"/>
                <a:ea typeface="Times New Roman"/>
                <a:cs typeface="Times New Roman"/>
                <a:sym typeface="Times New Roman"/>
              </a:rPr>
              <a:t> in the 1944 Ardennes Offensive</a:t>
            </a:r>
            <a:r>
              <a:rPr lang="en" sz="2400" b="1">
                <a:solidFill>
                  <a:schemeClr val="dk1"/>
                </a:solidFill>
                <a:latin typeface="Times New Roman"/>
                <a:ea typeface="Times New Roman"/>
                <a:cs typeface="Times New Roman"/>
                <a:sym typeface="Times New Roman"/>
              </a:rPr>
              <a:t> trounced any hope for a German counterattack</a:t>
            </a:r>
            <a:r>
              <a:rPr lang="en" sz="2400">
                <a:solidFill>
                  <a:schemeClr val="dk1"/>
                </a:solidFill>
                <a:latin typeface="Times New Roman"/>
                <a:ea typeface="Times New Roman"/>
                <a:cs typeface="Times New Roman"/>
                <a:sym typeface="Times New Roman"/>
              </a:rPr>
              <a:t>, and opened the way for both an </a:t>
            </a:r>
            <a:r>
              <a:rPr lang="en" sz="2400" b="1">
                <a:solidFill>
                  <a:schemeClr val="dk1"/>
                </a:solidFill>
                <a:latin typeface="Times New Roman"/>
                <a:ea typeface="Times New Roman"/>
                <a:cs typeface="Times New Roman"/>
                <a:sym typeface="Times New Roman"/>
              </a:rPr>
              <a:t>Russo-American two front invasion of Germany</a:t>
            </a:r>
            <a:r>
              <a:rPr lang="en" sz="2400">
                <a:solidFill>
                  <a:schemeClr val="dk1"/>
                </a:solidFill>
                <a:latin typeface="Times New Roman"/>
                <a:ea typeface="Times New Roman"/>
                <a:cs typeface="Times New Roman"/>
                <a:sym typeface="Times New Roman"/>
              </a:rPr>
              <a:t>, leading to the Allied victory of WW2</a:t>
            </a:r>
            <a:endParaRPr sz="24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557575" y="5263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6. Predict what effect that the battle had on the war as a whole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Thesis </a:t>
            </a:r>
            <a:endParaRPr/>
          </a:p>
        </p:txBody>
      </p:sp>
      <p:sp>
        <p:nvSpPr>
          <p:cNvPr id="185" name="Google Shape;185;p33"/>
          <p:cNvSpPr txBox="1">
            <a:spLocks noGrp="1"/>
          </p:cNvSpPr>
          <p:nvPr>
            <p:ph type="body" idx="1"/>
          </p:nvPr>
        </p:nvSpPr>
        <p:spPr>
          <a:xfrm>
            <a:off x="255275"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dk1"/>
                </a:solidFill>
                <a:latin typeface="Times New Roman"/>
                <a:ea typeface="Times New Roman"/>
                <a:cs typeface="Times New Roman"/>
                <a:sym typeface="Times New Roman"/>
              </a:rPr>
              <a:t>Germany’s poorly planned push as well as the American strategic leadership</a:t>
            </a:r>
            <a:r>
              <a:rPr lang="en" sz="2400" b="1">
                <a:solidFill>
                  <a:schemeClr val="dk1"/>
                </a:solidFill>
                <a:latin typeface="Times New Roman"/>
                <a:ea typeface="Times New Roman"/>
                <a:cs typeface="Times New Roman"/>
                <a:sym typeface="Times New Roman"/>
              </a:rPr>
              <a:t> </a:t>
            </a:r>
            <a:r>
              <a:rPr lang="en" sz="2400">
                <a:solidFill>
                  <a:schemeClr val="dk1"/>
                </a:solidFill>
                <a:latin typeface="Times New Roman"/>
                <a:ea typeface="Times New Roman"/>
                <a:cs typeface="Times New Roman"/>
                <a:sym typeface="Times New Roman"/>
              </a:rPr>
              <a:t>in the 1944 Ardennes Offensive</a:t>
            </a:r>
            <a:r>
              <a:rPr lang="en" sz="2400" b="1">
                <a:solidFill>
                  <a:schemeClr val="dk1"/>
                </a:solidFill>
                <a:latin typeface="Times New Roman"/>
                <a:ea typeface="Times New Roman"/>
                <a:cs typeface="Times New Roman"/>
                <a:sym typeface="Times New Roman"/>
              </a:rPr>
              <a:t> </a:t>
            </a:r>
            <a:r>
              <a:rPr lang="en" sz="2400" b="1">
                <a:solidFill>
                  <a:srgbClr val="000000"/>
                </a:solidFill>
                <a:latin typeface="Times New Roman"/>
                <a:ea typeface="Times New Roman"/>
                <a:cs typeface="Times New Roman"/>
                <a:sym typeface="Times New Roman"/>
              </a:rPr>
              <a:t>trounced any hope for a German comeback</a:t>
            </a:r>
            <a:r>
              <a:rPr lang="en" sz="2400">
                <a:solidFill>
                  <a:srgbClr val="000000"/>
                </a:solidFill>
                <a:latin typeface="Times New Roman"/>
                <a:ea typeface="Times New Roman"/>
                <a:cs typeface="Times New Roman"/>
                <a:sym typeface="Times New Roman"/>
              </a:rPr>
              <a:t>, and opened the way</a:t>
            </a:r>
            <a:r>
              <a:rPr lang="en" sz="2400">
                <a:solidFill>
                  <a:schemeClr val="dk1"/>
                </a:solidFill>
                <a:latin typeface="Times New Roman"/>
                <a:ea typeface="Times New Roman"/>
                <a:cs typeface="Times New Roman"/>
                <a:sym typeface="Times New Roman"/>
              </a:rPr>
              <a:t> for  </a:t>
            </a:r>
            <a:r>
              <a:rPr lang="en" sz="2400" b="1">
                <a:solidFill>
                  <a:schemeClr val="dk1"/>
                </a:solidFill>
                <a:latin typeface="Times New Roman"/>
                <a:ea typeface="Times New Roman"/>
                <a:cs typeface="Times New Roman"/>
                <a:sym typeface="Times New Roman"/>
              </a:rPr>
              <a:t>Russo-American two front invasion of Germany</a:t>
            </a:r>
            <a:r>
              <a:rPr lang="en" sz="2400">
                <a:solidFill>
                  <a:schemeClr val="dk1"/>
                </a:solidFill>
                <a:latin typeface="Times New Roman"/>
                <a:ea typeface="Times New Roman"/>
                <a:cs typeface="Times New Roman"/>
                <a:sym typeface="Times New Roman"/>
              </a:rPr>
              <a:t>, </a:t>
            </a:r>
            <a:r>
              <a:rPr lang="en" sz="2400" b="1" u="sng">
                <a:solidFill>
                  <a:schemeClr val="dk1"/>
                </a:solidFill>
                <a:latin typeface="Times New Roman"/>
                <a:ea typeface="Times New Roman"/>
                <a:cs typeface="Times New Roman"/>
                <a:sym typeface="Times New Roman"/>
              </a:rPr>
              <a:t>leading to the Allied victory of WW2</a:t>
            </a:r>
            <a:endParaRPr b="1" u="sng"/>
          </a:p>
          <a:p>
            <a:pPr marL="0" lvl="0" indent="0" algn="l" rtl="0">
              <a:spcBef>
                <a:spcPts val="0"/>
              </a:spcBef>
              <a:spcAft>
                <a:spcPts val="1600"/>
              </a:spcAft>
              <a:buNone/>
            </a:pPr>
            <a:endParaRPr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Aftermath and Effects</a:t>
            </a:r>
            <a:endParaRPr/>
          </a:p>
        </p:txBody>
      </p:sp>
      <p:sp>
        <p:nvSpPr>
          <p:cNvPr id="191" name="Google Shape;191;p3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Font typeface="Times New Roman"/>
              <a:buChar char="●"/>
            </a:pPr>
            <a:r>
              <a:rPr lang="en">
                <a:latin typeface="Times New Roman"/>
                <a:ea typeface="Times New Roman"/>
                <a:cs typeface="Times New Roman"/>
                <a:sym typeface="Times New Roman"/>
              </a:rPr>
              <a:t>American Losses stood at 105,000 casualties with 20,000 dead</a:t>
            </a:r>
            <a:endParaRPr>
              <a:latin typeface="Times New Roman"/>
              <a:ea typeface="Times New Roman"/>
              <a:cs typeface="Times New Roman"/>
              <a:sym typeface="Times New Roman"/>
            </a:endParaRPr>
          </a:p>
          <a:p>
            <a:pPr marL="457200" lvl="0" indent="-342900" algn="l" rtl="0">
              <a:lnSpc>
                <a:spcPct val="150000"/>
              </a:lnSpc>
              <a:spcBef>
                <a:spcPts val="0"/>
              </a:spcBef>
              <a:spcAft>
                <a:spcPts val="0"/>
              </a:spcAft>
              <a:buSzPts val="1800"/>
              <a:buFont typeface="Times New Roman"/>
              <a:buChar char="●"/>
            </a:pPr>
            <a:r>
              <a:rPr lang="en">
                <a:latin typeface="Times New Roman"/>
                <a:ea typeface="Times New Roman"/>
                <a:cs typeface="Times New Roman"/>
                <a:sym typeface="Times New Roman"/>
              </a:rPr>
              <a:t>Germany losses unclear, estimated 98-120,000 casualties anywhere from 11,000-25,000 dead</a:t>
            </a:r>
            <a:endParaRPr>
              <a:latin typeface="Times New Roman"/>
              <a:ea typeface="Times New Roman"/>
              <a:cs typeface="Times New Roman"/>
              <a:sym typeface="Times New Roman"/>
            </a:endParaRPr>
          </a:p>
          <a:p>
            <a:pPr marL="457200" lvl="0" indent="-342900" algn="l" rtl="0">
              <a:lnSpc>
                <a:spcPct val="150000"/>
              </a:lnSpc>
              <a:spcBef>
                <a:spcPts val="0"/>
              </a:spcBef>
              <a:spcAft>
                <a:spcPts val="0"/>
              </a:spcAft>
              <a:buSzPts val="1800"/>
              <a:buFont typeface="Times New Roman"/>
              <a:buChar char="●"/>
            </a:pPr>
            <a:r>
              <a:rPr lang="en">
                <a:latin typeface="Times New Roman"/>
                <a:ea typeface="Times New Roman"/>
                <a:cs typeface="Times New Roman"/>
                <a:sym typeface="Times New Roman"/>
              </a:rPr>
              <a:t>Morale, ammo, armor, and fuel extremely low</a:t>
            </a:r>
            <a:endParaRPr>
              <a:latin typeface="Times New Roman"/>
              <a:ea typeface="Times New Roman"/>
              <a:cs typeface="Times New Roman"/>
              <a:sym typeface="Times New Roman"/>
            </a:endParaRPr>
          </a:p>
          <a:p>
            <a:pPr marL="457200" lvl="0" indent="-342900" algn="l" rtl="0">
              <a:lnSpc>
                <a:spcPct val="150000"/>
              </a:lnSpc>
              <a:spcBef>
                <a:spcPts val="0"/>
              </a:spcBef>
              <a:spcAft>
                <a:spcPts val="0"/>
              </a:spcAft>
              <a:buSzPts val="1800"/>
              <a:buFont typeface="Times New Roman"/>
              <a:buChar char="●"/>
            </a:pPr>
            <a:r>
              <a:rPr lang="en">
                <a:latin typeface="Times New Roman"/>
                <a:ea typeface="Times New Roman"/>
                <a:cs typeface="Times New Roman"/>
                <a:sym typeface="Times New Roman"/>
              </a:rPr>
              <a:t>Lack of German resistance on Eastern front pushed forward Soviet invasion of Poland by 6 weeks</a:t>
            </a:r>
            <a:endParaRPr>
              <a:latin typeface="Times New Roman"/>
              <a:ea typeface="Times New Roman"/>
              <a:cs typeface="Times New Roman"/>
              <a:sym typeface="Times New Roman"/>
            </a:endParaRPr>
          </a:p>
          <a:p>
            <a:pPr marL="457200" lvl="0" indent="-342900" algn="l" rtl="0">
              <a:lnSpc>
                <a:spcPct val="150000"/>
              </a:lnSpc>
              <a:spcBef>
                <a:spcPts val="0"/>
              </a:spcBef>
              <a:spcAft>
                <a:spcPts val="0"/>
              </a:spcAft>
              <a:buSzPts val="1800"/>
              <a:buFont typeface="Times New Roman"/>
              <a:buChar char="●"/>
            </a:pPr>
            <a:r>
              <a:rPr lang="en">
                <a:latin typeface="Times New Roman"/>
                <a:ea typeface="Times New Roman"/>
                <a:cs typeface="Times New Roman"/>
                <a:sym typeface="Times New Roman"/>
              </a:rPr>
              <a:t>“When you catch a carp and put him on a boat, he flips his tail just before he dies. I think this was Germany’s last flip”(Patton)</a:t>
            </a:r>
            <a:endParaRPr>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45720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45720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457200" lvl="0" indent="0" algn="l" rtl="0">
              <a:lnSpc>
                <a:spcPct val="150000"/>
              </a:lnSpc>
              <a:spcBef>
                <a:spcPts val="1600"/>
              </a:spcBef>
              <a:spcAft>
                <a:spcPts val="1600"/>
              </a:spcAft>
              <a:buNone/>
            </a:pPr>
            <a:endParaRPr sz="14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Background </a:t>
            </a:r>
            <a:endParaRPr/>
          </a:p>
        </p:txBody>
      </p:sp>
      <p:sp>
        <p:nvSpPr>
          <p:cNvPr id="78" name="Google Shape;78;p15"/>
          <p:cNvSpPr txBox="1">
            <a:spLocks noGrp="1"/>
          </p:cNvSpPr>
          <p:nvPr>
            <p:ph type="body" idx="1"/>
          </p:nvPr>
        </p:nvSpPr>
        <p:spPr>
          <a:xfrm>
            <a:off x="311700" y="1152475"/>
            <a:ext cx="4509600" cy="3416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Also known as the Battle of the Bulge. </a:t>
            </a:r>
            <a:endParaRPr sz="1700">
              <a:solidFill>
                <a:schemeClr val="dk1"/>
              </a:solidFill>
              <a:latin typeface="Times New Roman"/>
              <a:ea typeface="Times New Roman"/>
              <a:cs typeface="Times New Roman"/>
              <a:sym typeface="Times New Roman"/>
            </a:endParaRPr>
          </a:p>
          <a:p>
            <a:pPr marL="457200" lvl="0" indent="-336550" algn="l" rtl="0">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Took place Dec 16, 1944 - Jan 25, 1945 in Ardennes Forest </a:t>
            </a:r>
            <a:endParaRPr sz="1700">
              <a:solidFill>
                <a:schemeClr val="dk1"/>
              </a:solidFill>
              <a:latin typeface="Times New Roman"/>
              <a:ea typeface="Times New Roman"/>
              <a:cs typeface="Times New Roman"/>
              <a:sym typeface="Times New Roman"/>
            </a:endParaRPr>
          </a:p>
          <a:p>
            <a:pPr marL="457200" lvl="0" indent="-336550" algn="l" rtl="0">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Germany had lost tons of land in Operation Overlord and Liberation of France</a:t>
            </a:r>
            <a:endParaRPr sz="1700">
              <a:solidFill>
                <a:schemeClr val="dk1"/>
              </a:solidFill>
              <a:latin typeface="Times New Roman"/>
              <a:ea typeface="Times New Roman"/>
              <a:cs typeface="Times New Roman"/>
              <a:sym typeface="Times New Roman"/>
            </a:endParaRPr>
          </a:p>
          <a:p>
            <a:pPr marL="457200" lvl="0" indent="-336550" algn="l" rtl="0">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Allies began asserting presence on mainland Europe</a:t>
            </a:r>
            <a:endParaRPr sz="1700">
              <a:solidFill>
                <a:schemeClr val="dk1"/>
              </a:solidFill>
              <a:latin typeface="Times New Roman"/>
              <a:ea typeface="Times New Roman"/>
              <a:cs typeface="Times New Roman"/>
              <a:sym typeface="Times New Roman"/>
            </a:endParaRPr>
          </a:p>
          <a:p>
            <a:pPr marL="457200" lvl="0" indent="-336550" algn="l" rtl="0">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Last German offensive on Western Front in the war</a:t>
            </a:r>
            <a:endParaRPr sz="17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7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7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pic>
        <p:nvPicPr>
          <p:cNvPr id="79" name="Google Shape;79;p15"/>
          <p:cNvPicPr preferRelativeResize="0"/>
          <p:nvPr/>
        </p:nvPicPr>
        <p:blipFill>
          <a:blip r:embed="rId3">
            <a:alphaModFix/>
          </a:blip>
          <a:stretch>
            <a:fillRect/>
          </a:stretch>
        </p:blipFill>
        <p:spPr>
          <a:xfrm>
            <a:off x="4821300" y="901700"/>
            <a:ext cx="4017900" cy="349634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Thesis</a:t>
            </a:r>
            <a:endParaRPr/>
          </a:p>
        </p:txBody>
      </p:sp>
      <p:sp>
        <p:nvSpPr>
          <p:cNvPr id="85" name="Google Shape;85;p16"/>
          <p:cNvSpPr txBox="1">
            <a:spLocks noGrp="1"/>
          </p:cNvSpPr>
          <p:nvPr>
            <p:ph type="body" idx="1"/>
          </p:nvPr>
        </p:nvSpPr>
        <p:spPr>
          <a:xfrm>
            <a:off x="311700" y="11282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b="1" u="sng">
                <a:solidFill>
                  <a:schemeClr val="dk1"/>
                </a:solidFill>
                <a:latin typeface="Times New Roman"/>
                <a:ea typeface="Times New Roman"/>
                <a:cs typeface="Times New Roman"/>
                <a:sym typeface="Times New Roman"/>
              </a:rPr>
              <a:t>Germany’s poorly planned push</a:t>
            </a:r>
            <a:r>
              <a:rPr lang="en" sz="2400">
                <a:solidFill>
                  <a:schemeClr val="dk1"/>
                </a:solidFill>
                <a:latin typeface="Times New Roman"/>
                <a:ea typeface="Times New Roman"/>
                <a:cs typeface="Times New Roman"/>
                <a:sym typeface="Times New Roman"/>
              </a:rPr>
              <a:t> as well as the American strategic leadership in the 1944 Ardennes Offensive trounced any hope for a German counterattack, and opened the way for both an </a:t>
            </a:r>
            <a:r>
              <a:rPr lang="en" sz="2400">
                <a:latin typeface="Times New Roman"/>
                <a:ea typeface="Times New Roman"/>
                <a:cs typeface="Times New Roman"/>
                <a:sym typeface="Times New Roman"/>
              </a:rPr>
              <a:t>Russo-American</a:t>
            </a:r>
            <a:r>
              <a:rPr lang="en" sz="2400">
                <a:solidFill>
                  <a:schemeClr val="dk1"/>
                </a:solidFill>
                <a:latin typeface="Times New Roman"/>
                <a:ea typeface="Times New Roman"/>
                <a:cs typeface="Times New Roman"/>
                <a:sym typeface="Times New Roman"/>
              </a:rPr>
              <a:t> two front invasion of Germany, leading to the Allied victory of WW2</a:t>
            </a:r>
            <a:endParaRPr sz="2400" b="1">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305825" y="102325"/>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German Objective</a:t>
            </a:r>
            <a:endParaRPr/>
          </a:p>
        </p:txBody>
      </p:sp>
      <p:sp>
        <p:nvSpPr>
          <p:cNvPr id="91" name="Google Shape;91;p17"/>
          <p:cNvSpPr txBox="1">
            <a:spLocks noGrp="1"/>
          </p:cNvSpPr>
          <p:nvPr>
            <p:ph type="body" idx="1"/>
          </p:nvPr>
        </p:nvSpPr>
        <p:spPr>
          <a:xfrm>
            <a:off x="2996775" y="584700"/>
            <a:ext cx="3479700" cy="39741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 sz="1600">
                <a:solidFill>
                  <a:schemeClr val="dk1"/>
                </a:solidFill>
                <a:latin typeface="Times New Roman"/>
                <a:ea typeface="Times New Roman"/>
                <a:cs typeface="Times New Roman"/>
                <a:sym typeface="Times New Roman"/>
              </a:rPr>
              <a:t>The Germans wanted to recapture Antwerp (American Battle Monuments Commision)</a:t>
            </a:r>
            <a:endParaRPr sz="1600">
              <a:solidFill>
                <a:schemeClr val="dk1"/>
              </a:solidFill>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Heavily discouraged by advisors</a:t>
            </a:r>
            <a:endParaRPr sz="160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“The genesis of Hitler's plans to launch the Bulge is his grappling to retain control of the direction of military affairs and prove to the Third Reich that he's still the man at the top”(Caddick-Adams)</a:t>
            </a:r>
            <a:endParaRPr sz="160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1200">
              <a:solidFill>
                <a:schemeClr val="dk1"/>
              </a:solidFill>
              <a:highlight>
                <a:srgbClr val="FFFFFF"/>
              </a:highlight>
              <a:latin typeface="Times New Roman"/>
              <a:ea typeface="Times New Roman"/>
              <a:cs typeface="Times New Roman"/>
              <a:sym typeface="Times New Roman"/>
            </a:endParaRPr>
          </a:p>
        </p:txBody>
      </p:sp>
      <p:pic>
        <p:nvPicPr>
          <p:cNvPr id="92" name="Google Shape;92;p17"/>
          <p:cNvPicPr preferRelativeResize="0"/>
          <p:nvPr/>
        </p:nvPicPr>
        <p:blipFill>
          <a:blip r:embed="rId3">
            <a:alphaModFix/>
          </a:blip>
          <a:stretch>
            <a:fillRect/>
          </a:stretch>
        </p:blipFill>
        <p:spPr>
          <a:xfrm>
            <a:off x="0" y="598825"/>
            <a:ext cx="2900525" cy="4430074"/>
          </a:xfrm>
          <a:prstGeom prst="rect">
            <a:avLst/>
          </a:prstGeom>
          <a:noFill/>
          <a:ln>
            <a:noFill/>
          </a:ln>
        </p:spPr>
      </p:pic>
      <p:pic>
        <p:nvPicPr>
          <p:cNvPr id="93" name="Google Shape;93;p17"/>
          <p:cNvPicPr preferRelativeResize="0"/>
          <p:nvPr/>
        </p:nvPicPr>
        <p:blipFill>
          <a:blip r:embed="rId4">
            <a:alphaModFix/>
          </a:blip>
          <a:stretch>
            <a:fillRect/>
          </a:stretch>
        </p:blipFill>
        <p:spPr>
          <a:xfrm>
            <a:off x="6430125" y="1081875"/>
            <a:ext cx="2713875" cy="2896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Leading up to the Battle</a:t>
            </a:r>
            <a:endParaRPr/>
          </a:p>
        </p:txBody>
      </p:sp>
      <p:sp>
        <p:nvSpPr>
          <p:cNvPr id="99" name="Google Shape;99;p18"/>
          <p:cNvSpPr txBox="1">
            <a:spLocks noGrp="1"/>
          </p:cNvSpPr>
          <p:nvPr>
            <p:ph type="body" idx="1"/>
          </p:nvPr>
        </p:nvSpPr>
        <p:spPr>
          <a:xfrm>
            <a:off x="311700" y="1130700"/>
            <a:ext cx="4156500" cy="4012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333333"/>
              </a:buClr>
              <a:buSzPts val="2000"/>
              <a:buFont typeface="Times New Roman"/>
              <a:buChar char="-"/>
            </a:pPr>
            <a:r>
              <a:rPr lang="en" sz="2000">
                <a:solidFill>
                  <a:srgbClr val="333333"/>
                </a:solidFill>
                <a:latin typeface="Times New Roman"/>
                <a:ea typeface="Times New Roman"/>
                <a:cs typeface="Times New Roman"/>
                <a:sym typeface="Times New Roman"/>
              </a:rPr>
              <a:t>Intel foresaw German attack but General Patton dismissed claims</a:t>
            </a:r>
            <a:endParaRPr sz="2000">
              <a:solidFill>
                <a:srgbClr val="333333"/>
              </a:solidFill>
              <a:latin typeface="Times New Roman"/>
              <a:ea typeface="Times New Roman"/>
              <a:cs typeface="Times New Roman"/>
              <a:sym typeface="Times New Roman"/>
            </a:endParaRPr>
          </a:p>
          <a:p>
            <a:pPr marL="457200" lvl="0" indent="-355600" algn="l" rtl="0">
              <a:spcBef>
                <a:spcPts val="0"/>
              </a:spcBef>
              <a:spcAft>
                <a:spcPts val="0"/>
              </a:spcAft>
              <a:buClr>
                <a:srgbClr val="333333"/>
              </a:buClr>
              <a:buSzPts val="2000"/>
              <a:buFont typeface="Times New Roman"/>
              <a:buChar char="-"/>
            </a:pPr>
            <a:r>
              <a:rPr lang="en" sz="2000">
                <a:solidFill>
                  <a:srgbClr val="333333"/>
                </a:solidFill>
                <a:latin typeface="Times New Roman"/>
                <a:ea typeface="Times New Roman"/>
                <a:cs typeface="Times New Roman"/>
                <a:sym typeface="Times New Roman"/>
              </a:rPr>
              <a:t>Offensive did not provide enough fuel to the Panzer tanks for a sustained mission</a:t>
            </a:r>
            <a:endParaRPr sz="2000">
              <a:solidFill>
                <a:srgbClr val="333333"/>
              </a:solidFill>
              <a:latin typeface="Times New Roman"/>
              <a:ea typeface="Times New Roman"/>
              <a:cs typeface="Times New Roman"/>
              <a:sym typeface="Times New Roman"/>
            </a:endParaRPr>
          </a:p>
          <a:p>
            <a:pPr marL="457200" lvl="0" indent="-355600" algn="l" rtl="0">
              <a:spcBef>
                <a:spcPts val="0"/>
              </a:spcBef>
              <a:spcAft>
                <a:spcPts val="0"/>
              </a:spcAft>
              <a:buClr>
                <a:srgbClr val="333333"/>
              </a:buClr>
              <a:buSzPts val="2000"/>
              <a:buFont typeface="Times New Roman"/>
              <a:buChar char="-"/>
            </a:pPr>
            <a:r>
              <a:rPr lang="en" sz="2000">
                <a:solidFill>
                  <a:srgbClr val="333333"/>
                </a:solidFill>
                <a:latin typeface="Times New Roman"/>
                <a:ea typeface="Times New Roman"/>
                <a:cs typeface="Times New Roman"/>
                <a:sym typeface="Times New Roman"/>
              </a:rPr>
              <a:t>Foggy weather encouraged Hitler to launch his plan </a:t>
            </a:r>
            <a:endParaRPr sz="2000">
              <a:solidFill>
                <a:srgbClr val="333333"/>
              </a:solidFill>
              <a:latin typeface="Times New Roman"/>
              <a:ea typeface="Times New Roman"/>
              <a:cs typeface="Times New Roman"/>
              <a:sym typeface="Times New Roman"/>
            </a:endParaRPr>
          </a:p>
          <a:p>
            <a:pPr marL="457200" lvl="0" indent="0" algn="l" rtl="0">
              <a:spcBef>
                <a:spcPts val="0"/>
              </a:spcBef>
              <a:spcAft>
                <a:spcPts val="0"/>
              </a:spcAft>
              <a:buNone/>
            </a:pPr>
            <a:endParaRPr sz="2000">
              <a:latin typeface="Times New Roman"/>
              <a:ea typeface="Times New Roman"/>
              <a:cs typeface="Times New Roman"/>
              <a:sym typeface="Times New Roman"/>
            </a:endParaRPr>
          </a:p>
        </p:txBody>
      </p:sp>
      <p:pic>
        <p:nvPicPr>
          <p:cNvPr id="100" name="Google Shape;100;p18"/>
          <p:cNvPicPr preferRelativeResize="0"/>
          <p:nvPr/>
        </p:nvPicPr>
        <p:blipFill>
          <a:blip r:embed="rId3">
            <a:alphaModFix/>
          </a:blip>
          <a:stretch>
            <a:fillRect/>
          </a:stretch>
        </p:blipFill>
        <p:spPr>
          <a:xfrm>
            <a:off x="4355100" y="1257613"/>
            <a:ext cx="4788901" cy="28207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9"/>
          <p:cNvPicPr preferRelativeResize="0"/>
          <p:nvPr/>
        </p:nvPicPr>
        <p:blipFill rotWithShape="1">
          <a:blip r:embed="rId3">
            <a:alphaModFix/>
          </a:blip>
          <a:srcRect b="11567"/>
          <a:stretch/>
        </p:blipFill>
        <p:spPr>
          <a:xfrm>
            <a:off x="1116650" y="0"/>
            <a:ext cx="6037774" cy="50225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Thesis</a:t>
            </a:r>
            <a:endParaRPr/>
          </a:p>
        </p:txBody>
      </p:sp>
      <p:sp>
        <p:nvSpPr>
          <p:cNvPr id="111" name="Google Shape;111;p2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dk1"/>
                </a:solidFill>
                <a:latin typeface="Times New Roman"/>
                <a:ea typeface="Times New Roman"/>
                <a:cs typeface="Times New Roman"/>
                <a:sym typeface="Times New Roman"/>
              </a:rPr>
              <a:t>Germany’s poorly planned push as well as the </a:t>
            </a:r>
            <a:r>
              <a:rPr lang="en" sz="2400" b="1" u="sng">
                <a:solidFill>
                  <a:schemeClr val="dk1"/>
                </a:solidFill>
                <a:latin typeface="Times New Roman"/>
                <a:ea typeface="Times New Roman"/>
                <a:cs typeface="Times New Roman"/>
                <a:sym typeface="Times New Roman"/>
              </a:rPr>
              <a:t>American strategic leadership</a:t>
            </a:r>
            <a:r>
              <a:rPr lang="en" sz="2400" b="1">
                <a:solidFill>
                  <a:schemeClr val="dk1"/>
                </a:solidFill>
                <a:latin typeface="Times New Roman"/>
                <a:ea typeface="Times New Roman"/>
                <a:cs typeface="Times New Roman"/>
                <a:sym typeface="Times New Roman"/>
              </a:rPr>
              <a:t> </a:t>
            </a:r>
            <a:r>
              <a:rPr lang="en" sz="2400">
                <a:solidFill>
                  <a:schemeClr val="dk1"/>
                </a:solidFill>
                <a:latin typeface="Times New Roman"/>
                <a:ea typeface="Times New Roman"/>
                <a:cs typeface="Times New Roman"/>
                <a:sym typeface="Times New Roman"/>
              </a:rPr>
              <a:t>in the 1944 Ardennes Offensive trounced any hope for a German counterattack, and opened the way for both an American and Russian two front invasion of Germany, leading to the Allied victory of WW2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499750" y="455575"/>
            <a:ext cx="8520600" cy="69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latin typeface="Times New Roman"/>
                <a:ea typeface="Times New Roman"/>
                <a:cs typeface="Times New Roman"/>
                <a:sym typeface="Times New Roman"/>
              </a:rPr>
              <a:t> Initial German Counter Offensive	</a:t>
            </a:r>
            <a:endParaRPr sz="3600">
              <a:latin typeface="Times New Roman"/>
              <a:ea typeface="Times New Roman"/>
              <a:cs typeface="Times New Roman"/>
              <a:sym typeface="Times New Roman"/>
            </a:endParaRPr>
          </a:p>
        </p:txBody>
      </p:sp>
      <p:sp>
        <p:nvSpPr>
          <p:cNvPr id="117" name="Google Shape;117;p21"/>
          <p:cNvSpPr txBox="1">
            <a:spLocks noGrp="1"/>
          </p:cNvSpPr>
          <p:nvPr>
            <p:ph type="body" idx="1"/>
          </p:nvPr>
        </p:nvSpPr>
        <p:spPr>
          <a:xfrm>
            <a:off x="311700" y="1152475"/>
            <a:ext cx="46788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Germans had two initial advantages: Surprise and weather</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Patton and Hodges 90 degree turn was crucial</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solidFill>
                  <a:schemeClr val="dk1"/>
                </a:solidFill>
                <a:latin typeface="Times New Roman"/>
                <a:ea typeface="Times New Roman"/>
                <a:cs typeface="Times New Roman"/>
                <a:sym typeface="Times New Roman"/>
              </a:rPr>
              <a:t>“There is a great confusion an all signs of a full scale withdrawal. There is a definite lack of grip and confusion, and no one has a clear picture….Everyone knows something has gone wrong and no one knows what or why” (Unnamed American GI)</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Battle of St Vith: Loss for Americans, but slowed down German plans</a:t>
            </a:r>
            <a:endParaRPr>
              <a:latin typeface="Times New Roman"/>
              <a:ea typeface="Times New Roman"/>
              <a:cs typeface="Times New Roman"/>
              <a:sym typeface="Times New Roman"/>
            </a:endParaRPr>
          </a:p>
          <a:p>
            <a:pPr marL="0" lvl="0" indent="0" algn="l" rtl="0">
              <a:spcBef>
                <a:spcPts val="1600"/>
              </a:spcBef>
              <a:spcAft>
                <a:spcPts val="0"/>
              </a:spcAft>
              <a:buNone/>
            </a:pPr>
            <a:endParaRPr sz="1400">
              <a:latin typeface="Times New Roman"/>
              <a:ea typeface="Times New Roman"/>
              <a:cs typeface="Times New Roman"/>
              <a:sym typeface="Times New Roman"/>
            </a:endParaRPr>
          </a:p>
          <a:p>
            <a:pPr marL="914400" lvl="0" indent="0" algn="l" rtl="0">
              <a:spcBef>
                <a:spcPts val="1600"/>
              </a:spcBef>
              <a:spcAft>
                <a:spcPts val="1600"/>
              </a:spcAft>
              <a:buNone/>
            </a:pPr>
            <a:r>
              <a:rPr lang="en" sz="1400">
                <a:latin typeface="Times New Roman"/>
                <a:ea typeface="Times New Roman"/>
                <a:cs typeface="Times New Roman"/>
                <a:sym typeface="Times New Roman"/>
              </a:rPr>
              <a:t> </a:t>
            </a:r>
            <a:endParaRPr sz="1400">
              <a:latin typeface="Times New Roman"/>
              <a:ea typeface="Times New Roman"/>
              <a:cs typeface="Times New Roman"/>
              <a:sym typeface="Times New Roman"/>
            </a:endParaRPr>
          </a:p>
        </p:txBody>
      </p:sp>
      <p:pic>
        <p:nvPicPr>
          <p:cNvPr id="118" name="Google Shape;118;p21"/>
          <p:cNvPicPr preferRelativeResize="0"/>
          <p:nvPr/>
        </p:nvPicPr>
        <p:blipFill>
          <a:blip r:embed="rId3">
            <a:alphaModFix/>
          </a:blip>
          <a:stretch>
            <a:fillRect/>
          </a:stretch>
        </p:blipFill>
        <p:spPr>
          <a:xfrm>
            <a:off x="5249341" y="1152475"/>
            <a:ext cx="3166409" cy="3617875"/>
          </a:xfrm>
          <a:prstGeom prst="rect">
            <a:avLst/>
          </a:prstGeom>
          <a:noFill/>
          <a:ln>
            <a:noFill/>
          </a:ln>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1247</Words>
  <Application>Microsoft Office PowerPoint</Application>
  <PresentationFormat>On-screen Show (16:9)</PresentationFormat>
  <Paragraphs>125</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Economica</vt:lpstr>
      <vt:lpstr>Arial</vt:lpstr>
      <vt:lpstr>Impact</vt:lpstr>
      <vt:lpstr>Lobster</vt:lpstr>
      <vt:lpstr>Times New Roman</vt:lpstr>
      <vt:lpstr>Open Sans</vt:lpstr>
      <vt:lpstr>Luxe</vt:lpstr>
      <vt:lpstr>PowerPoint Presentation</vt:lpstr>
      <vt:lpstr>Thesis</vt:lpstr>
      <vt:lpstr>Background </vt:lpstr>
      <vt:lpstr>Thesis</vt:lpstr>
      <vt:lpstr>German Objective</vt:lpstr>
      <vt:lpstr>Leading up to the Battle</vt:lpstr>
      <vt:lpstr>PowerPoint Presentation</vt:lpstr>
      <vt:lpstr>Thesis</vt:lpstr>
      <vt:lpstr> Initial German Counter Offensive </vt:lpstr>
      <vt:lpstr>Siege Of Bastogne</vt:lpstr>
      <vt:lpstr>Thesis </vt:lpstr>
      <vt:lpstr>German Offensive Slows down</vt:lpstr>
      <vt:lpstr>German Retreat</vt:lpstr>
      <vt:lpstr>PowerPoint Presentation</vt:lpstr>
      <vt:lpstr>1. What Belgian city did the Germans want to capture </vt:lpstr>
      <vt:lpstr>2. What was the effect of the Battle of St. Vith</vt:lpstr>
      <vt:lpstr>3. What big factors allowed the Germans to be initially successful</vt:lpstr>
      <vt:lpstr>4. What was the town the Americans held for the entire battle</vt:lpstr>
      <vt:lpstr>5. Why were the German air attacks unsuccessful  </vt:lpstr>
      <vt:lpstr>6. Predict what effect that the battle had on the war as a whole  </vt:lpstr>
      <vt:lpstr>Thesis </vt:lpstr>
      <vt:lpstr>Aftermath and Effects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Maners, Allison SHS Staff</dc:creator>
  <cp:lastModifiedBy>Maners, Allison SHS Staff</cp:lastModifiedBy>
  <cp:revision>1</cp:revision>
  <cp:lastPrinted>2019-05-08T16:40:39Z</cp:lastPrinted>
  <dcterms:modified xsi:type="dcterms:W3CDTF">2019-05-08T16:41:32Z</dcterms:modified>
</cp:coreProperties>
</file>