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71" r:id="rId6"/>
    <p:sldId id="259" r:id="rId7"/>
    <p:sldId id="262" r:id="rId8"/>
    <p:sldId id="263" r:id="rId9"/>
    <p:sldId id="264" r:id="rId10"/>
    <p:sldId id="265" r:id="rId11"/>
    <p:sldId id="266" r:id="rId12"/>
    <p:sldId id="258" r:id="rId13"/>
    <p:sldId id="273" r:id="rId14"/>
    <p:sldId id="274" r:id="rId15"/>
    <p:sldId id="272" r:id="rId16"/>
    <p:sldId id="277" r:id="rId17"/>
    <p:sldId id="276" r:id="rId18"/>
    <p:sldId id="278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 she" initials="as" lastIdx="1" clrIdx="0">
    <p:extLst>
      <p:ext uri="{19B8F6BF-5375-455C-9EA6-DF929625EA0E}">
        <p15:presenceInfo xmlns:p15="http://schemas.microsoft.com/office/powerpoint/2012/main" userId="b783372326615354" providerId="Windows Live"/>
      </p:ext>
    </p:extLst>
  </p:cmAuthor>
  <p:cmAuthor id="2" name="Archit Singh" initials="AS" lastIdx="2" clrIdx="1">
    <p:extLst>
      <p:ext uri="{19B8F6BF-5375-455C-9EA6-DF929625EA0E}">
        <p15:presenceInfo xmlns:p15="http://schemas.microsoft.com/office/powerpoint/2012/main" userId="5f7f269e056ad6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46C67-DDB4-4F1A-9653-3A5EFDCAE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02CCF8-C23D-4653-8341-890B42D5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74D2E2-3C00-4A17-BB9A-B04D90C4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430BB8-3746-411C-B09E-8B2F77BA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B33F14-4B2B-4F37-B156-A7B0C7A5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51297-1017-4216-AB77-F98078CD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58B63F-6B50-4F80-BB5C-647E76F2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0785-BD7C-45C9-B4D6-8BC9DD5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B4B82-4701-4B32-BE0D-2E747603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31FE25-F38F-49DA-B26F-9AD19DE6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9A5104-49E0-46DD-AAE7-491021C80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7EE1E3-E868-4F62-B705-870054F84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1B783-7991-459A-8DCA-F14AC14E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0CA10-E7E7-424F-A73D-EE4396EA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DC46EC-D364-43C0-8761-7D7C35CF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EEE58-1651-4C35-831B-94E5C581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C3CDFA-4597-47EF-BEC1-F550C1FB4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10AE3-A1D2-4433-8F9E-C9B4B060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2918EA-D381-4A0B-8B23-D11E14E2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0B69E-90C8-4979-BEC7-75948AFF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B2CCF-7ACD-4190-A036-6D7A1035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245C1A-063F-466C-A8A8-F35023E6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0B1C7-82B3-430F-897F-3E7E3A0D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F91FF-76FA-43BB-AE1F-0AA640C0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0F9C4-4798-4366-9007-D6F0F597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7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686C5-481C-49B8-8A79-10A58A24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A21478-D823-46BF-B2EF-37CAD7541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C2EC5B-4C2D-46BD-A031-ED5065C90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173778-452F-4518-AFD3-A3D27A84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70B76A-4977-4498-B2F2-925C244D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437990-3396-4962-ADDB-156E9E81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EDEE7-3B87-4033-9939-E977471B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8965C1-01E0-4262-AFD1-73DFF2BF7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0533C-021D-470B-97E6-4FCAFDE4D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16644F-D7B3-468B-92B7-160DF897A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088B31-9D5B-4216-8BB0-8149F5D94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EBF540-A0BD-4DEC-8733-3B13A5C6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2CAEF2-4592-4A0C-98C9-D783B20B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33D1E-9473-44B0-A5CC-9F9C0003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9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85D83-3301-4D79-8DAF-DB5071F0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394FD4-1C3B-4334-BBAE-DA0EF979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99AEF0-9EF6-4ADD-B3B9-9A40C4C1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894219-0E83-4163-B9D2-484E2966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4570A9-24C3-4665-8E17-064998D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A6BF2C-38E3-4531-978B-E782DE24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F028DD-41F1-435A-9588-B82DF382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F5597-0E97-4F82-A1DF-93B28F42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F58AB-EDC5-4A88-B032-4972B47E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4EE796-A8E8-4E6E-B83A-98FAD3FAE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23BF7E-54CF-410D-A9D0-40E0C3F0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A1D3CC-4D36-4290-9A9C-E0AF7496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AC8C18-8C4F-4585-A034-D3F8F71E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3E8CD-2A88-4B52-A0C4-36DFF6C6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CD624A-44B7-44F7-B514-918C0D7A7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F8983D-A8F8-4AB0-B8C3-5B57AC8F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E4FFE5-88B8-4190-9FD9-133F8D60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68C93F-9631-4C3E-8F43-BB104F04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7F32DE-39C9-4659-9DE1-74ACA495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9A18BF-8A01-43BB-BA9C-C9E5C34A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D8BAA1-5723-40CC-A7A7-078B2340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58CAED-0050-486E-843F-E6ACE00CA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D8642-4D13-4992-B33D-AC578321D9F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932F2A-DBD9-4056-ABE6-0A7661D02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B5ED07-D6B3-4190-A330-F4CF02FB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75BDB-8FBF-4335-BEDC-0BAF31AF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E66031A-F942-441F-A73F-F1EC6F4CD9C1}"/>
              </a:ext>
            </a:extLst>
          </p:cNvPr>
          <p:cNvSpPr/>
          <p:nvPr/>
        </p:nvSpPr>
        <p:spPr>
          <a:xfrm>
            <a:off x="3810000" y="1143000"/>
            <a:ext cx="4572000" cy="4572000"/>
          </a:xfrm>
          <a:prstGeom prst="ellips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Operation Barbarossa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Battle of Stalingrad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Siege of Leningrad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Largest Invasion in Human History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</a:t>
            </a:r>
            <a:r>
              <a:rPr lang="en-US" smtClean="0">
                <a:solidFill>
                  <a:schemeClr val="tx1"/>
                </a:solidFill>
              </a:rPr>
              <a:t>, AS, </a:t>
            </a:r>
            <a:r>
              <a:rPr lang="en-US" dirty="0" smtClean="0">
                <a:solidFill>
                  <a:schemeClr val="tx1"/>
                </a:solidFill>
              </a:rPr>
              <a:t>&amp; KH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97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BC8530D-3B5B-4E6F-A491-0590238F3962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Who’s Who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E3BA27-4C57-4BDE-AFBF-3B55880D6E7A}"/>
              </a:ext>
            </a:extLst>
          </p:cNvPr>
          <p:cNvSpPr/>
          <p:nvPr/>
        </p:nvSpPr>
        <p:spPr>
          <a:xfrm>
            <a:off x="1083945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Axis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6D617F-75E9-4AF4-A37C-E79DAB204CC7}"/>
              </a:ext>
            </a:extLst>
          </p:cNvPr>
          <p:cNvSpPr/>
          <p:nvPr/>
        </p:nvSpPr>
        <p:spPr>
          <a:xfrm>
            <a:off x="9404863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Allies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F8B7AE-023D-464B-AB5E-84F2821EA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4532881"/>
            <a:ext cx="1592137" cy="2257940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A20E35-DF8B-4244-B52B-FDCA1883F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0" y="2270958"/>
            <a:ext cx="1592136" cy="2156620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608128-FF7F-4377-953C-C959AC839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9" y="4548759"/>
            <a:ext cx="1592137" cy="2161272"/>
          </a:xfrm>
          <a:prstGeom prst="ellipse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09648DB-B47D-4FE5-8C71-7950EFCFA21B}"/>
              </a:ext>
            </a:extLst>
          </p:cNvPr>
          <p:cNvSpPr/>
          <p:nvPr/>
        </p:nvSpPr>
        <p:spPr>
          <a:xfrm>
            <a:off x="1548491" y="3429000"/>
            <a:ext cx="5001312" cy="1684211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Georgy Zhukov</a:t>
            </a:r>
            <a:endParaRPr lang="en-US" sz="4000" b="0">
              <a:solidFill>
                <a:schemeClr val="tx1"/>
              </a:solidFill>
              <a:effectLst/>
            </a:endParaRPr>
          </a:p>
          <a:p>
            <a:r>
              <a:rPr lang="en-US">
                <a:solidFill>
                  <a:schemeClr val="tx1"/>
                </a:solidFill>
              </a:rPr>
              <a:t>Commanded the 1st Belorussian Front </a:t>
            </a:r>
          </a:p>
          <a:p>
            <a:r>
              <a:rPr lang="en-US">
                <a:solidFill>
                  <a:schemeClr val="tx1"/>
                </a:solidFill>
              </a:rPr>
              <a:t>Pushed the Germans out of Russia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F40C9C-6CA9-4C92-B564-29E6E26A1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50" y="2434423"/>
            <a:ext cx="2474314" cy="34527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844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BC8530D-3B5B-4E6F-A491-0590238F3962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Who’s Who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E3BA27-4C57-4BDE-AFBF-3B55880D6E7A}"/>
              </a:ext>
            </a:extLst>
          </p:cNvPr>
          <p:cNvSpPr/>
          <p:nvPr/>
        </p:nvSpPr>
        <p:spPr>
          <a:xfrm>
            <a:off x="1083945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Axis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6D617F-75E9-4AF4-A37C-E79DAB204CC7}"/>
              </a:ext>
            </a:extLst>
          </p:cNvPr>
          <p:cNvSpPr/>
          <p:nvPr/>
        </p:nvSpPr>
        <p:spPr>
          <a:xfrm>
            <a:off x="9404863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Allies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F8B7AE-023D-464B-AB5E-84F2821EA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63" y="2667290"/>
            <a:ext cx="2482457" cy="352057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A20E35-DF8B-4244-B52B-FDCA1883F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0" y="2270958"/>
            <a:ext cx="1592136" cy="2156620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608128-FF7F-4377-953C-C959AC839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9" y="4548759"/>
            <a:ext cx="1592137" cy="2161272"/>
          </a:xfrm>
          <a:prstGeom prst="ellipse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09648DB-B47D-4FE5-8C71-7950EFCFA21B}"/>
              </a:ext>
            </a:extLst>
          </p:cNvPr>
          <p:cNvSpPr/>
          <p:nvPr/>
        </p:nvSpPr>
        <p:spPr>
          <a:xfrm>
            <a:off x="1548491" y="3429000"/>
            <a:ext cx="5001312" cy="2122938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err="1">
                <a:solidFill>
                  <a:schemeClr val="tx1"/>
                </a:solidFill>
              </a:rPr>
              <a:t>Semyon</a:t>
            </a:r>
            <a:r>
              <a:rPr lang="en-US" sz="4000">
                <a:solidFill>
                  <a:schemeClr val="tx1"/>
                </a:solidFill>
              </a:rPr>
              <a:t> Timoshenko</a:t>
            </a:r>
            <a:endParaRPr lang="en-US" sz="4000" b="0">
              <a:solidFill>
                <a:schemeClr val="tx1"/>
              </a:solidFill>
              <a:effectLst/>
            </a:endParaRPr>
          </a:p>
          <a:p>
            <a:r>
              <a:rPr lang="en-US">
                <a:solidFill>
                  <a:schemeClr val="tx1"/>
                </a:solidFill>
              </a:rPr>
              <a:t>Was critically defeated in the beginning of the operation</a:t>
            </a:r>
          </a:p>
          <a:p>
            <a:r>
              <a:rPr lang="en-US">
                <a:solidFill>
                  <a:schemeClr val="tx1"/>
                </a:solidFill>
              </a:rPr>
              <a:t>Replaced by Zhukov</a:t>
            </a:r>
            <a:endParaRPr lang="en-US" sz="4800" b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BFB0AD-6F48-44EF-879B-EFE8B604F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2205823"/>
            <a:ext cx="1592137" cy="22217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60831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88C692C-E3B4-438C-8DE4-C2572D5F9C21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180FD27E-ABD3-41E2-A3CA-E9F9DFBA778F}"/>
              </a:ext>
            </a:extLst>
          </p:cNvPr>
          <p:cNvSpPr/>
          <p:nvPr/>
        </p:nvSpPr>
        <p:spPr>
          <a:xfrm>
            <a:off x="1306830" y="3051810"/>
            <a:ext cx="9578340" cy="754380"/>
          </a:xfrm>
          <a:prstGeom prst="rightArrow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1941-1944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6F69BF8-5CB0-418B-9E3A-96ED15AFFE1B}"/>
              </a:ext>
            </a:extLst>
          </p:cNvPr>
          <p:cNvSpPr/>
          <p:nvPr/>
        </p:nvSpPr>
        <p:spPr>
          <a:xfrm>
            <a:off x="1122045" y="1577340"/>
            <a:ext cx="268414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1941-June </a:t>
            </a:r>
            <a:r>
              <a:rPr lang="en-US" dirty="0">
                <a:solidFill>
                  <a:schemeClr val="tx1"/>
                </a:solidFill>
              </a:rPr>
              <a:t>- start of Operation Barbarossa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127A16A-8D9A-4607-B562-459EA01DCD0F}"/>
              </a:ext>
            </a:extLst>
          </p:cNvPr>
          <p:cNvSpPr/>
          <p:nvPr/>
        </p:nvSpPr>
        <p:spPr>
          <a:xfrm>
            <a:off x="1209675" y="4080508"/>
            <a:ext cx="2684145" cy="1805941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1941-September </a:t>
            </a:r>
            <a:r>
              <a:rPr lang="en-US" dirty="0">
                <a:solidFill>
                  <a:schemeClr val="tx1"/>
                </a:solidFill>
              </a:rPr>
              <a:t>- Siege of Leningrad – the city of Leningrad and armies of the Leningrad Front encircled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3AAFC1F-E43C-4CD8-8E74-6E6A291A77F8}"/>
              </a:ext>
            </a:extLst>
          </p:cNvPr>
          <p:cNvSpPr/>
          <p:nvPr/>
        </p:nvSpPr>
        <p:spPr>
          <a:xfrm>
            <a:off x="4147185" y="1360171"/>
            <a:ext cx="2684145" cy="147447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1941-December</a:t>
            </a:r>
            <a:r>
              <a:rPr lang="en-US" dirty="0">
                <a:solidFill>
                  <a:schemeClr val="tx1"/>
                </a:solidFill>
              </a:rPr>
              <a:t> - Winter Campaign of 1941–1942, USSR’s counter offensive begins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3F3C2B0-B91B-4EBA-A9A5-940E093489D9}"/>
              </a:ext>
            </a:extLst>
          </p:cNvPr>
          <p:cNvSpPr/>
          <p:nvPr/>
        </p:nvSpPr>
        <p:spPr>
          <a:xfrm>
            <a:off x="4387215" y="4411980"/>
            <a:ext cx="2684145" cy="1085849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1942-September</a:t>
            </a:r>
            <a:r>
              <a:rPr lang="en-US" dirty="0">
                <a:solidFill>
                  <a:schemeClr val="tx1"/>
                </a:solidFill>
              </a:rPr>
              <a:t> - Battle of Stalingrad starts– Bloodiest battle in history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B4B8785-DF81-43E8-ADD3-3C73AEDA6167}"/>
              </a:ext>
            </a:extLst>
          </p:cNvPr>
          <p:cNvSpPr/>
          <p:nvPr/>
        </p:nvSpPr>
        <p:spPr>
          <a:xfrm>
            <a:off x="7490460" y="1611630"/>
            <a:ext cx="268414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1944-January</a:t>
            </a:r>
            <a:r>
              <a:rPr lang="en-US" dirty="0">
                <a:solidFill>
                  <a:schemeClr val="tx1"/>
                </a:solidFill>
              </a:rPr>
              <a:t> – Siege of Leningrad raised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65D493F-C337-46ED-A5A9-85A0173EBD4F}"/>
              </a:ext>
            </a:extLst>
          </p:cNvPr>
          <p:cNvSpPr/>
          <p:nvPr/>
        </p:nvSpPr>
        <p:spPr>
          <a:xfrm>
            <a:off x="7564755" y="4366259"/>
            <a:ext cx="2684145" cy="94774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1944-April</a:t>
            </a:r>
            <a:r>
              <a:rPr lang="en-US" dirty="0">
                <a:solidFill>
                  <a:schemeClr val="tx1"/>
                </a:solidFill>
              </a:rPr>
              <a:t> – The USSR pushes the Germans out of Russia</a:t>
            </a:r>
            <a:endParaRPr lang="en-US" sz="4800" b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9A97761D-E12F-479F-9145-04926DADF01A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2170509" y="2739628"/>
            <a:ext cx="787718" cy="20050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F596DB28-B111-4C39-8D64-5F160B3498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26493" y="2752010"/>
            <a:ext cx="753429" cy="21002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D7C11EE8-B912-4EC9-A7F2-2DC6A1F025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14663" y="2925524"/>
            <a:ext cx="400527" cy="215903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F828EF8B-BB1D-4FB7-A0D0-006CFFE1E649}"/>
              </a:ext>
            </a:extLst>
          </p:cNvPr>
          <p:cNvCxnSpPr>
            <a:cxnSpLocks/>
          </p:cNvCxnSpPr>
          <p:nvPr/>
        </p:nvCxnSpPr>
        <p:spPr>
          <a:xfrm rot="5400000">
            <a:off x="2692085" y="3708719"/>
            <a:ext cx="454657" cy="288924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xmlns="" id="{3740041F-DBBD-457E-BABC-08F0F33217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5679" y="3917871"/>
            <a:ext cx="787718" cy="20050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CF408EF-1E2A-4B8B-BF68-AE3F7B5845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57379" y="3895012"/>
            <a:ext cx="741996" cy="20049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93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0BDD5F-A49C-4BDB-8BA0-7ED39F84A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/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92BFA7D-44A4-41D3-9C35-ADCB3A3599BD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Siege of Leningrad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A9A07F2-2C19-418D-868C-A1CBD52EB848}"/>
              </a:ext>
            </a:extLst>
          </p:cNvPr>
          <p:cNvSpPr/>
          <p:nvPr/>
        </p:nvSpPr>
        <p:spPr>
          <a:xfrm>
            <a:off x="540419" y="1712678"/>
            <a:ext cx="5930735" cy="3891423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Lasted 900-days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One of the longest and most destructive sieges of all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Highlights Russian resilience </a:t>
            </a:r>
            <a:r>
              <a:rPr lang="en-US" sz="2800" dirty="0">
                <a:solidFill>
                  <a:schemeClr val="tx1"/>
                </a:solidFill>
              </a:rPr>
              <a:t>through the longevity of their stand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Russian Civilians Volunteered and built defenses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00248B-2324-42AD-BE8B-F59149624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9" y="2136394"/>
            <a:ext cx="4351421" cy="3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84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110D953-CEB0-4037-8C20-D371EE987958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Battle of Stalingrad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B69D84E-727E-424E-900B-83AF3D00C56D}"/>
              </a:ext>
            </a:extLst>
          </p:cNvPr>
          <p:cNvSpPr/>
          <p:nvPr/>
        </p:nvSpPr>
        <p:spPr>
          <a:xfrm>
            <a:off x="760712" y="1959424"/>
            <a:ext cx="6148128" cy="3811979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Soviet army defends against German 6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army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Important hub for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was close to the oil fields,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Germans fail to break the Russian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Turning point of the 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Russian people fought house by house and street by Street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D5BEBE-F52E-4B85-8E70-BAE315465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19" y="2055412"/>
            <a:ext cx="4077269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631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D49AE98-0498-40C3-BFC8-03FD72037C03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Overall effect on the War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63134A5-818A-461D-93EC-4B54B8ACC865}"/>
              </a:ext>
            </a:extLst>
          </p:cNvPr>
          <p:cNvSpPr/>
          <p:nvPr/>
        </p:nvSpPr>
        <p:spPr>
          <a:xfrm>
            <a:off x="1083945" y="1942276"/>
            <a:ext cx="10024110" cy="3268839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Over 1 million Germans and 5 million Soviets died 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Germans lose many key member of their army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600,000 square mile taken in 4 months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Turning the tide of the war towards the Allies side</a:t>
            </a:r>
          </a:p>
        </p:txBody>
      </p:sp>
    </p:spTree>
    <p:extLst>
      <p:ext uri="{BB962C8B-B14F-4D97-AF65-F5344CB8AC3E}">
        <p14:creationId xmlns:p14="http://schemas.microsoft.com/office/powerpoint/2010/main" val="4046267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546A344-1334-4772-AC2F-36024849D488}"/>
              </a:ext>
            </a:extLst>
          </p:cNvPr>
          <p:cNvSpPr/>
          <p:nvPr/>
        </p:nvSpPr>
        <p:spPr>
          <a:xfrm>
            <a:off x="3834721" y="607118"/>
            <a:ext cx="4522558" cy="1404561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</a:rPr>
              <a:t>Thesis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7664C8-94B9-4A93-8C19-01B7AD48F189}"/>
              </a:ext>
            </a:extLst>
          </p:cNvPr>
          <p:cNvSpPr/>
          <p:nvPr/>
        </p:nvSpPr>
        <p:spPr>
          <a:xfrm>
            <a:off x="1954530" y="2377440"/>
            <a:ext cx="8282940" cy="3143250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Operation Barbarossa, in 1941 was one of the largest modern day military operations, ending in the tactical German failures at Leningrad and Stalingrad, </a:t>
            </a:r>
            <a:r>
              <a:rPr lang="en-US" sz="2800" b="1" dirty="0">
                <a:solidFill>
                  <a:srgbClr val="FF0000"/>
                </a:solidFill>
              </a:rPr>
              <a:t>sparking the turning point of the war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ending the German dream of </a:t>
            </a:r>
            <a:r>
              <a:rPr lang="en-US" sz="2800" b="1" i="1" dirty="0">
                <a:solidFill>
                  <a:srgbClr val="FF0000"/>
                </a:solidFill>
              </a:rPr>
              <a:t>Lebensraum</a:t>
            </a:r>
            <a:r>
              <a:rPr lang="en-US" sz="2800" dirty="0">
                <a:solidFill>
                  <a:schemeClr val="tx1"/>
                </a:solidFill>
              </a:rPr>
              <a:t> alongside </a:t>
            </a:r>
            <a:r>
              <a:rPr lang="en-US" sz="2800" b="1" dirty="0">
                <a:solidFill>
                  <a:srgbClr val="FF0000"/>
                </a:solidFill>
              </a:rPr>
              <a:t>highlighting the Russian’s resilience</a:t>
            </a:r>
            <a:r>
              <a:rPr lang="en-US" sz="2800" dirty="0">
                <a:solidFill>
                  <a:schemeClr val="tx1"/>
                </a:solidFill>
              </a:rPr>
              <a:t> and their </a:t>
            </a:r>
            <a:r>
              <a:rPr lang="en-US" sz="2800" b="1" dirty="0">
                <a:solidFill>
                  <a:srgbClr val="FF0000"/>
                </a:solidFill>
              </a:rPr>
              <a:t>idea of self-sacrifice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267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88C692C-E3B4-438C-8DE4-C2572D5F9C21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180FD27E-ABD3-41E2-A3CA-E9F9DFBA778F}"/>
              </a:ext>
            </a:extLst>
          </p:cNvPr>
          <p:cNvSpPr/>
          <p:nvPr/>
        </p:nvSpPr>
        <p:spPr>
          <a:xfrm>
            <a:off x="1306830" y="3051810"/>
            <a:ext cx="9578340" cy="754380"/>
          </a:xfrm>
          <a:prstGeom prst="rightArrow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1941-1944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6F69BF8-5CB0-418B-9E3A-96ED15AFFE1B}"/>
              </a:ext>
            </a:extLst>
          </p:cNvPr>
          <p:cNvSpPr/>
          <p:nvPr/>
        </p:nvSpPr>
        <p:spPr>
          <a:xfrm>
            <a:off x="1122045" y="1577340"/>
            <a:ext cx="268414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1941-June </a:t>
            </a:r>
            <a:r>
              <a:rPr lang="en-US" dirty="0">
                <a:solidFill>
                  <a:schemeClr val="tx1"/>
                </a:solidFill>
              </a:rPr>
              <a:t>- start of Operation Barbarossa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127A16A-8D9A-4607-B562-459EA01DCD0F}"/>
              </a:ext>
            </a:extLst>
          </p:cNvPr>
          <p:cNvSpPr/>
          <p:nvPr/>
        </p:nvSpPr>
        <p:spPr>
          <a:xfrm>
            <a:off x="1209675" y="4080508"/>
            <a:ext cx="2684145" cy="1805941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1941-September </a:t>
            </a:r>
            <a:r>
              <a:rPr lang="en-US" dirty="0">
                <a:solidFill>
                  <a:schemeClr val="tx1"/>
                </a:solidFill>
              </a:rPr>
              <a:t>- Siege of Leningrad – the city of Leningrad and armies of the Leningrad Front encircled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3AAFC1F-E43C-4CD8-8E74-6E6A291A77F8}"/>
              </a:ext>
            </a:extLst>
          </p:cNvPr>
          <p:cNvSpPr/>
          <p:nvPr/>
        </p:nvSpPr>
        <p:spPr>
          <a:xfrm>
            <a:off x="4147185" y="1360171"/>
            <a:ext cx="2684145" cy="147447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1941-December</a:t>
            </a:r>
            <a:r>
              <a:rPr lang="en-US" dirty="0">
                <a:solidFill>
                  <a:schemeClr val="tx1"/>
                </a:solidFill>
              </a:rPr>
              <a:t> - Winter Campaign of 1941–1942, USSR’s counter offensive begins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3F3C2B0-B91B-4EBA-A9A5-940E093489D9}"/>
              </a:ext>
            </a:extLst>
          </p:cNvPr>
          <p:cNvSpPr/>
          <p:nvPr/>
        </p:nvSpPr>
        <p:spPr>
          <a:xfrm>
            <a:off x="4387215" y="4411980"/>
            <a:ext cx="2684145" cy="1085849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1942-September</a:t>
            </a:r>
            <a:r>
              <a:rPr lang="en-US" dirty="0">
                <a:solidFill>
                  <a:schemeClr val="tx1"/>
                </a:solidFill>
              </a:rPr>
              <a:t> - Battle of Stalingrad starts– Bloodiest battle in history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B4B8785-DF81-43E8-ADD3-3C73AEDA6167}"/>
              </a:ext>
            </a:extLst>
          </p:cNvPr>
          <p:cNvSpPr/>
          <p:nvPr/>
        </p:nvSpPr>
        <p:spPr>
          <a:xfrm>
            <a:off x="7490460" y="1611630"/>
            <a:ext cx="268414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1944-January</a:t>
            </a:r>
            <a:r>
              <a:rPr lang="en-US" dirty="0">
                <a:solidFill>
                  <a:schemeClr val="tx1"/>
                </a:solidFill>
              </a:rPr>
              <a:t> – Siege of Leningrad raised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65D493F-C337-46ED-A5A9-85A0173EBD4F}"/>
              </a:ext>
            </a:extLst>
          </p:cNvPr>
          <p:cNvSpPr/>
          <p:nvPr/>
        </p:nvSpPr>
        <p:spPr>
          <a:xfrm>
            <a:off x="7564755" y="4366259"/>
            <a:ext cx="2684145" cy="94774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1944-April</a:t>
            </a:r>
            <a:r>
              <a:rPr lang="en-US" dirty="0">
                <a:solidFill>
                  <a:schemeClr val="tx1"/>
                </a:solidFill>
              </a:rPr>
              <a:t> – The USSR pushes the Germans out of Russia</a:t>
            </a:r>
            <a:endParaRPr lang="en-US" sz="4800" b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9A97761D-E12F-479F-9145-04926DADF01A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2170509" y="2739628"/>
            <a:ext cx="787718" cy="20050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F596DB28-B111-4C39-8D64-5F160B3498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26493" y="2752010"/>
            <a:ext cx="753429" cy="21002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D7C11EE8-B912-4EC9-A7F2-2DC6A1F025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14663" y="2925524"/>
            <a:ext cx="400527" cy="215903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F828EF8B-BB1D-4FB7-A0D0-006CFFE1E649}"/>
              </a:ext>
            </a:extLst>
          </p:cNvPr>
          <p:cNvCxnSpPr>
            <a:cxnSpLocks/>
          </p:cNvCxnSpPr>
          <p:nvPr/>
        </p:nvCxnSpPr>
        <p:spPr>
          <a:xfrm rot="5400000">
            <a:off x="2692085" y="3708719"/>
            <a:ext cx="454657" cy="288924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xmlns="" id="{3740041F-DBBD-457E-BABC-08F0F33217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5679" y="3917871"/>
            <a:ext cx="787718" cy="20050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6CF408EF-1E2A-4B8B-BF68-AE3F7B5845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57379" y="3895012"/>
            <a:ext cx="741996" cy="20049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58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8B32053-C5C5-4D9F-8153-7048E74301DC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Review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FCC1AE-7D29-48CF-B5EA-7EF1B40164A9}"/>
              </a:ext>
            </a:extLst>
          </p:cNvPr>
          <p:cNvSpPr/>
          <p:nvPr/>
        </p:nvSpPr>
        <p:spPr>
          <a:xfrm>
            <a:off x="1083945" y="1457325"/>
            <a:ext cx="10024110" cy="4549140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1) </a:t>
            </a:r>
            <a:r>
              <a:rPr lang="en-US" sz="2800" dirty="0" err="1">
                <a:solidFill>
                  <a:schemeClr val="tx1"/>
                </a:solidFill>
              </a:rPr>
              <a:t>Manstein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2) Rundstedt</a:t>
            </a:r>
          </a:p>
          <a:p>
            <a:r>
              <a:rPr lang="en-US" sz="2800" dirty="0">
                <a:solidFill>
                  <a:schemeClr val="tx1"/>
                </a:solidFill>
              </a:rPr>
              <a:t>3)Zhukov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1) By implementing General Plan Ost and taking over the bloodlands by invading the Soviet Union and exterminating the Slavs that lived there.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2)Stalingrad was the turning point of the War</a:t>
            </a:r>
          </a:p>
          <a:p>
            <a:r>
              <a:rPr lang="en-US" sz="2800" dirty="0">
                <a:solidFill>
                  <a:schemeClr val="tx1"/>
                </a:solidFill>
              </a:rPr>
              <a:t>3)The Russian Resolve and the will of the people turned the war in the favor of the Russians</a:t>
            </a:r>
          </a:p>
        </p:txBody>
      </p:sp>
    </p:spTree>
    <p:extLst>
      <p:ext uri="{BB962C8B-B14F-4D97-AF65-F5344CB8AC3E}">
        <p14:creationId xmlns:p14="http://schemas.microsoft.com/office/powerpoint/2010/main" val="159867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560D8-DE8D-449B-884C-A4680366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Works Cited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5FC989-4993-496D-B9C0-8B49E67C7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err="1"/>
              <a:t>Beevor</a:t>
            </a:r>
            <a:r>
              <a:rPr lang="en-US" sz="1600"/>
              <a:t>, Antony. Stalingrad: the Fateful Siege: 1942-1943. The Easton Press, 2004. </a:t>
            </a:r>
            <a:endParaRPr lang="en-US"/>
          </a:p>
          <a:p>
            <a:pPr marL="0" indent="0">
              <a:buNone/>
            </a:pPr>
            <a:r>
              <a:rPr lang="en-US" sz="1600"/>
              <a:t>Britannica, The Editors of </a:t>
            </a:r>
            <a:r>
              <a:rPr lang="en-US" sz="1600" err="1"/>
              <a:t>Encyclopaedia</a:t>
            </a:r>
            <a:r>
              <a:rPr lang="en-US" sz="1600"/>
              <a:t>. “Siege of Leningrad.” </a:t>
            </a:r>
            <a:r>
              <a:rPr lang="en-US" sz="1600" err="1"/>
              <a:t>Encyclopædia</a:t>
            </a:r>
            <a:r>
              <a:rPr lang="en-US" sz="1600"/>
              <a:t> Britannica, </a:t>
            </a:r>
          </a:p>
          <a:p>
            <a:pPr marL="0" indent="0">
              <a:buNone/>
            </a:pPr>
            <a:r>
              <a:rPr lang="en-US" sz="1600" err="1"/>
              <a:t>Encyclopædia</a:t>
            </a:r>
            <a:r>
              <a:rPr lang="en-US" sz="1600"/>
              <a:t> Britannica, Inc., 1 Sept. 2018, www.britannica.com/event/Siege-of-Leningrad. </a:t>
            </a:r>
          </a:p>
          <a:p>
            <a:pPr marL="0" indent="0">
              <a:buNone/>
            </a:pPr>
            <a:r>
              <a:rPr lang="en-US" sz="1600"/>
              <a:t>HARTMANN, CHRISTIAN. OPERATION BARBAROSSA: Nazi Germany's War in the East, </a:t>
            </a:r>
          </a:p>
          <a:p>
            <a:pPr marL="0" indent="0">
              <a:buNone/>
            </a:pPr>
            <a:r>
              <a:rPr lang="en-US" sz="1600"/>
              <a:t>      1941-1945. OXFORD UNIV PRESS, 2018. </a:t>
            </a:r>
          </a:p>
          <a:p>
            <a:pPr marL="0" indent="0">
              <a:buNone/>
            </a:pPr>
            <a:r>
              <a:rPr lang="en-US" sz="1600"/>
              <a:t>DUGARM, A. DELANO. "Operation Barbarossa." Encyclopedia of Russian History, edited by </a:t>
            </a:r>
          </a:p>
          <a:p>
            <a:pPr marL="0" indent="0">
              <a:buNone/>
            </a:pPr>
            <a:r>
              <a:rPr lang="en-US" sz="1600"/>
              <a:t>James R. Millar, vol. 3, Macmillan Reference USA, 2004, pp. 1110-1111. Gale Virtual Reference Library                           https://link.galegroup.com/apps/doc/CX3404100956/GVRL?u=kcls_main&amp;sid=GVRL&amp;xid=86bf3e08 </a:t>
            </a:r>
          </a:p>
          <a:p>
            <a:pPr marL="0" indent="0">
              <a:buNone/>
            </a:pPr>
            <a:r>
              <a:rPr lang="en-US" sz="1600"/>
              <a:t>Frame, Arthur T. "Soviet Union, Invasion of (Operation BARBAROSSA) (June 22, 1941–September 20, 1941)."              Germany at War: 400 Years of Military History, edited by David T. </a:t>
            </a:r>
            <a:r>
              <a:rPr lang="en-US" sz="1600" err="1"/>
              <a:t>Zabecki</a:t>
            </a:r>
            <a:r>
              <a:rPr lang="en-US" sz="1600"/>
              <a:t>, vol. 3, ABC-CLIO, 2014, pp. 1216-         1221. Gale Virtual Reference </a:t>
            </a:r>
            <a:r>
              <a:rPr lang="en-US" sz="1600" err="1"/>
              <a:t>Library,https</a:t>
            </a:r>
            <a:r>
              <a:rPr lang="en-US" sz="1600"/>
              <a:t>://link.galegroup.com/apps/doc/CX6174900890/GVRL?                              u=</a:t>
            </a:r>
            <a:r>
              <a:rPr lang="en-US" sz="1600" err="1"/>
              <a:t>kcls_main&amp;sid</a:t>
            </a:r>
            <a:r>
              <a:rPr lang="en-US" sz="1600"/>
              <a:t>=</a:t>
            </a:r>
            <a:r>
              <a:rPr lang="en-US" sz="1600" err="1"/>
              <a:t>GVRL&amp;xid</a:t>
            </a:r>
            <a:r>
              <a:rPr lang="en-US" sz="1600"/>
              <a:t>=3969c22b. </a:t>
            </a:r>
          </a:p>
          <a:p>
            <a:pPr marL="0" indent="0">
              <a:buNone/>
            </a:pPr>
            <a:r>
              <a:rPr lang="en-US" sz="1600" err="1"/>
              <a:t>Hellbeck</a:t>
            </a:r>
            <a:r>
              <a:rPr lang="en-US" sz="1600"/>
              <a:t>, Jochen. Stalingrad: the City That Defeated the Third Reich. PublicAffairs, 2016. </a:t>
            </a:r>
          </a:p>
          <a:p>
            <a:pPr marL="0" indent="0">
              <a:buNone/>
            </a:pPr>
            <a:r>
              <a:rPr lang="en-US" sz="1600"/>
              <a:t>Jones, Michael K. Stalingrad: How the Red Army Survived the German Onslaught. Casemate, 2007.</a:t>
            </a:r>
          </a:p>
        </p:txBody>
      </p:sp>
    </p:spTree>
    <p:extLst>
      <p:ext uri="{BB962C8B-B14F-4D97-AF65-F5344CB8AC3E}">
        <p14:creationId xmlns:p14="http://schemas.microsoft.com/office/powerpoint/2010/main" val="400341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546A344-1334-4772-AC2F-36024849D488}"/>
              </a:ext>
            </a:extLst>
          </p:cNvPr>
          <p:cNvSpPr/>
          <p:nvPr/>
        </p:nvSpPr>
        <p:spPr>
          <a:xfrm>
            <a:off x="3834721" y="607118"/>
            <a:ext cx="4522558" cy="1404561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</a:rPr>
              <a:t>Thesis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7664C8-94B9-4A93-8C19-01B7AD48F189}"/>
              </a:ext>
            </a:extLst>
          </p:cNvPr>
          <p:cNvSpPr/>
          <p:nvPr/>
        </p:nvSpPr>
        <p:spPr>
          <a:xfrm>
            <a:off x="1954530" y="2377440"/>
            <a:ext cx="8282940" cy="3143250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Operation Barbarossa, in 1941 was one of the largest modern day military operations, ending in the tactical German failures at Leningrad and Stalingrad, </a:t>
            </a:r>
            <a:r>
              <a:rPr lang="en-US" sz="2800" b="1" dirty="0">
                <a:solidFill>
                  <a:srgbClr val="FF0000"/>
                </a:solidFill>
              </a:rPr>
              <a:t>sparking the turning point of the war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ending the German dream of </a:t>
            </a:r>
            <a:r>
              <a:rPr lang="en-US" sz="2800" b="1" i="1" dirty="0">
                <a:solidFill>
                  <a:srgbClr val="FF0000"/>
                </a:solidFill>
              </a:rPr>
              <a:t>Lebensraum</a:t>
            </a:r>
            <a:r>
              <a:rPr lang="en-US" sz="2800" dirty="0">
                <a:solidFill>
                  <a:schemeClr val="tx1"/>
                </a:solidFill>
              </a:rPr>
              <a:t> alongside </a:t>
            </a:r>
            <a:r>
              <a:rPr lang="en-US" sz="2800" b="1" dirty="0">
                <a:solidFill>
                  <a:srgbClr val="FF0000"/>
                </a:solidFill>
              </a:rPr>
              <a:t>highlighting the Russian’s resilience</a:t>
            </a:r>
            <a:r>
              <a:rPr lang="en-US" sz="2800" dirty="0">
                <a:solidFill>
                  <a:schemeClr val="tx1"/>
                </a:solidFill>
              </a:rPr>
              <a:t> and their </a:t>
            </a:r>
            <a:r>
              <a:rPr lang="en-US" sz="2800" b="1" dirty="0">
                <a:solidFill>
                  <a:srgbClr val="FF0000"/>
                </a:solidFill>
              </a:rPr>
              <a:t>idea of self-sacrifice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055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7A9B2-CA41-4BF4-A743-610214BF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 Cited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1EF06A-5BD2-4918-8444-668191A0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buNone/>
            </a:pPr>
            <a:r>
              <a:rPr lang="en-US"/>
              <a:t>Jones, Michael K. Total War: from Stalingrad to Berlin. John Murray, 2012. </a:t>
            </a:r>
          </a:p>
          <a:p>
            <a:pPr>
              <a:buNone/>
            </a:pPr>
            <a:r>
              <a:rPr lang="en-US"/>
              <a:t>Limbach, Raymond. “Battle of Stalingrad.” </a:t>
            </a:r>
            <a:r>
              <a:rPr lang="en-US" err="1"/>
              <a:t>Encyclopædia</a:t>
            </a:r>
            <a:r>
              <a:rPr lang="en-US"/>
              <a:t> Britannica, </a:t>
            </a:r>
            <a:r>
              <a:rPr lang="en-US" err="1"/>
              <a:t>Encyclopædia</a:t>
            </a:r>
            <a:r>
              <a:rPr lang="en-US"/>
              <a:t> Britannica, </a:t>
            </a:r>
          </a:p>
          <a:p>
            <a:pPr>
              <a:buNone/>
            </a:pPr>
            <a:r>
              <a:rPr lang="en-US"/>
              <a:t>        Inc., 18 Jan. 2019, www.britannica.com/event/Battle-of-Stalingrad. </a:t>
            </a:r>
          </a:p>
          <a:p>
            <a:pPr>
              <a:buNone/>
            </a:pPr>
            <a:r>
              <a:rPr lang="en-US"/>
              <a:t>“Operation 'Barbarossa' And Germany's Failure In The Soviet Union.” Imperial War Museums, </a:t>
            </a:r>
          </a:p>
          <a:p>
            <a:pPr>
              <a:buNone/>
            </a:pPr>
            <a:r>
              <a:rPr lang="en-US"/>
              <a:t>www.iwm.org.uk/history/operation-barbarossa-and-germanys-failure-in-the-soviet-union. </a:t>
            </a:r>
          </a:p>
          <a:p>
            <a:pPr>
              <a:buNone/>
            </a:pPr>
            <a:r>
              <a:rPr lang="en-US"/>
              <a:t>Roberts, Andrew. The Storm of War: a New History of the Second World War. Harper </a:t>
            </a:r>
          </a:p>
          <a:p>
            <a:pPr>
              <a:buNone/>
            </a:pPr>
            <a:r>
              <a:rPr lang="en-US"/>
              <a:t>Perennial, 2012. </a:t>
            </a:r>
          </a:p>
          <a:p>
            <a:pPr>
              <a:buNone/>
            </a:pPr>
            <a:r>
              <a:rPr lang="en-US" err="1"/>
              <a:t>Royde</a:t>
            </a:r>
            <a:r>
              <a:rPr lang="en-US"/>
              <a:t>-Smith, John Graham. “Operation Barbarossa.” </a:t>
            </a:r>
            <a:r>
              <a:rPr lang="en-US" err="1"/>
              <a:t>Encyclopædia</a:t>
            </a:r>
            <a:r>
              <a:rPr lang="en-US"/>
              <a:t> Britannica, </a:t>
            </a:r>
            <a:r>
              <a:rPr lang="en-US" err="1"/>
              <a:t>Encyclopædia</a:t>
            </a:r>
            <a:r>
              <a:rPr lang="en-US"/>
              <a:t> Britannica, Inc., 15 June 2018, www.britannica.com/event/Operation-Barbarossa. </a:t>
            </a:r>
          </a:p>
          <a:p>
            <a:pPr>
              <a:buNone/>
            </a:pPr>
            <a:r>
              <a:rPr lang="en-US" err="1"/>
              <a:t>Tumarkin</a:t>
            </a:r>
            <a:r>
              <a:rPr lang="en-US"/>
              <a:t>, Nina. "The Great Patriotic War as myth and memory: in Soviet eyes the Second </a:t>
            </a:r>
          </a:p>
          <a:p>
            <a:pPr>
              <a:buNone/>
            </a:pPr>
            <a:r>
              <a:rPr lang="en-US"/>
              <a:t>World War is being transformed from heroic farce to grotesque tragedy." </a:t>
            </a:r>
            <a:r>
              <a:rPr lang="en-US" i="1"/>
              <a:t>The Atlantic</a:t>
            </a:r>
            <a:r>
              <a:rPr lang="en-US"/>
              <a:t>, June 1991, p. 26+. </a:t>
            </a:r>
            <a:r>
              <a:rPr lang="en-US" i="1"/>
              <a:t>Opposing Viewpoints in Context</a:t>
            </a:r>
            <a:r>
              <a:rPr lang="en-US"/>
              <a:t>, https://link.galegroup.com/apps/doc/A201491078/OVIC?u=kcls_main&amp;sid=OVIC&amp;xid=28004010 </a:t>
            </a:r>
          </a:p>
          <a:p>
            <a:pPr>
              <a:buNone/>
            </a:pPr>
            <a:r>
              <a:rPr lang="en-US"/>
              <a:t>Ziemke, Earl F., and Magna E. Bauer. Moscow to Stalingrad: Decision in the East. Center of </a:t>
            </a:r>
          </a:p>
          <a:p>
            <a:pPr>
              <a:buNone/>
            </a:pPr>
            <a:r>
              <a:rPr lang="en-US"/>
              <a:t>Military History, United States Army, 1987. </a:t>
            </a:r>
          </a:p>
          <a:p>
            <a:pPr>
              <a:buNone/>
            </a:pPr>
            <a:r>
              <a:rPr lang="en-US"/>
              <a:t>"Operation Barbarossa." Europe Since 1914: Encyclopedia of the Age of War and </a:t>
            </a:r>
          </a:p>
          <a:p>
            <a:pPr>
              <a:buNone/>
            </a:pPr>
            <a:r>
              <a:rPr lang="en-US"/>
              <a:t>Reconstruction, edited by John Merriman and Jay Winter, vol. 4, Charles Scribner's Sons, 2006, pp. 1923-1926. Gale Virtual Reference Library, https://link.galegroup.com/apps/doc/CX3447000662/GVRL?u=kcls_main&amp;sid=GVRL&amp;xid=2a13c82c </a:t>
            </a:r>
          </a:p>
          <a:p>
            <a:pPr marL="0" indent="0">
              <a:buNone/>
            </a:pPr>
            <a:r>
              <a:rPr lang="en-US"/>
              <a:t>"Resistance to Nazis." </a:t>
            </a:r>
            <a:r>
              <a:rPr lang="en-US" i="1"/>
              <a:t>UXL Protests, Riots, and Rebellions</a:t>
            </a:r>
            <a:r>
              <a:rPr lang="en-US"/>
              <a:t>: </a:t>
            </a:r>
            <a:r>
              <a:rPr lang="en-US" i="1"/>
              <a:t>Civil Unrest in the Modern World</a:t>
            </a:r>
            <a:r>
              <a:rPr lang="en-US"/>
              <a:t>, edited by Tracey Vasil </a:t>
            </a:r>
            <a:r>
              <a:rPr lang="en-US" err="1"/>
              <a:t>Biscontini</a:t>
            </a:r>
            <a:r>
              <a:rPr lang="en-US"/>
              <a:t>, vol. 3, UXL, 2018, pp. 585-615. </a:t>
            </a:r>
            <a:r>
              <a:rPr lang="en-US" i="1"/>
              <a:t>Opposing Viewpoints in Context</a:t>
            </a:r>
            <a:r>
              <a:rPr lang="en-US"/>
              <a:t>, https://link.galegroup.com/apps/doc/CX3662400026/OVIC?u=kcls_main&amp;sid=OVIC&amp;xid=3cd04586</a:t>
            </a:r>
          </a:p>
        </p:txBody>
      </p:sp>
    </p:spTree>
    <p:extLst>
      <p:ext uri="{BB962C8B-B14F-4D97-AF65-F5344CB8AC3E}">
        <p14:creationId xmlns:p14="http://schemas.microsoft.com/office/powerpoint/2010/main" val="128990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2761945-419A-44D5-9B85-9AC980D4263E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Hitler’s Reasons</a:t>
            </a:r>
            <a:r>
              <a:rPr lang="en-US" sz="4800"/>
              <a:t> 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B3B97D3-154D-4D27-97B1-8E453A0098D0}"/>
              </a:ext>
            </a:extLst>
          </p:cNvPr>
          <p:cNvSpPr/>
          <p:nvPr/>
        </p:nvSpPr>
        <p:spPr>
          <a:xfrm>
            <a:off x="1083945" y="1530984"/>
            <a:ext cx="10024110" cy="4742815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Hitler invaded the USSR for </a:t>
            </a:r>
            <a:r>
              <a:rPr lang="en-US" sz="3600" b="1" dirty="0">
                <a:solidFill>
                  <a:schemeClr val="tx1"/>
                </a:solidFill>
              </a:rPr>
              <a:t>4 main reasons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Hitler hated the Bolsheviks(Hartman 19)</a:t>
            </a:r>
            <a:endParaRPr lang="en-US" sz="32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Eliminate Britain allies(Jones 119)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Gain resources and land(</a:t>
            </a:r>
            <a:r>
              <a:rPr lang="en-US" sz="3200" i="1" dirty="0">
                <a:solidFill>
                  <a:schemeClr val="tx1"/>
                </a:solidFill>
              </a:rPr>
              <a:t>Lebensraum</a:t>
            </a:r>
            <a:r>
              <a:rPr lang="en-US" sz="3200" dirty="0">
                <a:solidFill>
                  <a:schemeClr val="tx1"/>
                </a:solidFill>
              </a:rPr>
              <a:t>)(Roberts 144)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Russian were a weak and easy target</a:t>
            </a:r>
          </a:p>
        </p:txBody>
      </p:sp>
    </p:spTree>
    <p:extLst>
      <p:ext uri="{BB962C8B-B14F-4D97-AF65-F5344CB8AC3E}">
        <p14:creationId xmlns:p14="http://schemas.microsoft.com/office/powerpoint/2010/main" val="2278665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2AC1684-395D-41E7-BFF3-EC43477408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"/>
          <a:stretch/>
        </p:blipFill>
        <p:spPr>
          <a:xfrm>
            <a:off x="6685182" y="1533217"/>
            <a:ext cx="4476310" cy="4410691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D67677F-75C5-4D19-BB31-57F0D1C52065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Where It All Went Down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EB5CA90-1CA3-4EDE-875C-6E7258C666C7}"/>
              </a:ext>
            </a:extLst>
          </p:cNvPr>
          <p:cNvSpPr/>
          <p:nvPr/>
        </p:nvSpPr>
        <p:spPr>
          <a:xfrm>
            <a:off x="991234" y="1838325"/>
            <a:ext cx="5501640" cy="2738381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	German Start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	Germans Farthest Position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	German goal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DF59E8-5CAB-4AE2-966A-F2E79A8878CB}"/>
              </a:ext>
            </a:extLst>
          </p:cNvPr>
          <p:cNvSpPr/>
          <p:nvPr/>
        </p:nvSpPr>
        <p:spPr>
          <a:xfrm>
            <a:off x="1320165" y="3204323"/>
            <a:ext cx="560070" cy="1257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26723B-3113-4257-82D2-9C78844D391A}"/>
              </a:ext>
            </a:extLst>
          </p:cNvPr>
          <p:cNvSpPr/>
          <p:nvPr/>
        </p:nvSpPr>
        <p:spPr>
          <a:xfrm>
            <a:off x="1320165" y="2534772"/>
            <a:ext cx="560070" cy="1257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4D7DAE-C8C9-42CA-8C4F-ACC9AA4BB4EE}"/>
              </a:ext>
            </a:extLst>
          </p:cNvPr>
          <p:cNvSpPr/>
          <p:nvPr/>
        </p:nvSpPr>
        <p:spPr>
          <a:xfrm>
            <a:off x="1320165" y="3873874"/>
            <a:ext cx="560070" cy="1257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76391FD-C4D6-4457-8539-4140CD4A109F}"/>
              </a:ext>
            </a:extLst>
          </p:cNvPr>
          <p:cNvSpPr txBox="1">
            <a:spLocks/>
          </p:cNvSpPr>
          <p:nvPr/>
        </p:nvSpPr>
        <p:spPr>
          <a:xfrm>
            <a:off x="249019" y="6505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1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C9D4C10-F1E7-4E69-9153-53EDE808C997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German Dream of </a:t>
            </a:r>
            <a:r>
              <a:rPr lang="en-US" sz="4800" i="1">
                <a:solidFill>
                  <a:schemeClr val="tx1"/>
                </a:solidFill>
              </a:rPr>
              <a:t>Lebensraum</a:t>
            </a:r>
            <a:r>
              <a:rPr lang="en-US" sz="4800"/>
              <a:t> 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A6D32B9-7C7A-4F43-A064-55211835E0B7}"/>
              </a:ext>
            </a:extLst>
          </p:cNvPr>
          <p:cNvSpPr/>
          <p:nvPr/>
        </p:nvSpPr>
        <p:spPr>
          <a:xfrm>
            <a:off x="1083945" y="1422400"/>
            <a:ext cx="10024110" cy="495300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Hitler main goal with the invasion was to secure Lebensraum or living space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Germany's had limited resources of food and raw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“Secure for the German people the land and soil they are entitled on this earth.”(Bower 171)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Exterminate the Slavs who unworthy of the land 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This Dream was ended by the failure of the Operation</a:t>
            </a:r>
          </a:p>
        </p:txBody>
      </p:sp>
    </p:spTree>
    <p:extLst>
      <p:ext uri="{BB962C8B-B14F-4D97-AF65-F5344CB8AC3E}">
        <p14:creationId xmlns:p14="http://schemas.microsoft.com/office/powerpoint/2010/main" val="3145973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BC8530D-3B5B-4E6F-A491-0590238F3962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Who’s Who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E3BA27-4C57-4BDE-AFBF-3B55880D6E7A}"/>
              </a:ext>
            </a:extLst>
          </p:cNvPr>
          <p:cNvSpPr/>
          <p:nvPr/>
        </p:nvSpPr>
        <p:spPr>
          <a:xfrm>
            <a:off x="2260426" y="1430263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Axis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CC4B82-81C2-46D7-8203-091294658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3" y="2358230"/>
            <a:ext cx="2663118" cy="3607314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C74C26-550A-4A55-BDEB-9A5FD8280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05" y="2358230"/>
            <a:ext cx="2663119" cy="3615094"/>
          </a:xfrm>
          <a:prstGeom prst="ellipse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6D617F-75E9-4AF4-A37C-E79DAB204CC7}"/>
              </a:ext>
            </a:extLst>
          </p:cNvPr>
          <p:cNvSpPr/>
          <p:nvPr/>
        </p:nvSpPr>
        <p:spPr>
          <a:xfrm>
            <a:off x="8511540" y="1525314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Allies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84C18F-FFF8-411E-B29D-37FBBC43E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33" y="2270958"/>
            <a:ext cx="2663119" cy="3716262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F8B7AE-023D-464B-AB5E-84F2821EA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63" y="2354340"/>
            <a:ext cx="2549104" cy="36150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0926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BC8530D-3B5B-4E6F-A491-0590238F3962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Who’s Who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E3BA27-4C57-4BDE-AFBF-3B55880D6E7A}"/>
              </a:ext>
            </a:extLst>
          </p:cNvPr>
          <p:cNvSpPr/>
          <p:nvPr/>
        </p:nvSpPr>
        <p:spPr>
          <a:xfrm>
            <a:off x="1083945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Axis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CC4B82-81C2-46D7-8203-091294658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0" y="2270958"/>
            <a:ext cx="1592136" cy="2156620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C74C26-550A-4A55-BDEB-9A5FD8280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9" y="4548759"/>
            <a:ext cx="1592137" cy="2161272"/>
          </a:xfrm>
          <a:prstGeom prst="ellipse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6D617F-75E9-4AF4-A37C-E79DAB204CC7}"/>
              </a:ext>
            </a:extLst>
          </p:cNvPr>
          <p:cNvSpPr/>
          <p:nvPr/>
        </p:nvSpPr>
        <p:spPr>
          <a:xfrm>
            <a:off x="9404863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Allies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84C18F-FFF8-411E-B29D-37FBBC43E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2205823"/>
            <a:ext cx="1592137" cy="2221755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F8B7AE-023D-464B-AB5E-84F2821EA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4532881"/>
            <a:ext cx="1592137" cy="22579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2763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BC8530D-3B5B-4E6F-A491-0590238F3962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Who’s Who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E3BA27-4C57-4BDE-AFBF-3B55880D6E7A}"/>
              </a:ext>
            </a:extLst>
          </p:cNvPr>
          <p:cNvSpPr/>
          <p:nvPr/>
        </p:nvSpPr>
        <p:spPr>
          <a:xfrm>
            <a:off x="1083945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Axis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CC4B82-81C2-46D7-8203-091294658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39" y="2205823"/>
            <a:ext cx="2635403" cy="3569772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C74C26-550A-4A55-BDEB-9A5FD8280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9" y="4548759"/>
            <a:ext cx="1592137" cy="2161272"/>
          </a:xfrm>
          <a:prstGeom prst="ellipse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6D617F-75E9-4AF4-A37C-E79DAB204CC7}"/>
              </a:ext>
            </a:extLst>
          </p:cNvPr>
          <p:cNvSpPr/>
          <p:nvPr/>
        </p:nvSpPr>
        <p:spPr>
          <a:xfrm>
            <a:off x="9404863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Allies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84C18F-FFF8-411E-B29D-37FBBC43E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2205823"/>
            <a:ext cx="1592137" cy="2221755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F8B7AE-023D-464B-AB5E-84F2821EA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4532881"/>
            <a:ext cx="1592137" cy="2257940"/>
          </a:xfrm>
          <a:prstGeom prst="ellipse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2227C3F-85C0-4B48-BD52-698D13595F20}"/>
              </a:ext>
            </a:extLst>
          </p:cNvPr>
          <p:cNvSpPr/>
          <p:nvPr/>
        </p:nvSpPr>
        <p:spPr>
          <a:xfrm>
            <a:off x="5634812" y="2970522"/>
            <a:ext cx="5001312" cy="2040374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Erich Von </a:t>
            </a:r>
            <a:r>
              <a:rPr lang="en-US" sz="4000" dirty="0" err="1">
                <a:solidFill>
                  <a:schemeClr val="tx1"/>
                </a:solidFill>
              </a:rPr>
              <a:t>Manstein</a:t>
            </a:r>
            <a:endParaRPr lang="en-US" sz="4000" b="0" dirty="0">
              <a:solidFill>
                <a:schemeClr val="tx1"/>
              </a:solidFill>
              <a:effectLst/>
            </a:endParaRPr>
          </a:p>
          <a:p>
            <a:r>
              <a:rPr lang="en-US" dirty="0">
                <a:solidFill>
                  <a:schemeClr val="tx1"/>
                </a:solidFill>
              </a:rPr>
              <a:t>He led the Axis forces</a:t>
            </a:r>
          </a:p>
          <a:p>
            <a:r>
              <a:rPr lang="en-US" dirty="0">
                <a:solidFill>
                  <a:schemeClr val="tx1"/>
                </a:solidFill>
              </a:rPr>
              <a:t>Was promoted to field marshal</a:t>
            </a:r>
          </a:p>
          <a:p>
            <a:r>
              <a:rPr lang="en-US" dirty="0">
                <a:solidFill>
                  <a:schemeClr val="tx1"/>
                </a:solidFill>
              </a:rPr>
              <a:t>Participated in the Siege of Leningrad.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Tried to break the siege at Stalingrad</a:t>
            </a:r>
          </a:p>
        </p:txBody>
      </p:sp>
    </p:spTree>
    <p:extLst>
      <p:ext uri="{BB962C8B-B14F-4D97-AF65-F5344CB8AC3E}">
        <p14:creationId xmlns:p14="http://schemas.microsoft.com/office/powerpoint/2010/main" val="2481852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BC8530D-3B5B-4E6F-A491-0590238F3962}"/>
              </a:ext>
            </a:extLst>
          </p:cNvPr>
          <p:cNvSpPr/>
          <p:nvPr/>
        </p:nvSpPr>
        <p:spPr>
          <a:xfrm>
            <a:off x="1083945" y="102870"/>
            <a:ext cx="10024110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Who’s Who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E3BA27-4C57-4BDE-AFBF-3B55880D6E7A}"/>
              </a:ext>
            </a:extLst>
          </p:cNvPr>
          <p:cNvSpPr/>
          <p:nvPr/>
        </p:nvSpPr>
        <p:spPr>
          <a:xfrm>
            <a:off x="1083945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Axis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C74C26-550A-4A55-BDEB-9A5FD8280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95" y="2558582"/>
            <a:ext cx="2753653" cy="3737991"/>
          </a:xfrm>
          <a:prstGeom prst="ellipse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6D617F-75E9-4AF4-A37C-E79DAB204CC7}"/>
              </a:ext>
            </a:extLst>
          </p:cNvPr>
          <p:cNvSpPr/>
          <p:nvPr/>
        </p:nvSpPr>
        <p:spPr>
          <a:xfrm>
            <a:off x="9404863" y="1228605"/>
            <a:ext cx="1420035" cy="868680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Allies</a:t>
            </a:r>
            <a:endParaRPr lang="en-US" sz="3600" b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84C18F-FFF8-411E-B29D-37FBBC43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2205823"/>
            <a:ext cx="1592137" cy="2221755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F8B7AE-023D-464B-AB5E-84F2821EA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11" y="4532881"/>
            <a:ext cx="1592137" cy="2257940"/>
          </a:xfrm>
          <a:prstGeom prst="ellipse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2227C3F-85C0-4B48-BD52-698D13595F20}"/>
              </a:ext>
            </a:extLst>
          </p:cNvPr>
          <p:cNvSpPr/>
          <p:nvPr/>
        </p:nvSpPr>
        <p:spPr>
          <a:xfrm>
            <a:off x="5646242" y="3247619"/>
            <a:ext cx="5001312" cy="2221756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Gerd von Rundstedt</a:t>
            </a:r>
            <a:endParaRPr lang="en-US" sz="4000" b="0" dirty="0">
              <a:solidFill>
                <a:schemeClr val="tx1"/>
              </a:solidFill>
              <a:effectLst/>
            </a:endParaRPr>
          </a:p>
          <a:p>
            <a:r>
              <a:rPr lang="en-US" dirty="0">
                <a:solidFill>
                  <a:schemeClr val="tx1"/>
                </a:solidFill>
              </a:rPr>
              <a:t>He was also promoted to the rank of Field Marshal </a:t>
            </a:r>
          </a:p>
          <a:p>
            <a:r>
              <a:rPr lang="en-US" dirty="0">
                <a:solidFill>
                  <a:schemeClr val="tx1"/>
                </a:solidFill>
              </a:rPr>
              <a:t>Commanded Army Group South during the invasion(Stalingrad)</a:t>
            </a:r>
            <a:endParaRPr lang="en-US" sz="4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A20E35-DF8B-4244-B52B-FDCA1883F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0" y="2270958"/>
            <a:ext cx="1592136" cy="2156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4296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Product Sans"/>
        <a:ea typeface=""/>
        <a:cs typeface=""/>
      </a:majorFont>
      <a:minorFont>
        <a:latin typeface="Produc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617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Product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 </vt:lpstr>
      <vt:lpstr>Works Cited Cont.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Archit Singh</dc:creator>
  <cp:lastModifiedBy>Maners, Allison SHS Staff</cp:lastModifiedBy>
  <cp:revision>16</cp:revision>
  <dcterms:created xsi:type="dcterms:W3CDTF">2019-04-28T00:11:14Z</dcterms:created>
  <dcterms:modified xsi:type="dcterms:W3CDTF">2019-05-02T16:52:46Z</dcterms:modified>
</cp:coreProperties>
</file>