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950075" cy="9236075"/>
  <p:embeddedFontLst>
    <p:embeddedFont>
      <p:font typeface="Calibri" panose="020F0502020204030204" pitchFamily="34" charset="0"/>
      <p:regular r:id="rId15"/>
      <p:bold r:id="rId16"/>
      <p:italic r:id="rId17"/>
      <p:boldItalic r:id="rId18"/>
    </p:embeddedFont>
    <p:embeddedFont>
      <p:font typeface="Raleway" panose="020B0604020202020204" charset="0"/>
      <p:regular r:id="rId19"/>
      <p:bold r:id="rId20"/>
      <p:italic r:id="rId21"/>
      <p:boldItalic r:id="rId22"/>
    </p:embeddedFont>
    <p:embeddedFont>
      <p:font typeface="Lato"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EEDD991-B0C0-49E2-92C7-5248EC174FD3}" type="datetimeFigureOut">
              <a:rPr lang="en-US" smtClean="0"/>
              <a:t>4/29/2019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84605406-5D88-4ECB-9B61-0FB190CF0EB8}" type="slidenum">
              <a:rPr lang="en-US" smtClean="0"/>
              <a:t>‹#›</a:t>
            </a:fld>
            <a:endParaRPr lang="en-US"/>
          </a:p>
        </p:txBody>
      </p:sp>
    </p:spTree>
    <p:extLst>
      <p:ext uri="{BB962C8B-B14F-4D97-AF65-F5344CB8AC3E}">
        <p14:creationId xmlns:p14="http://schemas.microsoft.com/office/powerpoint/2010/main" val="39646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765909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176907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6abf907d9_0_94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6abf907d9_0_94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462458" indent="-301882"/>
            <a:r>
              <a:rPr lang="en"/>
              <a:t>The second part of France was Occupied France</a:t>
            </a:r>
            <a:endParaRPr/>
          </a:p>
          <a:p>
            <a:pPr marL="924916" lvl="1" indent="-301882"/>
            <a:r>
              <a:rPr lang="en"/>
              <a:t>This was mainly in the north and west parts of france.</a:t>
            </a:r>
            <a:endParaRPr/>
          </a:p>
          <a:p>
            <a:pPr marL="924916" lvl="1" indent="-301882"/>
            <a:r>
              <a:rPr lang="en"/>
              <a:t>This was called occupied france because it was occupied and controlled solely by the military</a:t>
            </a:r>
            <a:endParaRPr/>
          </a:p>
          <a:p>
            <a:pPr marL="1387373" lvl="2" indent="-301882"/>
            <a:r>
              <a:rPr lang="en"/>
              <a:t>Vichy frnce in the south was controlled by a puppet govt but occupied france was secretly by militaary</a:t>
            </a:r>
            <a:endParaRPr/>
          </a:p>
          <a:p>
            <a:pPr marL="924916" lvl="1" indent="-301882"/>
            <a:r>
              <a:rPr lang="en"/>
              <a:t>Everyone knew the military was really in control not the govt at vichy</a:t>
            </a:r>
            <a:endParaRPr/>
          </a:p>
          <a:p>
            <a:pPr marL="924916" lvl="1" indent="-301882"/>
            <a:r>
              <a:rPr lang="en"/>
              <a:t>Very important to know that OCCUPIED FRANCE AND VICHY FRANCE WERE MADE BECAUSE OF GERMAN OCCUPATION</a:t>
            </a:r>
            <a:endParaRPr/>
          </a:p>
        </p:txBody>
      </p:sp>
    </p:spTree>
    <p:extLst>
      <p:ext uri="{BB962C8B-B14F-4D97-AF65-F5344CB8AC3E}">
        <p14:creationId xmlns:p14="http://schemas.microsoft.com/office/powerpoint/2010/main" val="245000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8ef439dd1_1_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8ef439dd1_1_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133543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130f732a0_0_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130f732a0_0_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462458" indent="-301882"/>
            <a:r>
              <a:rPr lang="en"/>
              <a:t>Don’t read directly off thesis</a:t>
            </a:r>
            <a:endParaRPr/>
          </a:p>
          <a:p>
            <a:pPr marL="924916" lvl="1" indent="-301882"/>
            <a:r>
              <a:rPr lang="en"/>
              <a:t>Summarize the thesis to main points</a:t>
            </a:r>
            <a:endParaRPr/>
          </a:p>
          <a:p>
            <a:pPr marL="924916" lvl="1" indent="-301882"/>
            <a:r>
              <a:rPr lang="en" b="1"/>
              <a:t>Using case red+case yellow, germans were able to crush the Allies in France which led to the creation of two “different” frances (not just one), and the Miracle of Dunkirk, which boosted the Allies morale</a:t>
            </a:r>
            <a:endParaRPr b="1"/>
          </a:p>
          <a:p>
            <a:pPr marL="1387373" lvl="2" indent="-301882"/>
            <a:r>
              <a:rPr lang="en"/>
              <a:t>Will explain how the morale boosted later</a:t>
            </a:r>
            <a:endParaRPr/>
          </a:p>
        </p:txBody>
      </p:sp>
    </p:spTree>
    <p:extLst>
      <p:ext uri="{BB962C8B-B14F-4D97-AF65-F5344CB8AC3E}">
        <p14:creationId xmlns:p14="http://schemas.microsoft.com/office/powerpoint/2010/main" val="368932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2098f0337e2e5a2_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2098f0337e2e5a2_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305158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6abf907d9_0_5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6abf907d9_0_5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95733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6abf907d9_0_6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6abf907d9_0_6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58804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6abf907d9_0_6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6abf907d9_0_6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197745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6abf907d9_0_7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6abf907d9_0_7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462458" indent="-301882"/>
            <a:r>
              <a:rPr lang="en"/>
              <a:t>What was Dynamo?</a:t>
            </a:r>
            <a:endParaRPr/>
          </a:p>
          <a:p>
            <a:pPr marL="924916" lvl="1" indent="-301882"/>
            <a:r>
              <a:rPr lang="en"/>
              <a:t>Dynamo was the evacuation plan of Britain to get Allied troops out of France because of the invasion</a:t>
            </a:r>
            <a:endParaRPr/>
          </a:p>
          <a:p>
            <a:pPr marL="924916" lvl="1" indent="-301882"/>
            <a:r>
              <a:rPr lang="en"/>
              <a:t>They used civilian passenger boats and other unusual tactics to get troops out</a:t>
            </a:r>
            <a:endParaRPr/>
          </a:p>
          <a:p>
            <a:pPr marL="924916" lvl="1" indent="-301882"/>
            <a:r>
              <a:rPr lang="en"/>
              <a:t>Troops were being bombed out on the beaches of Normandy by the German Air Force, or Luftwaffe</a:t>
            </a:r>
            <a:endParaRPr/>
          </a:p>
          <a:p>
            <a:pPr marL="462458" indent="-301882"/>
            <a:r>
              <a:rPr lang="en"/>
              <a:t>Evacuated 338,226 troops, but sadly many supplies and tanks were lost due to the evacuation</a:t>
            </a:r>
            <a:endParaRPr/>
          </a:p>
          <a:p>
            <a:pPr marL="924916" lvl="1" indent="-301882"/>
            <a:r>
              <a:rPr lang="en"/>
              <a:t>Big morale boost BECAUSE </a:t>
            </a:r>
            <a:r>
              <a:rPr lang="en" b="1"/>
              <a:t>they were able to save so many lives</a:t>
            </a:r>
            <a:endParaRPr/>
          </a:p>
          <a:p>
            <a:pPr marL="924916" lvl="1" indent="-301882"/>
            <a:r>
              <a:rPr lang="en"/>
              <a:t>Propelled them through the rest of the war</a:t>
            </a:r>
            <a:endParaRPr/>
          </a:p>
        </p:txBody>
      </p:sp>
    </p:spTree>
    <p:extLst>
      <p:ext uri="{BB962C8B-B14F-4D97-AF65-F5344CB8AC3E}">
        <p14:creationId xmlns:p14="http://schemas.microsoft.com/office/powerpoint/2010/main" val="380965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6abf907d9_0_9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6abf907d9_0_9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380439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6d3952aa5_0_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6d3952aa5_0_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357030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86825" y="1303325"/>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Battles of France</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CR</a:t>
            </a:r>
            <a:r>
              <a:rPr lang="en"/>
              <a:t>, </a:t>
            </a:r>
            <a:r>
              <a:rPr lang="en" smtClean="0"/>
              <a:t>VK</a:t>
            </a:r>
            <a:r>
              <a:rPr lang="en"/>
              <a:t>, </a:t>
            </a:r>
            <a:r>
              <a:rPr lang="en" smtClean="0"/>
              <a:t>KW</a:t>
            </a:r>
            <a:endParaRPr dirty="0"/>
          </a:p>
        </p:txBody>
      </p:sp>
      <p:pic>
        <p:nvPicPr>
          <p:cNvPr id="88" name="Google Shape;88;p13"/>
          <p:cNvPicPr preferRelativeResize="0"/>
          <p:nvPr/>
        </p:nvPicPr>
        <p:blipFill rotWithShape="1">
          <a:blip r:embed="rId3">
            <a:alphaModFix/>
          </a:blip>
          <a:srcRect l="114920" t="119810" r="-114920" b="-119810"/>
          <a:stretch/>
        </p:blipFill>
        <p:spPr>
          <a:xfrm>
            <a:off x="2721775" y="1715450"/>
            <a:ext cx="5045850" cy="2875600"/>
          </a:xfrm>
          <a:prstGeom prst="rect">
            <a:avLst/>
          </a:prstGeom>
          <a:noFill/>
          <a:ln>
            <a:noFill/>
          </a:ln>
        </p:spPr>
      </p:pic>
      <p:pic>
        <p:nvPicPr>
          <p:cNvPr id="89" name="Google Shape;89;p13"/>
          <p:cNvPicPr preferRelativeResize="0"/>
          <p:nvPr/>
        </p:nvPicPr>
        <p:blipFill>
          <a:blip r:embed="rId3">
            <a:alphaModFix/>
          </a:blip>
          <a:stretch>
            <a:fillRect/>
          </a:stretch>
        </p:blipFill>
        <p:spPr>
          <a:xfrm>
            <a:off x="4500550" y="2433850"/>
            <a:ext cx="3543300" cy="201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Occupied France</a:t>
            </a:r>
            <a:endParaRPr/>
          </a:p>
        </p:txBody>
      </p:sp>
      <p:sp>
        <p:nvSpPr>
          <p:cNvPr id="182" name="Google Shape;182;p22"/>
          <p:cNvSpPr txBox="1">
            <a:spLocks noGrp="1"/>
          </p:cNvSpPr>
          <p:nvPr>
            <p:ph type="body" idx="1"/>
          </p:nvPr>
        </p:nvSpPr>
        <p:spPr>
          <a:xfrm>
            <a:off x="729450" y="1900200"/>
            <a:ext cx="4110300" cy="226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The part of France that was </a:t>
            </a:r>
            <a:r>
              <a:rPr lang="en" sz="1400" b="1" u="sng"/>
              <a:t>controlled by the Nazi military</a:t>
            </a:r>
            <a:endParaRPr sz="1400"/>
          </a:p>
          <a:p>
            <a:pPr marL="914400" lvl="1" indent="-317500" algn="l" rtl="0">
              <a:spcBef>
                <a:spcPts val="0"/>
              </a:spcBef>
              <a:spcAft>
                <a:spcPts val="0"/>
              </a:spcAft>
              <a:buSzPts val="1400"/>
              <a:buChar char="○"/>
            </a:pPr>
            <a:r>
              <a:rPr lang="en" sz="1400"/>
              <a:t>The north/northwestern parts of France</a:t>
            </a:r>
            <a:endParaRPr sz="1400"/>
          </a:p>
          <a:p>
            <a:pPr marL="457200" lvl="0" indent="-317500" algn="l" rtl="0">
              <a:spcBef>
                <a:spcPts val="0"/>
              </a:spcBef>
              <a:spcAft>
                <a:spcPts val="0"/>
              </a:spcAft>
              <a:buSzPts val="1400"/>
              <a:buChar char="●"/>
            </a:pPr>
            <a:r>
              <a:rPr lang="en" sz="1400"/>
              <a:t>Full military administration that controlled Occupied France</a:t>
            </a:r>
            <a:endParaRPr sz="1400"/>
          </a:p>
          <a:p>
            <a:pPr marL="457200" lvl="0" indent="-317500" algn="l" rtl="0">
              <a:spcBef>
                <a:spcPts val="0"/>
              </a:spcBef>
              <a:spcAft>
                <a:spcPts val="0"/>
              </a:spcAft>
              <a:buSzPts val="1400"/>
              <a:buChar char="●"/>
            </a:pPr>
            <a:r>
              <a:rPr lang="en" sz="1400"/>
              <a:t>Opposite of Vichy France</a:t>
            </a:r>
            <a:endParaRPr sz="1400"/>
          </a:p>
          <a:p>
            <a:pPr marL="914400" lvl="1" indent="-317500" algn="l" rtl="0">
              <a:spcBef>
                <a:spcPts val="0"/>
              </a:spcBef>
              <a:spcAft>
                <a:spcPts val="0"/>
              </a:spcAft>
              <a:buSzPts val="1400"/>
              <a:buChar char="○"/>
            </a:pPr>
            <a:r>
              <a:rPr lang="en" sz="1400"/>
              <a:t>Not a puppet government but the actual one</a:t>
            </a:r>
            <a:endParaRPr sz="1400"/>
          </a:p>
          <a:p>
            <a:pPr marL="0" lvl="0" indent="0" algn="l" rtl="0">
              <a:spcBef>
                <a:spcPts val="1600"/>
              </a:spcBef>
              <a:spcAft>
                <a:spcPts val="1600"/>
              </a:spcAft>
              <a:buNone/>
            </a:pPr>
            <a:r>
              <a:rPr lang="en" i="1">
                <a:solidFill>
                  <a:srgbClr val="3C4043"/>
                </a:solidFill>
                <a:highlight>
                  <a:srgbClr val="FFFFFF"/>
                </a:highlight>
              </a:rPr>
              <a:t>“In the occupied part of France the German Reich exercises all rights of an occupying power. The French Government obligates itself.”(Goldberg) </a:t>
            </a:r>
            <a:endParaRPr i="1"/>
          </a:p>
        </p:txBody>
      </p:sp>
      <p:pic>
        <p:nvPicPr>
          <p:cNvPr id="183" name="Google Shape;183;p22"/>
          <p:cNvPicPr preferRelativeResize="0"/>
          <p:nvPr/>
        </p:nvPicPr>
        <p:blipFill>
          <a:blip r:embed="rId3">
            <a:alphaModFix/>
          </a:blip>
          <a:stretch>
            <a:fillRect/>
          </a:stretch>
        </p:blipFill>
        <p:spPr>
          <a:xfrm>
            <a:off x="5319225" y="1470625"/>
            <a:ext cx="3289425" cy="3120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p:nvPr/>
        </p:nvSpPr>
        <p:spPr>
          <a:xfrm>
            <a:off x="0" y="0"/>
            <a:ext cx="9069300" cy="68475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None/>
            </a:pPr>
            <a:endParaRPr sz="1100">
              <a:latin typeface="Calibri"/>
              <a:ea typeface="Calibri"/>
              <a:cs typeface="Calibri"/>
              <a:sym typeface="Calibri"/>
            </a:endParaRPr>
          </a:p>
        </p:txBody>
      </p:sp>
      <p:sp>
        <p:nvSpPr>
          <p:cNvPr id="189" name="Google Shape;189;p23"/>
          <p:cNvSpPr txBox="1">
            <a:spLocks noGrp="1"/>
          </p:cNvSpPr>
          <p:nvPr>
            <p:ph type="body" idx="4294967295"/>
          </p:nvPr>
        </p:nvSpPr>
        <p:spPr>
          <a:xfrm>
            <a:off x="173475" y="659725"/>
            <a:ext cx="8895900" cy="63867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"The Battles of France." </a:t>
            </a:r>
            <a:r>
              <a:rPr lang="en" sz="1200" i="1">
                <a:solidFill>
                  <a:srgbClr val="000000"/>
                </a:solidFill>
                <a:latin typeface="Times New Roman"/>
                <a:ea typeface="Times New Roman"/>
                <a:cs typeface="Times New Roman"/>
                <a:sym typeface="Times New Roman"/>
              </a:rPr>
              <a:t>Royal AirForce Museum</a:t>
            </a:r>
            <a:r>
              <a:rPr lang="en" sz="1200">
                <a:solidFill>
                  <a:srgbClr val="000000"/>
                </a:solidFill>
                <a:latin typeface="Times New Roman"/>
                <a:ea typeface="Times New Roman"/>
                <a:cs typeface="Times New Roman"/>
                <a:sym typeface="Times New Roman"/>
              </a:rPr>
              <a:t>, www.rafmuseum.org.uk/research/online-exhibitions/history-of-the-battle-of-britain/the-battle-of-france.aspx. Accessed 28 Apr. 2019.</a:t>
            </a:r>
            <a:endParaRPr sz="11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i="1">
                <a:solidFill>
                  <a:srgbClr val="000000"/>
                </a:solidFill>
                <a:latin typeface="Times New Roman"/>
                <a:ea typeface="Times New Roman"/>
                <a:cs typeface="Times New Roman"/>
                <a:sym typeface="Times New Roman"/>
              </a:rPr>
              <a:t>Discover Ideas about Dunkirk Map</a:t>
            </a:r>
            <a:r>
              <a:rPr lang="en" sz="1200">
                <a:solidFill>
                  <a:srgbClr val="000000"/>
                </a:solidFill>
                <a:latin typeface="Times New Roman"/>
                <a:ea typeface="Times New Roman"/>
                <a:cs typeface="Times New Roman"/>
                <a:sym typeface="Times New Roman"/>
              </a:rPr>
              <a:t>. www.pinterest.com/pin/239464905170200967/. Accessed 28 Apr. 2019.</a:t>
            </a:r>
            <a:endParaRPr sz="11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"Dunkirk evacuation." Britannica Library, Encyclopædia Britannica, 12 July. 2017. library-eb-com.ezproxy.kcls.org/levels/referencecenter/article/Dunkirk-evacuation/472239#337607.toc. Accessed 25 Apr. 2019</a:t>
            </a:r>
            <a:endParaRPr sz="11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Forczyk, Robert. </a:t>
            </a:r>
            <a:r>
              <a:rPr lang="en" sz="1200" i="1">
                <a:solidFill>
                  <a:srgbClr val="000000"/>
                </a:solidFill>
                <a:latin typeface="Times New Roman"/>
                <a:ea typeface="Times New Roman"/>
                <a:cs typeface="Times New Roman"/>
                <a:sym typeface="Times New Roman"/>
              </a:rPr>
              <a:t>Case Red: The Collapse of France</a:t>
            </a:r>
            <a:r>
              <a:rPr lang="en" sz="1200">
                <a:solidFill>
                  <a:srgbClr val="000000"/>
                </a:solidFill>
                <a:latin typeface="Times New Roman"/>
                <a:ea typeface="Times New Roman"/>
                <a:cs typeface="Times New Roman"/>
                <a:sym typeface="Times New Roman"/>
              </a:rPr>
              <a:t>. Bloomsbury Publishing PLC, 2019.</a:t>
            </a:r>
            <a:endParaRPr sz="11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Goldberg, Harold J. Competing Voices from World War II in Europe. Santa Barbara,</a:t>
            </a:r>
            <a:endParaRPr sz="1100">
              <a:solidFill>
                <a:srgbClr val="000000"/>
              </a:solidFill>
              <a:latin typeface="Calibri"/>
              <a:ea typeface="Calibri"/>
              <a:cs typeface="Calibri"/>
              <a:sym typeface="Calibri"/>
            </a:endParaRPr>
          </a:p>
          <a:p>
            <a:pPr marL="9144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ABC-Clio, 2010.</a:t>
            </a:r>
            <a:endParaRPr sz="11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"Invasion of Poland, Fall 1939." United States Holocaust Memorial Museum. United States Holocaust Memorial Council, 20 June 2014. Web. 14 May 2015.</a:t>
            </a:r>
            <a:endParaRPr sz="11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Miller, Donald L., and Henry Steele Commager. The Story of World War II. New</a:t>
            </a:r>
            <a:endParaRPr sz="1100">
              <a:solidFill>
                <a:srgbClr val="000000"/>
              </a:solidFill>
              <a:latin typeface="Calibri"/>
              <a:ea typeface="Calibri"/>
              <a:cs typeface="Calibri"/>
              <a:sym typeface="Calibri"/>
            </a:endParaRPr>
          </a:p>
          <a:p>
            <a:pPr marL="9144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York, Simon &amp; Schuster, 2001.</a:t>
            </a:r>
            <a:endParaRPr sz="11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Roberts, Andrew. The Storm of War: A New History of the Second World War. New</a:t>
            </a:r>
            <a:endParaRPr sz="1100">
              <a:solidFill>
                <a:srgbClr val="000000"/>
              </a:solidFill>
              <a:latin typeface="Calibri"/>
              <a:ea typeface="Calibri"/>
              <a:cs typeface="Calibri"/>
              <a:sym typeface="Calibri"/>
            </a:endParaRPr>
          </a:p>
          <a:p>
            <a:pPr marL="9144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York, Harper, 2011.</a:t>
            </a:r>
            <a:endParaRPr sz="12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Stone, Norman. </a:t>
            </a:r>
            <a:r>
              <a:rPr lang="en" sz="1200" i="1">
                <a:solidFill>
                  <a:srgbClr val="000000"/>
                </a:solidFill>
                <a:latin typeface="Times New Roman"/>
                <a:ea typeface="Times New Roman"/>
                <a:cs typeface="Times New Roman"/>
                <a:sym typeface="Times New Roman"/>
              </a:rPr>
              <a:t>World War Two: A Short History</a:t>
            </a:r>
            <a:r>
              <a:rPr lang="en" sz="1200">
                <a:solidFill>
                  <a:srgbClr val="000000"/>
                </a:solidFill>
                <a:latin typeface="Times New Roman"/>
                <a:ea typeface="Times New Roman"/>
                <a:cs typeface="Times New Roman"/>
                <a:sym typeface="Times New Roman"/>
              </a:rPr>
              <a:t>. New York, Basic Books, 2013.</a:t>
            </a:r>
            <a:endParaRPr sz="12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Tucker, Spencer. Encyclopedia of World War II: A Political, Social and Military</a:t>
            </a:r>
            <a:endParaRPr sz="1200">
              <a:solidFill>
                <a:srgbClr val="000000"/>
              </a:solidFill>
              <a:latin typeface="Calibri"/>
              <a:ea typeface="Calibri"/>
              <a:cs typeface="Calibri"/>
              <a:sym typeface="Calibri"/>
            </a:endParaRPr>
          </a:p>
          <a:p>
            <a:pPr marL="9144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History: D - K. Santa Barbara, ABC-Clio, 2005.</a:t>
            </a:r>
            <a:endParaRPr sz="1200">
              <a:solidFill>
                <a:srgbClr val="000000"/>
              </a:solidFill>
              <a:latin typeface="Calibri"/>
              <a:ea typeface="Calibri"/>
              <a:cs typeface="Calibri"/>
              <a:sym typeface="Calibri"/>
            </a:endParaRPr>
          </a:p>
          <a:p>
            <a:pPr marL="457200" lvl="0" indent="-457200" algn="l" rtl="0">
              <a:spcBef>
                <a:spcPts val="0"/>
              </a:spcBef>
              <a:spcAft>
                <a:spcPts val="0"/>
              </a:spcAft>
              <a:buNone/>
            </a:pPr>
            <a:r>
              <a:rPr lang="en" sz="1200">
                <a:solidFill>
                  <a:srgbClr val="000000"/>
                </a:solidFill>
                <a:latin typeface="Times New Roman"/>
                <a:ea typeface="Times New Roman"/>
                <a:cs typeface="Times New Roman"/>
                <a:sym typeface="Times New Roman"/>
              </a:rPr>
              <a:t>Wikipedia contributors. "Erich von Manstein." </a:t>
            </a:r>
            <a:r>
              <a:rPr lang="en" sz="1200" i="1">
                <a:solidFill>
                  <a:srgbClr val="000000"/>
                </a:solidFill>
                <a:latin typeface="Times New Roman"/>
                <a:ea typeface="Times New Roman"/>
                <a:cs typeface="Times New Roman"/>
                <a:sym typeface="Times New Roman"/>
              </a:rPr>
              <a:t>Wikipedia, The Free Encyclopedia</a:t>
            </a:r>
            <a:r>
              <a:rPr lang="en" sz="1200">
                <a:solidFill>
                  <a:srgbClr val="000000"/>
                </a:solidFill>
                <a:latin typeface="Times New Roman"/>
                <a:ea typeface="Times New Roman"/>
                <a:cs typeface="Times New Roman"/>
                <a:sym typeface="Times New Roman"/>
              </a:rPr>
              <a:t>. Wikipedia, The Free Encyclopedia, 19 Apr. 2019. Web. 28 Apr. 2019.</a:t>
            </a:r>
            <a:endParaRPr sz="1200">
              <a:solidFill>
                <a:srgbClr val="000000"/>
              </a:solidFill>
              <a:latin typeface="Times New Roman"/>
              <a:ea typeface="Times New Roman"/>
              <a:cs typeface="Times New Roman"/>
              <a:sym typeface="Times New Roman"/>
            </a:endParaRPr>
          </a:p>
          <a:p>
            <a:pPr marL="457200" marR="0" lvl="0" indent="-457200" algn="l" rtl="0">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Wikipedia contributors. "Philippe Pétain." Wikipedia, The Free Encyclopedia. Wikipedia, The Free Encyclopedia, 20 Apr. 2019. Web. 29 Apr. 2019.</a:t>
            </a:r>
            <a:r>
              <a:rPr lang="en" sz="1150">
                <a:solidFill>
                  <a:srgbClr val="333333"/>
                </a:solidFill>
                <a:highlight>
                  <a:srgbClr val="F5F5F5"/>
                </a:highlight>
                <a:latin typeface="Arial"/>
                <a:ea typeface="Arial"/>
                <a:cs typeface="Arial"/>
                <a:sym typeface="Arial"/>
              </a:rPr>
              <a:t> </a:t>
            </a:r>
            <a:endParaRPr sz="12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sz="1000"/>
          </a:p>
        </p:txBody>
      </p:sp>
      <p:sp>
        <p:nvSpPr>
          <p:cNvPr id="190" name="Google Shape;190;p23"/>
          <p:cNvSpPr txBox="1">
            <a:spLocks noGrp="1"/>
          </p:cNvSpPr>
          <p:nvPr>
            <p:ph type="title" idx="4294967295"/>
          </p:nvPr>
        </p:nvSpPr>
        <p:spPr>
          <a:xfrm>
            <a:off x="173475" y="1245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Cited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727650" y="13755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THESIS</a:t>
            </a:r>
            <a:endParaRPr/>
          </a:p>
        </p:txBody>
      </p:sp>
      <p:sp>
        <p:nvSpPr>
          <p:cNvPr id="95" name="Google Shape;95;p14"/>
          <p:cNvSpPr txBox="1">
            <a:spLocks noGrp="1"/>
          </p:cNvSpPr>
          <p:nvPr>
            <p:ph type="body" idx="1"/>
          </p:nvPr>
        </p:nvSpPr>
        <p:spPr>
          <a:xfrm>
            <a:off x="727650" y="1910700"/>
            <a:ext cx="73500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During the Battle of France,  the implementation of Case Red and Case Yellow into Germany's battle plan allowed them to overrun Allied forces and occupy France,  </a:t>
            </a:r>
            <a:r>
              <a:rPr lang="en" sz="1600" u="sng"/>
              <a:t>displaying the advanced and aggressive tactics of the Germans </a:t>
            </a:r>
            <a:r>
              <a:rPr lang="en" sz="1600"/>
              <a:t>leading to the </a:t>
            </a:r>
            <a:r>
              <a:rPr lang="en" sz="1600" u="sng"/>
              <a:t>creation of Vichy France and the events at Dunkirk, boosting the morale of the Allies.</a:t>
            </a:r>
            <a:endParaRPr sz="1600"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of the Operations</a:t>
            </a:r>
            <a:endParaRPr/>
          </a:p>
        </p:txBody>
      </p:sp>
      <p:sp>
        <p:nvSpPr>
          <p:cNvPr id="101" name="Google Shape;101;p15"/>
          <p:cNvSpPr txBox="1">
            <a:spLocks noGrp="1"/>
          </p:cNvSpPr>
          <p:nvPr>
            <p:ph type="body" idx="1"/>
          </p:nvPr>
        </p:nvSpPr>
        <p:spPr>
          <a:xfrm>
            <a:off x="729450" y="2078875"/>
            <a:ext cx="4624800" cy="2432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Battle of France was </a:t>
            </a:r>
            <a:r>
              <a:rPr lang="en" u="sng"/>
              <a:t>split into three different operations</a:t>
            </a:r>
            <a:r>
              <a:rPr lang="en"/>
              <a:t>, the execution of Case Yellow, Operation Dynamo and Case Red.</a:t>
            </a:r>
            <a:endParaRPr/>
          </a:p>
          <a:p>
            <a:pPr marL="914400" lvl="0" indent="-311150" algn="l" rtl="0">
              <a:spcBef>
                <a:spcPts val="0"/>
              </a:spcBef>
              <a:spcAft>
                <a:spcPts val="0"/>
              </a:spcAft>
              <a:buSzPts val="1300"/>
              <a:buChar char="○"/>
            </a:pPr>
            <a:r>
              <a:rPr lang="en"/>
              <a:t>Case Yellow and Case Red were the battle plans of the Germans in the Battle of France.</a:t>
            </a:r>
            <a:endParaRPr/>
          </a:p>
          <a:p>
            <a:pPr marL="914400" lvl="0" indent="-311150" algn="l" rtl="0">
              <a:spcBef>
                <a:spcPts val="0"/>
              </a:spcBef>
              <a:spcAft>
                <a:spcPts val="0"/>
              </a:spcAft>
              <a:buSzPts val="1300"/>
              <a:buChar char="○"/>
            </a:pPr>
            <a:r>
              <a:rPr lang="en"/>
              <a:t>Operation Dynamo was the Allied plan to evacuate its soldiers out of Dunkirk.</a:t>
            </a:r>
            <a:endParaRPr/>
          </a:p>
          <a:p>
            <a:pPr marL="457200" lvl="0" indent="-311150" algn="l" rtl="0">
              <a:spcBef>
                <a:spcPts val="0"/>
              </a:spcBef>
              <a:spcAft>
                <a:spcPts val="0"/>
              </a:spcAft>
              <a:buSzPts val="1300"/>
              <a:buChar char="●"/>
            </a:pPr>
            <a:r>
              <a:rPr lang="en"/>
              <a:t>It occurred in the earlier parts of the war</a:t>
            </a:r>
            <a:endParaRPr/>
          </a:p>
          <a:p>
            <a:pPr marL="457200" lvl="0" indent="-311150" algn="l" rtl="0">
              <a:spcBef>
                <a:spcPts val="0"/>
              </a:spcBef>
              <a:spcAft>
                <a:spcPts val="0"/>
              </a:spcAft>
              <a:buSzPts val="1300"/>
              <a:buChar char="●"/>
            </a:pPr>
            <a:r>
              <a:rPr lang="en"/>
              <a:t>The Battle of France itself lasted from </a:t>
            </a:r>
            <a:r>
              <a:rPr lang="en" u="sng"/>
              <a:t>May 10th, 1940 to June 25th, 1940 </a:t>
            </a:r>
            <a:endParaRPr u="sng"/>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02" name="Google Shape;102;p15"/>
          <p:cNvPicPr preferRelativeResize="0"/>
          <p:nvPr/>
        </p:nvPicPr>
        <p:blipFill>
          <a:blip r:embed="rId3">
            <a:alphaModFix/>
          </a:blip>
          <a:stretch>
            <a:fillRect/>
          </a:stretch>
        </p:blipFill>
        <p:spPr>
          <a:xfrm>
            <a:off x="5628600" y="2078880"/>
            <a:ext cx="3120400" cy="199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27650" y="1229264"/>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(1940)</a:t>
            </a:r>
            <a:endParaRPr/>
          </a:p>
        </p:txBody>
      </p:sp>
      <p:grpSp>
        <p:nvGrpSpPr>
          <p:cNvPr id="108" name="Google Shape;108;p16"/>
          <p:cNvGrpSpPr/>
          <p:nvPr/>
        </p:nvGrpSpPr>
        <p:grpSpPr>
          <a:xfrm>
            <a:off x="4307625" y="2244153"/>
            <a:ext cx="2536699" cy="1249336"/>
            <a:chOff x="4526678" y="2468876"/>
            <a:chExt cx="2428625" cy="1117774"/>
          </a:xfrm>
        </p:grpSpPr>
        <p:sp>
          <p:nvSpPr>
            <p:cNvPr id="109" name="Google Shape;109;p16"/>
            <p:cNvSpPr/>
            <p:nvPr/>
          </p:nvSpPr>
          <p:spPr>
            <a:xfrm>
              <a:off x="4849302"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16"/>
            <p:cNvGrpSpPr/>
            <p:nvPr/>
          </p:nvGrpSpPr>
          <p:grpSpPr>
            <a:xfrm>
              <a:off x="4526678" y="2468876"/>
              <a:ext cx="2428625" cy="1117774"/>
              <a:chOff x="4526678" y="2468876"/>
              <a:chExt cx="2428625" cy="1117774"/>
            </a:xfrm>
          </p:grpSpPr>
          <p:grpSp>
            <p:nvGrpSpPr>
              <p:cNvPr id="111" name="Google Shape;111;p16"/>
              <p:cNvGrpSpPr/>
              <p:nvPr/>
            </p:nvGrpSpPr>
            <p:grpSpPr>
              <a:xfrm>
                <a:off x="4808316" y="2800065"/>
                <a:ext cx="92400" cy="411825"/>
                <a:chOff x="845575" y="2563700"/>
                <a:chExt cx="92400" cy="411825"/>
              </a:xfrm>
            </p:grpSpPr>
            <p:cxnSp>
              <p:nvCxnSpPr>
                <p:cNvPr id="112" name="Google Shape;112;p1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3" name="Google Shape;113;p1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6"/>
              <p:cNvSpPr txBox="1"/>
              <p:nvPr/>
            </p:nvSpPr>
            <p:spPr>
              <a:xfrm>
                <a:off x="4526678" y="3215251"/>
                <a:ext cx="8670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June 5-14</a:t>
                </a:r>
                <a:endParaRPr sz="1200" b="1">
                  <a:latin typeface="Roboto"/>
                  <a:ea typeface="Roboto"/>
                  <a:cs typeface="Roboto"/>
                  <a:sym typeface="Roboto"/>
                </a:endParaRPr>
              </a:p>
            </p:txBody>
          </p:sp>
          <p:sp>
            <p:nvSpPr>
              <p:cNvPr id="115" name="Google Shape;115;p16"/>
              <p:cNvSpPr txBox="1"/>
              <p:nvPr/>
            </p:nvSpPr>
            <p:spPr>
              <a:xfrm>
                <a:off x="4701703" y="2468876"/>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Start of Case Red (Fall Rot)</a:t>
                </a:r>
                <a:endParaRPr sz="8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grpSp>
        <p:nvGrpSpPr>
          <p:cNvPr id="116" name="Google Shape;116;p16"/>
          <p:cNvGrpSpPr/>
          <p:nvPr/>
        </p:nvGrpSpPr>
        <p:grpSpPr>
          <a:xfrm>
            <a:off x="6299126" y="2369894"/>
            <a:ext cx="2844818" cy="2075428"/>
            <a:chOff x="6433333" y="2581376"/>
            <a:chExt cx="2723617" cy="1856874"/>
          </a:xfrm>
        </p:grpSpPr>
        <p:sp>
          <p:nvSpPr>
            <p:cNvPr id="117" name="Google Shape;117;p16"/>
            <p:cNvSpPr/>
            <p:nvPr/>
          </p:nvSpPr>
          <p:spPr>
            <a:xfrm>
              <a:off x="6807650" y="3079475"/>
              <a:ext cx="23493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6"/>
            <p:cNvGrpSpPr/>
            <p:nvPr/>
          </p:nvGrpSpPr>
          <p:grpSpPr>
            <a:xfrm>
              <a:off x="6433333" y="2581376"/>
              <a:ext cx="2497040" cy="1856874"/>
              <a:chOff x="6433333" y="2581376"/>
              <a:chExt cx="2497040" cy="1856874"/>
            </a:xfrm>
          </p:grpSpPr>
          <p:grpSp>
            <p:nvGrpSpPr>
              <p:cNvPr id="119" name="Google Shape;119;p16"/>
              <p:cNvGrpSpPr/>
              <p:nvPr/>
            </p:nvGrpSpPr>
            <p:grpSpPr>
              <a:xfrm rot="10800000">
                <a:off x="6760035" y="3079467"/>
                <a:ext cx="92400" cy="411825"/>
                <a:chOff x="2070100" y="2563700"/>
                <a:chExt cx="92400" cy="411825"/>
              </a:xfrm>
            </p:grpSpPr>
            <p:cxnSp>
              <p:nvCxnSpPr>
                <p:cNvPr id="120" name="Google Shape;120;p1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1" name="Google Shape;121;p1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6"/>
              <p:cNvSpPr txBox="1"/>
              <p:nvPr/>
            </p:nvSpPr>
            <p:spPr>
              <a:xfrm>
                <a:off x="6433333" y="258137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June 22-25</a:t>
                </a:r>
                <a:endParaRPr sz="1200" b="1">
                  <a:latin typeface="Roboto"/>
                  <a:ea typeface="Roboto"/>
                  <a:cs typeface="Roboto"/>
                  <a:sym typeface="Roboto"/>
                </a:endParaRPr>
              </a:p>
            </p:txBody>
          </p:sp>
          <p:sp>
            <p:nvSpPr>
              <p:cNvPr id="123" name="Google Shape;123;p16"/>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End of the Invasion and Armistice signed</a:t>
                </a:r>
                <a:endParaRPr sz="8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grpSp>
        <p:nvGrpSpPr>
          <p:cNvPr id="124" name="Google Shape;124;p16"/>
          <p:cNvGrpSpPr/>
          <p:nvPr/>
        </p:nvGrpSpPr>
        <p:grpSpPr>
          <a:xfrm>
            <a:off x="97572" y="2244153"/>
            <a:ext cx="2655749" cy="1249351"/>
            <a:chOff x="495991" y="2468876"/>
            <a:chExt cx="2542603" cy="1117787"/>
          </a:xfrm>
        </p:grpSpPr>
        <p:sp>
          <p:nvSpPr>
            <p:cNvPr id="125" name="Google Shape;125;p16"/>
            <p:cNvSpPr/>
            <p:nvPr/>
          </p:nvSpPr>
          <p:spPr>
            <a:xfrm>
              <a:off x="932600"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16"/>
            <p:cNvGrpSpPr/>
            <p:nvPr/>
          </p:nvGrpSpPr>
          <p:grpSpPr>
            <a:xfrm>
              <a:off x="495991" y="2468876"/>
              <a:ext cx="2542603" cy="1117787"/>
              <a:chOff x="495991" y="2468876"/>
              <a:chExt cx="2542603" cy="1117787"/>
            </a:xfrm>
          </p:grpSpPr>
          <p:sp>
            <p:nvSpPr>
              <p:cNvPr id="127" name="Google Shape;127;p16"/>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May 10</a:t>
                </a:r>
                <a:endParaRPr sz="1200" b="1">
                  <a:latin typeface="Roboto"/>
                  <a:ea typeface="Roboto"/>
                  <a:cs typeface="Roboto"/>
                  <a:sym typeface="Roboto"/>
                </a:endParaRPr>
              </a:p>
            </p:txBody>
          </p:sp>
          <p:grpSp>
            <p:nvGrpSpPr>
              <p:cNvPr id="128" name="Google Shape;128;p16"/>
              <p:cNvGrpSpPr/>
              <p:nvPr/>
            </p:nvGrpSpPr>
            <p:grpSpPr>
              <a:xfrm>
                <a:off x="881025" y="2800065"/>
                <a:ext cx="92400" cy="411825"/>
                <a:chOff x="845575" y="2563700"/>
                <a:chExt cx="92400" cy="411825"/>
              </a:xfrm>
            </p:grpSpPr>
            <p:cxnSp>
              <p:nvCxnSpPr>
                <p:cNvPr id="129" name="Google Shape;129;p1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0" name="Google Shape;130;p1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6"/>
              <p:cNvSpPr txBox="1"/>
              <p:nvPr/>
            </p:nvSpPr>
            <p:spPr>
              <a:xfrm>
                <a:off x="784994" y="2468876"/>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Start of Invasion and Manstein Plan (Fall Gelb)</a:t>
                </a:r>
                <a:endParaRPr sz="8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grpSp>
        <p:nvGrpSpPr>
          <p:cNvPr id="132" name="Google Shape;132;p16"/>
          <p:cNvGrpSpPr/>
          <p:nvPr/>
        </p:nvGrpSpPr>
        <p:grpSpPr>
          <a:xfrm>
            <a:off x="2217494" y="2505381"/>
            <a:ext cx="2581328" cy="1936415"/>
            <a:chOff x="2525595" y="2702596"/>
            <a:chExt cx="2471353" cy="1732500"/>
          </a:xfrm>
        </p:grpSpPr>
        <p:sp>
          <p:nvSpPr>
            <p:cNvPr id="133" name="Google Shape;133;p16"/>
            <p:cNvSpPr/>
            <p:nvPr/>
          </p:nvSpPr>
          <p:spPr>
            <a:xfrm>
              <a:off x="2890952" y="3079475"/>
              <a:ext cx="19584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16"/>
            <p:cNvGrpSpPr/>
            <p:nvPr/>
          </p:nvGrpSpPr>
          <p:grpSpPr>
            <a:xfrm>
              <a:off x="2525595" y="2702596"/>
              <a:ext cx="2471353" cy="1732500"/>
              <a:chOff x="2525595" y="2702596"/>
              <a:chExt cx="2471353" cy="1732500"/>
            </a:xfrm>
          </p:grpSpPr>
          <p:sp>
            <p:nvSpPr>
              <p:cNvPr id="135" name="Google Shape;135;p16"/>
              <p:cNvSpPr txBox="1"/>
              <p:nvPr/>
            </p:nvSpPr>
            <p:spPr>
              <a:xfrm>
                <a:off x="2525595"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May 27</a:t>
                </a:r>
                <a:endParaRPr sz="1200" b="1">
                  <a:latin typeface="Roboto"/>
                  <a:ea typeface="Roboto"/>
                  <a:cs typeface="Roboto"/>
                  <a:sym typeface="Roboto"/>
                </a:endParaRPr>
              </a:p>
            </p:txBody>
          </p:sp>
          <p:grpSp>
            <p:nvGrpSpPr>
              <p:cNvPr id="136" name="Google Shape;136;p16"/>
              <p:cNvGrpSpPr/>
              <p:nvPr/>
            </p:nvGrpSpPr>
            <p:grpSpPr>
              <a:xfrm rot="10800000">
                <a:off x="2849073" y="3079467"/>
                <a:ext cx="92400" cy="411825"/>
                <a:chOff x="2070100" y="2563700"/>
                <a:chExt cx="92400" cy="411825"/>
              </a:xfrm>
            </p:grpSpPr>
            <p:cxnSp>
              <p:nvCxnSpPr>
                <p:cNvPr id="137" name="Google Shape;137;p1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8" name="Google Shape;138;p1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6"/>
              <p:cNvSpPr txBox="1"/>
              <p:nvPr/>
            </p:nvSpPr>
            <p:spPr>
              <a:xfrm>
                <a:off x="2743348" y="3491296"/>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Operation Dynamo</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727650" y="12757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Yellow/Fall Gelb: May 10, 1940</a:t>
            </a:r>
            <a:endParaRPr/>
          </a:p>
        </p:txBody>
      </p:sp>
      <p:sp>
        <p:nvSpPr>
          <p:cNvPr id="145" name="Google Shape;145;p17"/>
          <p:cNvSpPr txBox="1">
            <a:spLocks noGrp="1"/>
          </p:cNvSpPr>
          <p:nvPr>
            <p:ph type="body" idx="1"/>
          </p:nvPr>
        </p:nvSpPr>
        <p:spPr>
          <a:xfrm>
            <a:off x="729450" y="1853850"/>
            <a:ext cx="4350000" cy="3068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Was the initial plan of attack of the Germans for the Battle of France.</a:t>
            </a:r>
            <a:endParaRPr/>
          </a:p>
          <a:p>
            <a:pPr marL="457200" lvl="0" indent="-311150" algn="l" rtl="0">
              <a:spcBef>
                <a:spcPts val="0"/>
              </a:spcBef>
              <a:spcAft>
                <a:spcPts val="0"/>
              </a:spcAft>
              <a:buSzPts val="1300"/>
              <a:buChar char="●"/>
            </a:pPr>
            <a:r>
              <a:rPr lang="en"/>
              <a:t>Developed by </a:t>
            </a:r>
            <a:r>
              <a:rPr lang="en" u="sng"/>
              <a:t>Erich von Manstein</a:t>
            </a:r>
            <a:endParaRPr/>
          </a:p>
          <a:p>
            <a:pPr marL="457200" lvl="0" indent="-311150" algn="l" rtl="0">
              <a:spcBef>
                <a:spcPts val="0"/>
              </a:spcBef>
              <a:spcAft>
                <a:spcPts val="0"/>
              </a:spcAft>
              <a:buSzPts val="1300"/>
              <a:buChar char="●"/>
            </a:pPr>
            <a:r>
              <a:rPr lang="en"/>
              <a:t>It was a modified version of the Schlieffen plan, modified to work with </a:t>
            </a:r>
            <a:r>
              <a:rPr lang="en" i="1"/>
              <a:t>Blitzkrieg.</a:t>
            </a:r>
            <a:endParaRPr i="1"/>
          </a:p>
          <a:p>
            <a:pPr marL="457200" lvl="0" indent="-311150" algn="l" rtl="0">
              <a:spcBef>
                <a:spcPts val="0"/>
              </a:spcBef>
              <a:spcAft>
                <a:spcPts val="0"/>
              </a:spcAft>
              <a:buSzPts val="1300"/>
              <a:buChar char="●"/>
            </a:pPr>
            <a:r>
              <a:rPr lang="en"/>
              <a:t>Consisted of multiple attack groups, </a:t>
            </a:r>
            <a:r>
              <a:rPr lang="en" u="sng"/>
              <a:t>consolidated and named Group A, B, and C.</a:t>
            </a:r>
            <a:endParaRPr u="sng"/>
          </a:p>
          <a:p>
            <a:pPr marL="457200" lvl="0" indent="-311150" algn="l" rtl="0">
              <a:spcBef>
                <a:spcPts val="0"/>
              </a:spcBef>
              <a:spcAft>
                <a:spcPts val="0"/>
              </a:spcAft>
              <a:buSzPts val="1300"/>
              <a:buChar char="●"/>
            </a:pPr>
            <a:r>
              <a:rPr lang="en"/>
              <a:t>The plan was to have a </a:t>
            </a:r>
            <a:r>
              <a:rPr lang="en" u="sng"/>
              <a:t>decoy attack in the north to draw the attention of the Allies, then attack from the south.</a:t>
            </a:r>
            <a:endParaRPr u="sng"/>
          </a:p>
          <a:p>
            <a:pPr marL="457200" lvl="0" indent="-311150" algn="l" rtl="0">
              <a:spcBef>
                <a:spcPts val="0"/>
              </a:spcBef>
              <a:spcAft>
                <a:spcPts val="0"/>
              </a:spcAft>
              <a:buSzPts val="1300"/>
              <a:buChar char="●"/>
            </a:pPr>
            <a:r>
              <a:rPr lang="en" i="1"/>
              <a:t>“There would be a faint in strength in Belgium and Holland… But the real German attack would come through Southeastern Belgium.” (Stone)</a:t>
            </a:r>
            <a:endParaRPr u="sng"/>
          </a:p>
          <a:p>
            <a:pPr marL="457200" lvl="0" indent="0" algn="l" rtl="0">
              <a:spcBef>
                <a:spcPts val="1600"/>
              </a:spcBef>
              <a:spcAft>
                <a:spcPts val="1600"/>
              </a:spcAft>
              <a:buNone/>
            </a:pPr>
            <a:endParaRPr/>
          </a:p>
        </p:txBody>
      </p:sp>
      <p:pic>
        <p:nvPicPr>
          <p:cNvPr id="146" name="Google Shape;146;p17"/>
          <p:cNvPicPr preferRelativeResize="0"/>
          <p:nvPr/>
        </p:nvPicPr>
        <p:blipFill>
          <a:blip r:embed="rId3">
            <a:alphaModFix/>
          </a:blip>
          <a:stretch>
            <a:fillRect/>
          </a:stretch>
        </p:blipFill>
        <p:spPr>
          <a:xfrm>
            <a:off x="5652925" y="1853850"/>
            <a:ext cx="2095500" cy="283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727650" y="12251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Execution and Results of Fall Gelb</a:t>
            </a:r>
            <a:endParaRPr/>
          </a:p>
        </p:txBody>
      </p:sp>
      <p:sp>
        <p:nvSpPr>
          <p:cNvPr id="152" name="Google Shape;152;p18"/>
          <p:cNvSpPr txBox="1">
            <a:spLocks noGrp="1"/>
          </p:cNvSpPr>
          <p:nvPr>
            <p:ph type="body" idx="1"/>
          </p:nvPr>
        </p:nvSpPr>
        <p:spPr>
          <a:xfrm>
            <a:off x="727650" y="1815938"/>
            <a:ext cx="3842400" cy="2787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Each of the German attack groups had a specific task</a:t>
            </a:r>
            <a:endParaRPr/>
          </a:p>
          <a:p>
            <a:pPr marL="457200" lvl="0" indent="-311150" algn="l" rtl="0">
              <a:spcBef>
                <a:spcPts val="0"/>
              </a:spcBef>
              <a:spcAft>
                <a:spcPts val="0"/>
              </a:spcAft>
              <a:buSzPts val="1300"/>
              <a:buChar char="●"/>
            </a:pPr>
            <a:r>
              <a:rPr lang="en"/>
              <a:t>Case Yellow directly led to the occurence of Operation Dynamo</a:t>
            </a:r>
            <a:endParaRPr/>
          </a:p>
          <a:p>
            <a:pPr marL="457200" lvl="0" indent="-311150" algn="l" rtl="0">
              <a:spcBef>
                <a:spcPts val="0"/>
              </a:spcBef>
              <a:spcAft>
                <a:spcPts val="0"/>
              </a:spcAft>
              <a:buSzPts val="1300"/>
              <a:buChar char="●"/>
            </a:pPr>
            <a:r>
              <a:rPr lang="en"/>
              <a:t>Indirectly was a factor in the German victory in the Battle of France leading to the creation of Vichy France. </a:t>
            </a:r>
            <a:endParaRPr/>
          </a:p>
          <a:p>
            <a:pPr marL="457200" lvl="0" indent="-311150" algn="l" rtl="0">
              <a:spcBef>
                <a:spcPts val="0"/>
              </a:spcBef>
              <a:spcAft>
                <a:spcPts val="0"/>
              </a:spcAft>
              <a:buSzPts val="1300"/>
              <a:buChar char="●"/>
            </a:pPr>
            <a:r>
              <a:rPr lang="en"/>
              <a:t>Was a huge testament to the </a:t>
            </a:r>
            <a:r>
              <a:rPr lang="en" u="sng"/>
              <a:t>advanced, highly effective battle strategies of Erich von Manstein and Nazis</a:t>
            </a:r>
            <a:r>
              <a:rPr lang="en"/>
              <a:t>.</a:t>
            </a:r>
            <a:endParaRPr/>
          </a:p>
        </p:txBody>
      </p:sp>
      <p:pic>
        <p:nvPicPr>
          <p:cNvPr id="153" name="Google Shape;153;p18"/>
          <p:cNvPicPr preferRelativeResize="0"/>
          <p:nvPr/>
        </p:nvPicPr>
        <p:blipFill>
          <a:blip r:embed="rId3">
            <a:alphaModFix/>
          </a:blip>
          <a:stretch>
            <a:fillRect/>
          </a:stretch>
        </p:blipFill>
        <p:spPr>
          <a:xfrm>
            <a:off x="4884375" y="2052138"/>
            <a:ext cx="3533775" cy="231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 Dynamo: May 27, 1940 </a:t>
            </a:r>
            <a:endParaRPr/>
          </a:p>
        </p:txBody>
      </p:sp>
      <p:sp>
        <p:nvSpPr>
          <p:cNvPr id="159" name="Google Shape;159;p19"/>
          <p:cNvSpPr txBox="1">
            <a:spLocks noGrp="1"/>
          </p:cNvSpPr>
          <p:nvPr>
            <p:ph type="body" idx="1"/>
          </p:nvPr>
        </p:nvSpPr>
        <p:spPr>
          <a:xfrm>
            <a:off x="727650" y="1853850"/>
            <a:ext cx="3963900" cy="2957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Caused by the Allied forces being entrapped into Dunkirk by the the pincer movement of the German army groups.</a:t>
            </a:r>
            <a:endParaRPr/>
          </a:p>
          <a:p>
            <a:pPr marL="457200" lvl="0" indent="-311150" algn="l" rtl="0">
              <a:spcBef>
                <a:spcPts val="0"/>
              </a:spcBef>
              <a:spcAft>
                <a:spcPts val="0"/>
              </a:spcAft>
              <a:buSzPts val="1300"/>
              <a:buChar char="●"/>
            </a:pPr>
            <a:r>
              <a:rPr lang="en"/>
              <a:t>Allies realized they needed to evacuate and made plans to get away on boats.</a:t>
            </a:r>
            <a:endParaRPr/>
          </a:p>
          <a:p>
            <a:pPr marL="457200" lvl="0" indent="-311150" algn="l" rtl="0">
              <a:spcBef>
                <a:spcPts val="0"/>
              </a:spcBef>
              <a:spcAft>
                <a:spcPts val="0"/>
              </a:spcAft>
              <a:buSzPts val="1300"/>
              <a:buChar char="●"/>
            </a:pPr>
            <a:r>
              <a:rPr lang="en"/>
              <a:t>Evacuated 338,226 Allied troops from the beaches of Normandy.</a:t>
            </a:r>
            <a:endParaRPr/>
          </a:p>
          <a:p>
            <a:pPr marL="914400" lvl="1" indent="-311150" algn="l" rtl="0">
              <a:spcBef>
                <a:spcPts val="0"/>
              </a:spcBef>
              <a:spcAft>
                <a:spcPts val="0"/>
              </a:spcAft>
              <a:buSzPts val="1300"/>
              <a:buChar char="○"/>
            </a:pPr>
            <a:r>
              <a:rPr lang="en" sz="1300"/>
              <a:t>Lost lots of supplies, tanks, etc.</a:t>
            </a:r>
            <a:endParaRPr sz="1300"/>
          </a:p>
          <a:p>
            <a:pPr marL="457200" lvl="0" indent="-311150" algn="l" rtl="0">
              <a:spcBef>
                <a:spcPts val="0"/>
              </a:spcBef>
              <a:spcAft>
                <a:spcPts val="0"/>
              </a:spcAft>
              <a:buSzPts val="1300"/>
              <a:buChar char="●"/>
            </a:pPr>
            <a:r>
              <a:rPr lang="en" u="sng"/>
              <a:t>Big morale boost for British</a:t>
            </a:r>
            <a:r>
              <a:rPr lang="en"/>
              <a:t>, sparked temporary pride, propelled them to next battles.</a:t>
            </a:r>
            <a:endParaRPr/>
          </a:p>
          <a:p>
            <a:pPr marL="914400" lvl="1" indent="-311150" algn="l" rtl="0">
              <a:spcBef>
                <a:spcPts val="0"/>
              </a:spcBef>
              <a:spcAft>
                <a:spcPts val="0"/>
              </a:spcAft>
              <a:buSzPts val="1300"/>
              <a:buChar char="○"/>
            </a:pPr>
            <a:r>
              <a:rPr lang="en" sz="1300" b="1" u="sng"/>
              <a:t>Winston Churchill </a:t>
            </a:r>
            <a:r>
              <a:rPr lang="en" sz="1300"/>
              <a:t>played a large role in coordinating the Operation</a:t>
            </a:r>
            <a:endParaRPr sz="1300"/>
          </a:p>
        </p:txBody>
      </p:sp>
      <p:pic>
        <p:nvPicPr>
          <p:cNvPr id="160" name="Google Shape;160;p19"/>
          <p:cNvPicPr preferRelativeResize="0"/>
          <p:nvPr/>
        </p:nvPicPr>
        <p:blipFill>
          <a:blip r:embed="rId3">
            <a:alphaModFix/>
          </a:blip>
          <a:stretch>
            <a:fillRect/>
          </a:stretch>
        </p:blipFill>
        <p:spPr>
          <a:xfrm>
            <a:off x="5021775" y="1966975"/>
            <a:ext cx="3394575" cy="247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Red/Fall Rot: June 5-14, 1940 </a:t>
            </a:r>
            <a:endParaRPr/>
          </a:p>
        </p:txBody>
      </p:sp>
      <p:sp>
        <p:nvSpPr>
          <p:cNvPr id="166" name="Google Shape;166;p20"/>
          <p:cNvSpPr txBox="1">
            <a:spLocks noGrp="1"/>
          </p:cNvSpPr>
          <p:nvPr>
            <p:ph type="body" idx="1"/>
          </p:nvPr>
        </p:nvSpPr>
        <p:spPr>
          <a:xfrm>
            <a:off x="729450" y="1918150"/>
            <a:ext cx="4617600" cy="292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Goal: </a:t>
            </a:r>
            <a:r>
              <a:rPr lang="en" sz="1400"/>
              <a:t>2nd phase of conquest of France by Germany</a:t>
            </a:r>
            <a:endParaRPr sz="1400"/>
          </a:p>
          <a:p>
            <a:pPr marL="457200" lvl="0" indent="-317500" algn="l" rtl="0">
              <a:spcBef>
                <a:spcPts val="0"/>
              </a:spcBef>
              <a:spcAft>
                <a:spcPts val="0"/>
              </a:spcAft>
              <a:buSzPts val="1400"/>
              <a:buChar char="●"/>
            </a:pPr>
            <a:r>
              <a:rPr lang="en" sz="1400"/>
              <a:t>Consisted of </a:t>
            </a:r>
            <a:r>
              <a:rPr lang="en" sz="1400" u="sng"/>
              <a:t>two sub-operations:</a:t>
            </a:r>
            <a:endParaRPr sz="1400" u="sng"/>
          </a:p>
          <a:p>
            <a:pPr marL="914400" lvl="0" indent="-317500" algn="l" rtl="0">
              <a:spcBef>
                <a:spcPts val="0"/>
              </a:spcBef>
              <a:spcAft>
                <a:spcPts val="0"/>
              </a:spcAft>
              <a:buSzPts val="1400"/>
              <a:buChar char="○"/>
            </a:pPr>
            <a:r>
              <a:rPr lang="en" sz="1400"/>
              <a:t>Preliminary attack: </a:t>
            </a:r>
            <a:r>
              <a:rPr lang="en" sz="1400" u="sng"/>
              <a:t>June 5th on Somme River</a:t>
            </a:r>
            <a:endParaRPr sz="1400" u="sng"/>
          </a:p>
          <a:p>
            <a:pPr marL="914400" lvl="0" indent="-317500" algn="l" rtl="0">
              <a:spcBef>
                <a:spcPts val="0"/>
              </a:spcBef>
              <a:spcAft>
                <a:spcPts val="0"/>
              </a:spcAft>
              <a:buSzPts val="1400"/>
              <a:buChar char="○"/>
            </a:pPr>
            <a:r>
              <a:rPr lang="en" sz="1400"/>
              <a:t>Main Offensive by Group A: </a:t>
            </a:r>
            <a:r>
              <a:rPr lang="en" sz="1400" u="sng"/>
              <a:t>June 9th on Aisne River</a:t>
            </a:r>
            <a:endParaRPr sz="1400" u="sng"/>
          </a:p>
          <a:p>
            <a:pPr marL="457200" lvl="0" indent="-317500" algn="l" rtl="0">
              <a:spcBef>
                <a:spcPts val="0"/>
              </a:spcBef>
              <a:spcAft>
                <a:spcPts val="0"/>
              </a:spcAft>
              <a:buSzPts val="1400"/>
              <a:buChar char="●"/>
            </a:pPr>
            <a:r>
              <a:rPr lang="en" sz="1400" u="sng"/>
              <a:t>Germany penetrated the Maginot line</a:t>
            </a:r>
            <a:r>
              <a:rPr lang="en" sz="1400"/>
              <a:t> allowing German troops to cut off French troops in the bunkers taking away French defensive assets.  </a:t>
            </a:r>
            <a:endParaRPr sz="1400"/>
          </a:p>
          <a:p>
            <a:pPr marL="457200" lvl="0" indent="-317500" algn="l" rtl="0">
              <a:spcBef>
                <a:spcPts val="0"/>
              </a:spcBef>
              <a:spcAft>
                <a:spcPts val="0"/>
              </a:spcAft>
              <a:buSzPts val="1400"/>
              <a:buChar char="●"/>
            </a:pPr>
            <a:r>
              <a:rPr lang="en" sz="1400" b="1"/>
              <a:t>Result</a:t>
            </a:r>
            <a:r>
              <a:rPr lang="en" sz="1400"/>
              <a:t>: German victory and led to </a:t>
            </a:r>
            <a:r>
              <a:rPr lang="en" sz="1400" u="sng"/>
              <a:t>French armistice.</a:t>
            </a:r>
            <a:endParaRPr/>
          </a:p>
        </p:txBody>
      </p:sp>
      <p:pic>
        <p:nvPicPr>
          <p:cNvPr id="167" name="Google Shape;167;p20"/>
          <p:cNvPicPr preferRelativeResize="0"/>
          <p:nvPr/>
        </p:nvPicPr>
        <p:blipFill>
          <a:blip r:embed="rId3">
            <a:alphaModFix/>
          </a:blip>
          <a:stretch>
            <a:fillRect/>
          </a:stretch>
        </p:blipFill>
        <p:spPr>
          <a:xfrm>
            <a:off x="5468025" y="1913400"/>
            <a:ext cx="3106800" cy="2855701"/>
          </a:xfrm>
          <a:prstGeom prst="rect">
            <a:avLst/>
          </a:prstGeom>
          <a:noFill/>
          <a:ln>
            <a:noFill/>
          </a:ln>
        </p:spPr>
      </p:pic>
      <p:sp>
        <p:nvSpPr>
          <p:cNvPr id="168" name="Google Shape;168;p20"/>
          <p:cNvSpPr txBox="1"/>
          <p:nvPr/>
        </p:nvSpPr>
        <p:spPr>
          <a:xfrm>
            <a:off x="6729425" y="4918475"/>
            <a:ext cx="4179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69" name="Google Shape;169;p20"/>
          <p:cNvSpPr txBox="1"/>
          <p:nvPr/>
        </p:nvSpPr>
        <p:spPr>
          <a:xfrm>
            <a:off x="7595625" y="4683275"/>
            <a:ext cx="979200" cy="2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Lato"/>
                <a:ea typeface="Lato"/>
                <a:cs typeface="Lato"/>
                <a:sym typeface="Lato"/>
              </a:rPr>
              <a:t>Map made from scratch</a:t>
            </a:r>
            <a:endParaRPr sz="6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729450" y="12334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Vichy, France</a:t>
            </a:r>
            <a:endParaRPr/>
          </a:p>
        </p:txBody>
      </p:sp>
      <p:sp>
        <p:nvSpPr>
          <p:cNvPr id="175" name="Google Shape;175;p21"/>
          <p:cNvSpPr txBox="1">
            <a:spLocks noGrp="1"/>
          </p:cNvSpPr>
          <p:nvPr>
            <p:ph type="body" idx="1"/>
          </p:nvPr>
        </p:nvSpPr>
        <p:spPr>
          <a:xfrm>
            <a:off x="729450" y="1886025"/>
            <a:ext cx="4864200" cy="2736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After the Battles of France, the Nazi installment in the French government led to the creation of southern Vichy France </a:t>
            </a:r>
            <a:r>
              <a:rPr lang="en" u="sng"/>
              <a:t>under the regime of Marshal Phillipe Petain</a:t>
            </a:r>
            <a:r>
              <a:rPr lang="en"/>
              <a:t>. </a:t>
            </a:r>
            <a:endParaRPr/>
          </a:p>
          <a:p>
            <a:pPr marL="914400" lvl="0" indent="-311150" algn="l" rtl="0">
              <a:spcBef>
                <a:spcPts val="0"/>
              </a:spcBef>
              <a:spcAft>
                <a:spcPts val="0"/>
              </a:spcAft>
              <a:buSzPts val="1300"/>
              <a:buChar char="○"/>
            </a:pPr>
            <a:r>
              <a:rPr lang="en"/>
              <a:t>Its creation was a result of the German’s decisive victory of the Battle of France </a:t>
            </a:r>
            <a:endParaRPr/>
          </a:p>
          <a:p>
            <a:pPr marL="914400" lvl="0" indent="-311150" algn="l" rtl="0">
              <a:spcBef>
                <a:spcPts val="0"/>
              </a:spcBef>
              <a:spcAft>
                <a:spcPts val="0"/>
              </a:spcAft>
              <a:buSzPts val="1300"/>
              <a:buChar char="○"/>
            </a:pPr>
            <a:r>
              <a:rPr lang="en"/>
              <a:t>Acted as a </a:t>
            </a:r>
            <a:r>
              <a:rPr lang="en" u="sng"/>
              <a:t>puppet government</a:t>
            </a:r>
            <a:r>
              <a:rPr lang="en"/>
              <a:t> for France as many of its leaders fled to this city</a:t>
            </a:r>
            <a:endParaRPr/>
          </a:p>
          <a:p>
            <a:pPr marL="914400" lvl="0" indent="-311150" algn="l" rtl="0">
              <a:spcBef>
                <a:spcPts val="0"/>
              </a:spcBef>
              <a:spcAft>
                <a:spcPts val="0"/>
              </a:spcAft>
              <a:buSzPts val="1300"/>
              <a:buChar char="○"/>
            </a:pPr>
            <a:r>
              <a:rPr lang="en"/>
              <a:t>A right-wing, authoritarian government</a:t>
            </a:r>
            <a:endParaRPr/>
          </a:p>
          <a:p>
            <a:pPr marL="457200" lvl="0" indent="-311150" algn="l" rtl="0">
              <a:spcBef>
                <a:spcPts val="0"/>
              </a:spcBef>
              <a:spcAft>
                <a:spcPts val="0"/>
              </a:spcAft>
              <a:buSzPts val="1300"/>
              <a:buChar char="●"/>
            </a:pPr>
            <a:r>
              <a:rPr lang="en" i="1"/>
              <a:t>“There was no other occupied country during the second world war which contributed more to the initial efficiency of Nazi rule in Europe than France.” (Roberts)</a:t>
            </a:r>
            <a:endParaRPr i="1"/>
          </a:p>
          <a:p>
            <a:pPr marL="0" lvl="0" indent="0" algn="l" rtl="0">
              <a:spcBef>
                <a:spcPts val="1600"/>
              </a:spcBef>
              <a:spcAft>
                <a:spcPts val="1600"/>
              </a:spcAft>
              <a:buNone/>
            </a:pPr>
            <a:endParaRPr/>
          </a:p>
        </p:txBody>
      </p:sp>
      <p:pic>
        <p:nvPicPr>
          <p:cNvPr id="176" name="Google Shape;176;p21"/>
          <p:cNvPicPr preferRelativeResize="0"/>
          <p:nvPr/>
        </p:nvPicPr>
        <p:blipFill>
          <a:blip r:embed="rId3">
            <a:alphaModFix/>
          </a:blip>
          <a:stretch>
            <a:fillRect/>
          </a:stretch>
        </p:blipFill>
        <p:spPr>
          <a:xfrm>
            <a:off x="6110375" y="1768600"/>
            <a:ext cx="1733550" cy="264795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1214</Words>
  <Application>Microsoft Office PowerPoint</Application>
  <PresentationFormat>On-screen Show (16:9)</PresentationFormat>
  <Paragraphs>93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Raleway</vt:lpstr>
      <vt:lpstr>Times New Roman</vt:lpstr>
      <vt:lpstr>Lato</vt:lpstr>
      <vt:lpstr>Arial</vt:lpstr>
      <vt:lpstr>Roboto</vt:lpstr>
      <vt:lpstr>Streamline</vt:lpstr>
      <vt:lpstr>The Battles of France</vt:lpstr>
      <vt:lpstr>THESIS</vt:lpstr>
      <vt:lpstr>Background of the Operations</vt:lpstr>
      <vt:lpstr>Timeline (1940)</vt:lpstr>
      <vt:lpstr>Case Yellow/Fall Gelb: May 10, 1940</vt:lpstr>
      <vt:lpstr>The Execution and Results of Fall Gelb</vt:lpstr>
      <vt:lpstr>Operation Dynamo: May 27, 1940 </vt:lpstr>
      <vt:lpstr>Case Red/Fall Rot: June 5-14, 1940 </vt:lpstr>
      <vt:lpstr>Vichy, France</vt:lpstr>
      <vt:lpstr>Occupied France</vt:lpstr>
      <vt:lpstr>Works Cited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Battles of France</dc:title>
  <dc:creator>Kevin</dc:creator>
  <cp:lastModifiedBy>Maners, Allison SHS Staff</cp:lastModifiedBy>
  <cp:revision>2</cp:revision>
  <cp:lastPrinted>2019-04-29T14:05:35Z</cp:lastPrinted>
  <dcterms:modified xsi:type="dcterms:W3CDTF">2019-04-29T18:47:04Z</dcterms:modified>
</cp:coreProperties>
</file>