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14" y="56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56e93a50c5_1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56e93a50c5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56e93a50c5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56e93a50c5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56e93a50c5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56e93a50c5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5904a2ea17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5904a2ea17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907a4add7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907a4add7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56e93a50c5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56e93a50c5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6e93a50c5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56e93a50c5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56e93a50c5_0_3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56e93a50c5_0_3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56e93a50c5_0_38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56e93a50c5_0_3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6e93a50c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6e93a50c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56e93a50c5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56e93a50c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56e93a50c5_1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56e93a50c5_1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56e93a50c5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56e93a50c5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56e93a50c5_1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56e93a50c5_1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56e93a50c5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56e93a50c5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56e93a50c5_1_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56e93a50c5_1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56e93a50c5_1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56e93a50c5_1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3.jpg"/><Relationship Id="rId4" Type="http://schemas.openxmlformats.org/officeDocument/2006/relationships/image" Target="../media/image2.jp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231675" y="1836150"/>
            <a:ext cx="8520600" cy="735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600">
                <a:latin typeface="Times New Roman"/>
                <a:ea typeface="Times New Roman"/>
                <a:cs typeface="Times New Roman"/>
                <a:sym typeface="Times New Roman"/>
              </a:rPr>
              <a:t>Battle of the Atlantic </a:t>
            </a:r>
            <a:endParaRPr sz="3600">
              <a:latin typeface="Times New Roman"/>
              <a:ea typeface="Times New Roman"/>
              <a:cs typeface="Times New Roman"/>
              <a:sym typeface="Times New Roman"/>
            </a:endParaRPr>
          </a:p>
        </p:txBody>
      </p:sp>
      <p:sp>
        <p:nvSpPr>
          <p:cNvPr id="55" name="Google Shape;55;p13"/>
          <p:cNvSpPr txBox="1">
            <a:spLocks noGrp="1"/>
          </p:cNvSpPr>
          <p:nvPr>
            <p:ph type="subTitle" idx="1"/>
          </p:nvPr>
        </p:nvSpPr>
        <p:spPr>
          <a:xfrm>
            <a:off x="311700" y="253450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2600" dirty="0">
              <a:solidFill>
                <a:srgbClr val="00000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Why is this important? / Context for War</a:t>
            </a:r>
            <a:endParaRPr/>
          </a:p>
        </p:txBody>
      </p:sp>
      <p:sp>
        <p:nvSpPr>
          <p:cNvPr id="109" name="Google Shape;109;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Char char="●"/>
            </a:pPr>
            <a:r>
              <a:rPr lang="en">
                <a:solidFill>
                  <a:srgbClr val="000000"/>
                </a:solidFill>
              </a:rPr>
              <a:t>After </a:t>
            </a:r>
            <a:r>
              <a:rPr lang="en" u="sng">
                <a:solidFill>
                  <a:srgbClr val="000000"/>
                </a:solidFill>
              </a:rPr>
              <a:t>May of 1943</a:t>
            </a:r>
            <a:r>
              <a:rPr lang="en">
                <a:solidFill>
                  <a:srgbClr val="000000"/>
                </a:solidFill>
              </a:rPr>
              <a:t>, Allies did not have to worry about transportation to Europe and North Africa</a:t>
            </a:r>
            <a:endParaRPr>
              <a:solidFill>
                <a:srgbClr val="000000"/>
              </a:solidFill>
            </a:endParaRPr>
          </a:p>
          <a:p>
            <a:pPr marL="457200" lvl="0" indent="-342900" algn="l" rtl="0">
              <a:spcBef>
                <a:spcPts val="0"/>
              </a:spcBef>
              <a:spcAft>
                <a:spcPts val="0"/>
              </a:spcAft>
              <a:buClr>
                <a:srgbClr val="000000"/>
              </a:buClr>
              <a:buSzPts val="1800"/>
              <a:buChar char="●"/>
            </a:pPr>
            <a:r>
              <a:rPr lang="en">
                <a:solidFill>
                  <a:srgbClr val="000000"/>
                </a:solidFill>
              </a:rPr>
              <a:t>Able to </a:t>
            </a:r>
            <a:r>
              <a:rPr lang="en" u="sng">
                <a:solidFill>
                  <a:srgbClr val="000000"/>
                </a:solidFill>
              </a:rPr>
              <a:t>focus on their offensive</a:t>
            </a:r>
            <a:r>
              <a:rPr lang="en">
                <a:solidFill>
                  <a:srgbClr val="000000"/>
                </a:solidFill>
              </a:rPr>
              <a:t> and push forward in North Africa</a:t>
            </a:r>
            <a:endParaRPr>
              <a:solidFill>
                <a:srgbClr val="000000"/>
              </a:solidFill>
            </a:endParaRPr>
          </a:p>
          <a:p>
            <a:pPr marL="0" lvl="0" indent="0" algn="l" rtl="0">
              <a:spcBef>
                <a:spcPts val="1600"/>
              </a:spcBef>
              <a:spcAft>
                <a:spcPts val="0"/>
              </a:spcAft>
              <a:buNone/>
            </a:pPr>
            <a:endParaRPr>
              <a:solidFill>
                <a:srgbClr val="000000"/>
              </a:solidFill>
            </a:endParaRPr>
          </a:p>
          <a:p>
            <a:pPr marL="0" lvl="0" indent="0" algn="l" rtl="0">
              <a:spcBef>
                <a:spcPts val="1600"/>
              </a:spcBef>
              <a:spcAft>
                <a:spcPts val="1600"/>
              </a:spcAft>
              <a:buNone/>
            </a:pPr>
            <a:r>
              <a:rPr lang="en">
                <a:solidFill>
                  <a:srgbClr val="000000"/>
                </a:solidFill>
              </a:rPr>
              <a:t>"From this point on, the Allies would apply American industrial might with crushing impact, on land, on sea, and in the air" (Miller)</a:t>
            </a:r>
            <a:endParaRPr>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Timeline</a:t>
            </a:r>
            <a:r>
              <a:rPr lang="en" dirty="0" smtClean="0"/>
              <a:t>:</a:t>
            </a:r>
            <a:endParaRPr dirty="0"/>
          </a:p>
        </p:txBody>
      </p:sp>
      <p:sp>
        <p:nvSpPr>
          <p:cNvPr id="115" name="Google Shape;115;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7 most important events of the Battle of the Atlantic: Timeline</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1. Battle of the Atlantic begins. -September 1939</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900">
                <a:solidFill>
                  <a:schemeClr val="dk1"/>
                </a:solidFill>
              </a:rPr>
              <a:t>2. </a:t>
            </a:r>
            <a:r>
              <a:rPr lang="en" sz="1200">
                <a:solidFill>
                  <a:schemeClr val="dk1"/>
                </a:solidFill>
                <a:latin typeface="Times New Roman"/>
                <a:ea typeface="Times New Roman"/>
                <a:cs typeface="Times New Roman"/>
                <a:sym typeface="Times New Roman"/>
              </a:rPr>
              <a:t>German U-boats sink British passenger liner Athena. -September 1st, 1939</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3. Admiral Doenitz claims that the Battle of the Atlantic is lost, “Black May” occurs. -May 1940</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4. Alan Turing, along with others at Bletchley Park, crack the enigma code. -January 1942</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5. U.S. involvement in battle after U-Boats sink the </a:t>
            </a:r>
            <a:r>
              <a:rPr lang="en" sz="1200" i="1">
                <a:solidFill>
                  <a:schemeClr val="dk1"/>
                </a:solidFill>
                <a:latin typeface="Times New Roman"/>
                <a:ea typeface="Times New Roman"/>
                <a:cs typeface="Times New Roman"/>
                <a:sym typeface="Times New Roman"/>
              </a:rPr>
              <a:t>Cyclops. -</a:t>
            </a:r>
            <a:r>
              <a:rPr lang="en" sz="1200">
                <a:solidFill>
                  <a:schemeClr val="dk1"/>
                </a:solidFill>
                <a:latin typeface="Times New Roman"/>
                <a:ea typeface="Times New Roman"/>
                <a:cs typeface="Times New Roman"/>
                <a:sym typeface="Times New Roman"/>
              </a:rPr>
              <a:t>December 1942</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6.</a:t>
            </a:r>
            <a:r>
              <a:rPr lang="en" sz="1200" i="1">
                <a:solidFill>
                  <a:schemeClr val="dk1"/>
                </a:solidFill>
                <a:latin typeface="Times New Roman"/>
                <a:ea typeface="Times New Roman"/>
                <a:cs typeface="Times New Roman"/>
                <a:sym typeface="Times New Roman"/>
              </a:rPr>
              <a:t> </a:t>
            </a:r>
            <a:r>
              <a:rPr lang="en" sz="1200">
                <a:solidFill>
                  <a:schemeClr val="dk1"/>
                </a:solidFill>
                <a:latin typeface="Times New Roman"/>
                <a:ea typeface="Times New Roman"/>
                <a:cs typeface="Times New Roman"/>
                <a:sym typeface="Times New Roman"/>
              </a:rPr>
              <a:t>Peak of the Battle. -1940-1943</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7. The battle of the Atlantic comes to an end. -May 1945</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sz="900">
              <a:solidFill>
                <a:schemeClr val="dk1"/>
              </a:solidFill>
            </a:endParaRPr>
          </a:p>
          <a:p>
            <a:pPr marL="457200" lvl="0" indent="0" algn="l" rtl="0">
              <a:spcBef>
                <a:spcPts val="800"/>
              </a:spcBef>
              <a:spcAft>
                <a:spcPts val="0"/>
              </a:spcAft>
              <a:buNone/>
            </a:pPr>
            <a:endParaRPr sz="900">
              <a:solidFill>
                <a:schemeClr val="dk1"/>
              </a:solidFill>
            </a:endParaRPr>
          </a:p>
          <a:p>
            <a:pPr marL="0" lvl="0" indent="0" algn="l" rtl="0">
              <a:spcBef>
                <a:spcPts val="8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Multiple Choice Questionnaire</a:t>
            </a:r>
            <a:r>
              <a:rPr lang="en" sz="2000" dirty="0" smtClean="0"/>
              <a:t>:</a:t>
            </a:r>
            <a:endParaRPr sz="2000" dirty="0"/>
          </a:p>
        </p:txBody>
      </p:sp>
      <p:sp>
        <p:nvSpPr>
          <p:cNvPr id="121" name="Google Shape;121;p24"/>
          <p:cNvSpPr txBox="1">
            <a:spLocks noGrp="1"/>
          </p:cNvSpPr>
          <p:nvPr>
            <p:ph type="body" idx="1"/>
          </p:nvPr>
        </p:nvSpPr>
        <p:spPr>
          <a:xfrm>
            <a:off x="311700" y="1152475"/>
            <a:ext cx="7296000" cy="3125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Names: </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Multiple choice questionnaire:</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1. Allied success was due to breaking what virtually unbreakable code set by the Germans so they could hide the locations of their U-boats and warships?</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A. Atlantic code</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B. Supremacy code</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rgbClr val="FF0000"/>
                </a:solidFill>
                <a:latin typeface="Times New Roman"/>
                <a:ea typeface="Times New Roman"/>
                <a:cs typeface="Times New Roman"/>
                <a:sym typeface="Times New Roman"/>
              </a:rPr>
              <a:t>C. Enigma code</a:t>
            </a:r>
            <a:endParaRPr sz="1200">
              <a:solidFill>
                <a:srgbClr val="FF0000"/>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D. Both A and C are correct answers.</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E. None of the above.</a:t>
            </a:r>
            <a:endParaRPr sz="1200">
              <a:solidFill>
                <a:schemeClr val="dk1"/>
              </a:solidFill>
              <a:latin typeface="Times New Roman"/>
              <a:ea typeface="Times New Roman"/>
              <a:cs typeface="Times New Roman"/>
              <a:sym typeface="Times New Roman"/>
            </a:endParaRPr>
          </a:p>
          <a:p>
            <a:pPr marL="0" lvl="0" indent="0" algn="l" rtl="0">
              <a:spcBef>
                <a:spcPts val="800"/>
              </a:spcBef>
              <a:spcAft>
                <a:spcPts val="1600"/>
              </a:spcAft>
              <a:buNone/>
            </a:pP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Battle of the Atlantic questionnaire</a:t>
            </a:r>
            <a:endParaRPr/>
          </a:p>
        </p:txBody>
      </p:sp>
      <p:sp>
        <p:nvSpPr>
          <p:cNvPr id="127" name="Google Shape;127;p25"/>
          <p:cNvSpPr txBox="1">
            <a:spLocks noGrp="1"/>
          </p:cNvSpPr>
          <p:nvPr>
            <p:ph type="body" idx="1"/>
          </p:nvPr>
        </p:nvSpPr>
        <p:spPr>
          <a:xfrm>
            <a:off x="311700" y="927300"/>
            <a:ext cx="8520600" cy="328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2. As WW2 began the Kriegsmarine was unprepared. Not ready for battle, what plan was set in place calling for a balanced fleet with a greatly increased number of surface capital ships, including several aircraft carriers?</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A. Hitler Plan</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rgbClr val="FF0000"/>
                </a:solidFill>
                <a:latin typeface="Times New Roman"/>
                <a:ea typeface="Times New Roman"/>
                <a:cs typeface="Times New Roman"/>
                <a:sym typeface="Times New Roman"/>
              </a:rPr>
              <a:t>B. Plan Z</a:t>
            </a:r>
            <a:endParaRPr sz="1000">
              <a:solidFill>
                <a:srgbClr val="FF0000"/>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C. Plan G</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D. Both plan Z, and plan G. B and C are both correct answers.</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E. All of the above. All of the above plans were called into action during the start of WW2.</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None/>
            </a:pP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3. What did the Battle of the Atlantic force the Allies to do in order to gain back advantage over Germany?</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A. Submit more sailors and pilots to help support the allies in aerial, on sea, and below sea combat</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B. Supply more food and resources to Vichy France</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C. Adapt to German naval battle tactics</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rgbClr val="FF0000"/>
                </a:solidFill>
                <a:latin typeface="Times New Roman"/>
                <a:ea typeface="Times New Roman"/>
                <a:cs typeface="Times New Roman"/>
                <a:sym typeface="Times New Roman"/>
              </a:rPr>
              <a:t>D. Both A and C are correct answers.</a:t>
            </a:r>
            <a:endParaRPr sz="1000">
              <a:solidFill>
                <a:srgbClr val="FF0000"/>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E. All of the above. All of the above are correct ways in which the allies tried to take advantage over the Germans.</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0"/>
              </a:spcAft>
              <a:buClr>
                <a:schemeClr val="dk1"/>
              </a:buClr>
              <a:buSzPts val="1100"/>
              <a:buFont typeface="Arial"/>
              <a:buNone/>
            </a:pPr>
            <a:r>
              <a:rPr lang="en" sz="1000">
                <a:solidFill>
                  <a:schemeClr val="dk1"/>
                </a:solidFill>
                <a:latin typeface="Times New Roman"/>
                <a:ea typeface="Times New Roman"/>
                <a:cs typeface="Times New Roman"/>
                <a:sym typeface="Times New Roman"/>
              </a:rPr>
              <a:t> </a:t>
            </a:r>
            <a:endParaRPr sz="1000">
              <a:solidFill>
                <a:schemeClr val="dk1"/>
              </a:solidFill>
              <a:latin typeface="Times New Roman"/>
              <a:ea typeface="Times New Roman"/>
              <a:cs typeface="Times New Roman"/>
              <a:sym typeface="Times New Roman"/>
            </a:endParaRPr>
          </a:p>
          <a:p>
            <a:pPr marL="0" lvl="0" indent="0" algn="l" rtl="0">
              <a:spcBef>
                <a:spcPts val="800"/>
              </a:spcBef>
              <a:spcAft>
                <a:spcPts val="1600"/>
              </a:spcAft>
              <a:buNone/>
            </a:pPr>
            <a:endParaRPr sz="1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t>Battle of the Atlantic questionnaire</a:t>
            </a:r>
            <a:endParaRPr/>
          </a:p>
        </p:txBody>
      </p:sp>
      <p:sp>
        <p:nvSpPr>
          <p:cNvPr id="133" name="Google Shape;133;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latin typeface="Times New Roman"/>
                <a:ea typeface="Times New Roman"/>
                <a:cs typeface="Times New Roman"/>
                <a:sym typeface="Times New Roman"/>
              </a:rPr>
              <a:t>4.  </a:t>
            </a:r>
            <a:r>
              <a:rPr lang="en" sz="1200">
                <a:solidFill>
                  <a:schemeClr val="dk1"/>
                </a:solidFill>
                <a:latin typeface="Times New Roman"/>
                <a:ea typeface="Times New Roman"/>
                <a:cs typeface="Times New Roman"/>
                <a:sym typeface="Times New Roman"/>
              </a:rPr>
              <a:t>Admiral Doenitz claims that the Battle of the Atlantic is lost. What event occurs due to this action?</a:t>
            </a:r>
            <a:endParaRPr sz="1200">
              <a:solidFill>
                <a:schemeClr val="dk1"/>
              </a:solidFill>
              <a:latin typeface="Times New Roman"/>
              <a:ea typeface="Times New Roman"/>
              <a:cs typeface="Times New Roman"/>
              <a:sym typeface="Times New Roman"/>
            </a:endParaRPr>
          </a:p>
          <a:p>
            <a:pPr marL="457200" lvl="0" indent="-304800" algn="l" rtl="0">
              <a:spcBef>
                <a:spcPts val="1600"/>
              </a:spcBef>
              <a:spcAft>
                <a:spcPts val="0"/>
              </a:spcAft>
              <a:buClr>
                <a:schemeClr val="dk1"/>
              </a:buClr>
              <a:buSzPts val="1200"/>
              <a:buFont typeface="Times New Roman"/>
              <a:buAutoNum type="alphaUcPeriod"/>
            </a:pPr>
            <a:r>
              <a:rPr lang="en" sz="1200">
                <a:solidFill>
                  <a:schemeClr val="dk1"/>
                </a:solidFill>
                <a:latin typeface="Times New Roman"/>
                <a:ea typeface="Times New Roman"/>
                <a:cs typeface="Times New Roman"/>
                <a:sym typeface="Times New Roman"/>
              </a:rPr>
              <a:t>The enigma code is broken</a:t>
            </a:r>
            <a:endParaRPr sz="1200">
              <a:solidFill>
                <a:schemeClr val="dk1"/>
              </a:solidFill>
              <a:latin typeface="Times New Roman"/>
              <a:ea typeface="Times New Roman"/>
              <a:cs typeface="Times New Roman"/>
              <a:sym typeface="Times New Roman"/>
            </a:endParaRPr>
          </a:p>
          <a:p>
            <a:pPr marL="457200" lvl="0" indent="-304800" algn="l" rtl="0">
              <a:spcBef>
                <a:spcPts val="0"/>
              </a:spcBef>
              <a:spcAft>
                <a:spcPts val="0"/>
              </a:spcAft>
              <a:buClr>
                <a:schemeClr val="dk1"/>
              </a:buClr>
              <a:buSzPts val="1200"/>
              <a:buFont typeface="Times New Roman"/>
              <a:buAutoNum type="alphaUcPeriod"/>
            </a:pPr>
            <a:r>
              <a:rPr lang="en" sz="1200">
                <a:solidFill>
                  <a:schemeClr val="dk1"/>
                </a:solidFill>
                <a:latin typeface="Times New Roman"/>
                <a:ea typeface="Times New Roman"/>
                <a:cs typeface="Times New Roman"/>
                <a:sym typeface="Times New Roman"/>
              </a:rPr>
              <a:t>The Germans lose the war and surrender </a:t>
            </a:r>
            <a:endParaRPr sz="1200">
              <a:solidFill>
                <a:schemeClr val="dk1"/>
              </a:solidFill>
              <a:latin typeface="Times New Roman"/>
              <a:ea typeface="Times New Roman"/>
              <a:cs typeface="Times New Roman"/>
              <a:sym typeface="Times New Roman"/>
            </a:endParaRPr>
          </a:p>
          <a:p>
            <a:pPr marL="457200" lvl="0" indent="-304800" algn="l" rtl="0">
              <a:spcBef>
                <a:spcPts val="0"/>
              </a:spcBef>
              <a:spcAft>
                <a:spcPts val="0"/>
              </a:spcAft>
              <a:buClr>
                <a:schemeClr val="dk1"/>
              </a:buClr>
              <a:buSzPts val="1200"/>
              <a:buFont typeface="Times New Roman"/>
              <a:buAutoNum type="alphaUcPeriod"/>
            </a:pPr>
            <a:r>
              <a:rPr lang="en" sz="1200">
                <a:solidFill>
                  <a:schemeClr val="dk1"/>
                </a:solidFill>
                <a:latin typeface="Times New Roman"/>
                <a:ea typeface="Times New Roman"/>
                <a:cs typeface="Times New Roman"/>
                <a:sym typeface="Times New Roman"/>
              </a:rPr>
              <a:t>The U.S. plan to rade Germany </a:t>
            </a:r>
            <a:endParaRPr sz="1200">
              <a:solidFill>
                <a:schemeClr val="dk1"/>
              </a:solidFill>
              <a:latin typeface="Times New Roman"/>
              <a:ea typeface="Times New Roman"/>
              <a:cs typeface="Times New Roman"/>
              <a:sym typeface="Times New Roman"/>
            </a:endParaRPr>
          </a:p>
          <a:p>
            <a:pPr marL="457200" lvl="0" indent="-304800" algn="l" rtl="0">
              <a:spcBef>
                <a:spcPts val="0"/>
              </a:spcBef>
              <a:spcAft>
                <a:spcPts val="0"/>
              </a:spcAft>
              <a:buClr>
                <a:srgbClr val="FF0000"/>
              </a:buClr>
              <a:buSzPts val="1200"/>
              <a:buFont typeface="Times New Roman"/>
              <a:buAutoNum type="alphaUcPeriod"/>
            </a:pPr>
            <a:r>
              <a:rPr lang="en" sz="1200">
                <a:solidFill>
                  <a:srgbClr val="FF0000"/>
                </a:solidFill>
                <a:latin typeface="Times New Roman"/>
                <a:ea typeface="Times New Roman"/>
                <a:cs typeface="Times New Roman"/>
                <a:sym typeface="Times New Roman"/>
              </a:rPr>
              <a:t>Black May </a:t>
            </a:r>
            <a:endParaRPr sz="1200">
              <a:solidFill>
                <a:srgbClr val="FF0000"/>
              </a:solidFill>
              <a:latin typeface="Times New Roman"/>
              <a:ea typeface="Times New Roman"/>
              <a:cs typeface="Times New Roman"/>
              <a:sym typeface="Times New Roman"/>
            </a:endParaRPr>
          </a:p>
          <a:p>
            <a:pPr marL="457200" lvl="0" indent="-304800" algn="l" rtl="0">
              <a:spcBef>
                <a:spcPts val="0"/>
              </a:spcBef>
              <a:spcAft>
                <a:spcPts val="0"/>
              </a:spcAft>
              <a:buClr>
                <a:schemeClr val="dk1"/>
              </a:buClr>
              <a:buSzPts val="1200"/>
              <a:buFont typeface="Times New Roman"/>
              <a:buAutoNum type="alphaUcPeriod"/>
            </a:pPr>
            <a:r>
              <a:rPr lang="en" sz="1200">
                <a:solidFill>
                  <a:schemeClr val="dk1"/>
                </a:solidFill>
                <a:latin typeface="Times New Roman"/>
                <a:ea typeface="Times New Roman"/>
                <a:cs typeface="Times New Roman"/>
                <a:sym typeface="Times New Roman"/>
              </a:rPr>
              <a:t>None of the above. None of the above are events that occur due to this action.  </a:t>
            </a: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dirty="0"/>
              <a:t>Visuals: Maps, Pictures, </a:t>
            </a:r>
            <a:r>
              <a:rPr lang="en" sz="2000" dirty="0" smtClean="0"/>
              <a:t>etc</a:t>
            </a:r>
            <a:endParaRPr sz="2000" dirty="0"/>
          </a:p>
        </p:txBody>
      </p:sp>
      <p:pic>
        <p:nvPicPr>
          <p:cNvPr id="139" name="Google Shape;139;p27"/>
          <p:cNvPicPr preferRelativeResize="0"/>
          <p:nvPr/>
        </p:nvPicPr>
        <p:blipFill>
          <a:blip r:embed="rId3">
            <a:alphaModFix/>
          </a:blip>
          <a:stretch>
            <a:fillRect/>
          </a:stretch>
        </p:blipFill>
        <p:spPr>
          <a:xfrm>
            <a:off x="311700" y="979925"/>
            <a:ext cx="3512050" cy="1287625"/>
          </a:xfrm>
          <a:prstGeom prst="rect">
            <a:avLst/>
          </a:prstGeom>
          <a:noFill/>
          <a:ln>
            <a:noFill/>
          </a:ln>
        </p:spPr>
      </p:pic>
      <p:pic>
        <p:nvPicPr>
          <p:cNvPr id="140" name="Google Shape;140;p27" descr="Highlights each German and Allied convoy &amp; Merchant ships, U-boats sunk " title="Battle of the Atlantic (Image 2.) "/>
          <p:cNvPicPr preferRelativeResize="0"/>
          <p:nvPr/>
        </p:nvPicPr>
        <p:blipFill>
          <a:blip r:embed="rId4">
            <a:alphaModFix/>
          </a:blip>
          <a:stretch>
            <a:fillRect/>
          </a:stretch>
        </p:blipFill>
        <p:spPr>
          <a:xfrm>
            <a:off x="3983275" y="1017725"/>
            <a:ext cx="3213550" cy="3871099"/>
          </a:xfrm>
          <a:prstGeom prst="rect">
            <a:avLst/>
          </a:prstGeom>
          <a:noFill/>
          <a:ln>
            <a:noFill/>
          </a:ln>
        </p:spPr>
      </p:pic>
      <p:sp>
        <p:nvSpPr>
          <p:cNvPr id="141" name="Google Shape;141;p27"/>
          <p:cNvSpPr txBox="1"/>
          <p:nvPr/>
        </p:nvSpPr>
        <p:spPr>
          <a:xfrm>
            <a:off x="304800" y="3048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endParaRPr sz="1200"/>
          </a:p>
          <a:p>
            <a:pPr marL="0" lvl="0" indent="0" algn="l" rtl="0">
              <a:spcBef>
                <a:spcPts val="0"/>
              </a:spcBef>
              <a:spcAft>
                <a:spcPts val="0"/>
              </a:spcAft>
              <a:buNone/>
            </a:pPr>
            <a:r>
              <a:rPr lang="en" sz="1200">
                <a:latin typeface="Times New Roman"/>
                <a:ea typeface="Times New Roman"/>
                <a:cs typeface="Times New Roman"/>
                <a:sym typeface="Times New Roman"/>
              </a:rPr>
              <a:t>Image 1. </a:t>
            </a:r>
            <a:endParaRPr sz="1200">
              <a:latin typeface="Times New Roman"/>
              <a:ea typeface="Times New Roman"/>
              <a:cs typeface="Times New Roman"/>
              <a:sym typeface="Times New Roman"/>
            </a:endParaRPr>
          </a:p>
        </p:txBody>
      </p:sp>
      <p:sp>
        <p:nvSpPr>
          <p:cNvPr id="142" name="Google Shape;142;p27"/>
          <p:cNvSpPr txBox="1"/>
          <p:nvPr/>
        </p:nvSpPr>
        <p:spPr>
          <a:xfrm>
            <a:off x="7196825" y="1017725"/>
            <a:ext cx="1071300" cy="30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200">
                <a:latin typeface="Times New Roman"/>
                <a:ea typeface="Times New Roman"/>
                <a:cs typeface="Times New Roman"/>
                <a:sym typeface="Times New Roman"/>
              </a:rPr>
              <a:t>Image 2. </a:t>
            </a:r>
            <a:endParaRPr sz="1200">
              <a:latin typeface="Times New Roman"/>
              <a:ea typeface="Times New Roman"/>
              <a:cs typeface="Times New Roman"/>
              <a:sym typeface="Times New Roman"/>
            </a:endParaRPr>
          </a:p>
        </p:txBody>
      </p:sp>
      <p:sp>
        <p:nvSpPr>
          <p:cNvPr id="143" name="Google Shape;143;p27"/>
          <p:cNvSpPr txBox="1"/>
          <p:nvPr/>
        </p:nvSpPr>
        <p:spPr>
          <a:xfrm>
            <a:off x="673475" y="3352525"/>
            <a:ext cx="1998300" cy="925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pic>
        <p:nvPicPr>
          <p:cNvPr id="144" name="Google Shape;144;p27" descr="See the source image"/>
          <p:cNvPicPr preferRelativeResize="0"/>
          <p:nvPr/>
        </p:nvPicPr>
        <p:blipFill>
          <a:blip r:embed="rId5">
            <a:alphaModFix/>
          </a:blip>
          <a:stretch>
            <a:fillRect/>
          </a:stretch>
        </p:blipFill>
        <p:spPr>
          <a:xfrm>
            <a:off x="510275" y="2310150"/>
            <a:ext cx="3114900" cy="2262626"/>
          </a:xfrm>
          <a:prstGeom prst="rect">
            <a:avLst/>
          </a:prstGeom>
          <a:noFill/>
          <a:ln>
            <a:noFill/>
          </a:ln>
        </p:spPr>
      </p:pic>
      <p:sp>
        <p:nvSpPr>
          <p:cNvPr id="145" name="Google Shape;145;p27"/>
          <p:cNvSpPr txBox="1"/>
          <p:nvPr/>
        </p:nvSpPr>
        <p:spPr>
          <a:xfrm>
            <a:off x="579495" y="2377191"/>
            <a:ext cx="1362600" cy="13197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700" dirty="0"/>
              <a:t>Who won? Further Information and Key events</a:t>
            </a:r>
            <a:r>
              <a:rPr lang="en" sz="1700" dirty="0" smtClean="0"/>
              <a:t>:</a:t>
            </a:r>
            <a:endParaRPr sz="1700" dirty="0"/>
          </a:p>
        </p:txBody>
      </p:sp>
      <p:sp>
        <p:nvSpPr>
          <p:cNvPr id="151" name="Google Shape;151;p28"/>
          <p:cNvSpPr txBox="1">
            <a:spLocks noGrp="1"/>
          </p:cNvSpPr>
          <p:nvPr>
            <p:ph type="body" idx="1"/>
          </p:nvPr>
        </p:nvSpPr>
        <p:spPr>
          <a:xfrm>
            <a:off x="311700" y="863550"/>
            <a:ext cx="8520600" cy="770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The allies were unprepared for the Germans as their u-boats roamed at will from Canada to the Caribbean, slaughtering allied shipping (Miller).</a:t>
            </a:r>
            <a:endParaRPr sz="1200">
              <a:solidFill>
                <a:schemeClr val="dk1"/>
              </a:solidFill>
              <a:latin typeface="Times New Roman"/>
              <a:ea typeface="Times New Roman"/>
              <a:cs typeface="Times New Roman"/>
              <a:sym typeface="Times New Roman"/>
            </a:endParaRPr>
          </a:p>
          <a:p>
            <a:pPr marL="0" lvl="0" indent="0" algn="l" rtl="0">
              <a:spcBef>
                <a:spcPts val="160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In the beginning axis were dominat due to the use of their u boats and the allies inability to counter them but the tide turned after the allies gained a technological advantage</a:t>
            </a:r>
            <a:endParaRPr sz="1200">
              <a:solidFill>
                <a:schemeClr val="dk1"/>
              </a:solidFill>
              <a:latin typeface="Times New Roman"/>
              <a:ea typeface="Times New Roman"/>
              <a:cs typeface="Times New Roman"/>
              <a:sym typeface="Times New Roman"/>
            </a:endParaRPr>
          </a:p>
          <a:p>
            <a:pPr marL="0" lvl="0" indent="0" algn="l" rtl="0">
              <a:spcBef>
                <a:spcPts val="1600"/>
              </a:spcBef>
              <a:spcAft>
                <a:spcPts val="16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ctrTitle"/>
          </p:nvPr>
        </p:nvSpPr>
        <p:spPr>
          <a:xfrm>
            <a:off x="311700" y="367950"/>
            <a:ext cx="8520600" cy="506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1700" dirty="0"/>
              <a:t>Who won? Further Information and Key events</a:t>
            </a:r>
            <a:r>
              <a:rPr lang="en" sz="1700" dirty="0" smtClean="0"/>
              <a:t>:</a:t>
            </a:r>
            <a:endParaRPr dirty="0"/>
          </a:p>
        </p:txBody>
      </p:sp>
      <p:sp>
        <p:nvSpPr>
          <p:cNvPr id="157" name="Google Shape;157;p29"/>
          <p:cNvSpPr txBox="1">
            <a:spLocks noGrp="1"/>
          </p:cNvSpPr>
          <p:nvPr>
            <p:ph type="subTitle" idx="1"/>
          </p:nvPr>
        </p:nvSpPr>
        <p:spPr>
          <a:xfrm>
            <a:off x="311700" y="874350"/>
            <a:ext cx="8520600" cy="792600"/>
          </a:xfrm>
          <a:prstGeom prst="rect">
            <a:avLst/>
          </a:prstGeom>
        </p:spPr>
        <p:txBody>
          <a:bodyPr spcFirstLastPara="1" wrap="square" lIns="91425" tIns="91425" rIns="91425" bIns="91425" anchor="t" anchorCtr="0">
            <a:noAutofit/>
          </a:bodyPr>
          <a:lstStyle/>
          <a:p>
            <a:pPr marL="0" lvl="0" indent="0" algn="l" rtl="0">
              <a:lnSpc>
                <a:spcPct val="138000"/>
              </a:lnSpc>
              <a:spcBef>
                <a:spcPts val="0"/>
              </a:spcBef>
              <a:spcAft>
                <a:spcPts val="0"/>
              </a:spcAft>
              <a:buClr>
                <a:schemeClr val="dk1"/>
              </a:buClr>
              <a:buSzPts val="1100"/>
              <a:buFont typeface="Arial"/>
              <a:buNone/>
            </a:pPr>
            <a:r>
              <a:rPr lang="en" sz="1200">
                <a:solidFill>
                  <a:schemeClr val="dk1"/>
                </a:solidFill>
                <a:latin typeface="Times New Roman"/>
                <a:ea typeface="Times New Roman"/>
                <a:cs typeface="Times New Roman"/>
                <a:sym typeface="Times New Roman"/>
              </a:rPr>
              <a:t>The allies found success in 1942 as Alan Turing, a British mathematician, broke the german messaging system for the u-boats. This, combined with new anti-submarine tech, allowed for the allies to gain supremacy in the battle</a:t>
            </a:r>
            <a:endParaRPr sz="1200">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algn="ctr" rtl="0">
              <a:spcBef>
                <a:spcPts val="0"/>
              </a:spcBef>
              <a:spcAft>
                <a:spcPts val="0"/>
              </a:spcAft>
              <a:buNone/>
            </a:pPr>
            <a:endParaRPr sz="1200">
              <a:latin typeface="Times New Roman"/>
              <a:ea typeface="Times New Roman"/>
              <a:cs typeface="Times New Roman"/>
              <a:sym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ctrTitle"/>
          </p:nvPr>
        </p:nvSpPr>
        <p:spPr>
          <a:xfrm>
            <a:off x="311700" y="413775"/>
            <a:ext cx="8520600" cy="621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000">
                <a:latin typeface="Times New Roman"/>
                <a:ea typeface="Times New Roman"/>
                <a:cs typeface="Times New Roman"/>
                <a:sym typeface="Times New Roman"/>
              </a:rPr>
              <a:t>Works Cited </a:t>
            </a:r>
            <a:endParaRPr sz="3000">
              <a:latin typeface="Times New Roman"/>
              <a:ea typeface="Times New Roman"/>
              <a:cs typeface="Times New Roman"/>
              <a:sym typeface="Times New Roman"/>
            </a:endParaRPr>
          </a:p>
        </p:txBody>
      </p:sp>
      <p:sp>
        <p:nvSpPr>
          <p:cNvPr id="163" name="Google Shape;163;p30"/>
          <p:cNvSpPr txBox="1">
            <a:spLocks noGrp="1"/>
          </p:cNvSpPr>
          <p:nvPr>
            <p:ph type="subTitle" idx="1"/>
          </p:nvPr>
        </p:nvSpPr>
        <p:spPr>
          <a:xfrm>
            <a:off x="311700" y="1120150"/>
            <a:ext cx="8520600" cy="253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highlight>
                  <a:srgbClr val="FFFFFF"/>
                </a:highlight>
                <a:latin typeface="Times New Roman"/>
                <a:ea typeface="Times New Roman"/>
                <a:cs typeface="Times New Roman"/>
                <a:sym typeface="Times New Roman"/>
              </a:rPr>
              <a:t>Axelrod, Alan. “Battle of the Atlantic.” </a:t>
            </a:r>
            <a:r>
              <a:rPr lang="en" sz="1200" i="1">
                <a:solidFill>
                  <a:srgbClr val="000000"/>
                </a:solidFill>
                <a:highlight>
                  <a:srgbClr val="FFFFFF"/>
                </a:highlight>
                <a:latin typeface="Times New Roman"/>
                <a:ea typeface="Times New Roman"/>
                <a:cs typeface="Times New Roman"/>
                <a:sym typeface="Times New Roman"/>
              </a:rPr>
              <a:t>Encyclopedia of World War II, Vol. 1</a:t>
            </a:r>
            <a:r>
              <a:rPr lang="en" sz="1200">
                <a:solidFill>
                  <a:srgbClr val="000000"/>
                </a:solidFill>
                <a:highlight>
                  <a:srgbClr val="FFFFFF"/>
                </a:highlight>
                <a:latin typeface="Times New Roman"/>
                <a:ea typeface="Times New Roman"/>
                <a:cs typeface="Times New Roman"/>
                <a:sym typeface="Times New Roman"/>
              </a:rPr>
              <a:t>, Facts On File, 2013. </a:t>
            </a:r>
            <a:r>
              <a:rPr lang="en" sz="1200" i="1">
                <a:solidFill>
                  <a:srgbClr val="000000"/>
                </a:solidFill>
                <a:highlight>
                  <a:srgbClr val="FFFFFF"/>
                </a:highlight>
                <a:latin typeface="Times New Roman"/>
                <a:ea typeface="Times New Roman"/>
                <a:cs typeface="Times New Roman"/>
                <a:sym typeface="Times New Roman"/>
              </a:rPr>
              <a:t>History Research Center</a:t>
            </a:r>
            <a:r>
              <a:rPr lang="en" sz="1200">
                <a:solidFill>
                  <a:srgbClr val="000000"/>
                </a:solidFill>
                <a:highlight>
                  <a:srgbClr val="FFFFFF"/>
                </a:highlight>
                <a:latin typeface="Times New Roman"/>
                <a:ea typeface="Times New Roman"/>
                <a:cs typeface="Times New Roman"/>
                <a:sym typeface="Times New Roman"/>
              </a:rPr>
              <a:t>,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online.infobase.com/Auth/Index?aid=150531&amp;itemid=WEHRC&amp;articleId=264577. Accessed 22 Apr. 2019.</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Hastings, Max. Inferno: The World at War, 1939-1945. Vintage Books, 2011.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McLean, Douglas. "Confronting Technological and Tactical Change: Allied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      Antisubmarine Warfare in the Last Year of the Battle of the Atlantic."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      Naval War College Review. JSTOR.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Miller, Donald. The Story of World War II. Simon &amp; Schuster, 2001</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 Norton, Douglas M. Naval War College Review. Naval War College Review, 1974.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      JSTOR.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Redford, Duncan. "The March 1943 Crisis in the Battle of the Atlantic: Myth and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a:solidFill>
                  <a:srgbClr val="000000"/>
                </a:solidFill>
                <a:highlight>
                  <a:srgbClr val="FFFFFF"/>
                </a:highlight>
                <a:latin typeface="Times New Roman"/>
                <a:ea typeface="Times New Roman"/>
                <a:cs typeface="Times New Roman"/>
                <a:sym typeface="Times New Roman"/>
              </a:rPr>
              <a:t>      Reality." History. JSTOR. </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r>
              <a:rPr lang="en" sz="1200" i="1">
                <a:solidFill>
                  <a:schemeClr val="dk1"/>
                </a:solidFill>
                <a:latin typeface="Times New Roman"/>
                <a:ea typeface="Times New Roman"/>
                <a:cs typeface="Times New Roman"/>
                <a:sym typeface="Times New Roman"/>
              </a:rPr>
              <a:t>Bing</a:t>
            </a:r>
            <a:r>
              <a:rPr lang="en" sz="1200">
                <a:solidFill>
                  <a:schemeClr val="dk1"/>
                </a:solidFill>
                <a:latin typeface="Times New Roman"/>
                <a:ea typeface="Times New Roman"/>
                <a:cs typeface="Times New Roman"/>
                <a:sym typeface="Times New Roman"/>
              </a:rPr>
              <a:t>, Microsoft, www.bing.com/images/search?view=detailV2&amp;id=2544F0181062ABB5B220510DC054F0941B1FC368&amp;thid=OIP.TxIHTUTOAPtBZNtTI7e-uAHaMJ&amp;mediaurl=http%3A%2F%2Fwww.ibiblio.org%2Fhyperwar%2FUN%2FUK%2FUK-RAF-II%2Fmaps%2FUK-RAF-II-7.jpg&amp;exph=1680&amp;expw=1024&amp;q=battle%2Bof%2Bthe%2Batlantic%2Bmap&amp;selectedindex=9&amp;ajaxhist=0&amp;vt=0&amp;eim=1%2C2%2C6.</a:t>
            </a:r>
            <a:endParaRPr sz="12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dirty="0"/>
              <a:t>Battle of the Atlantic Background and Key Figures</a:t>
            </a:r>
            <a:r>
              <a:rPr lang="en" sz="2400" dirty="0" smtClean="0"/>
              <a:t>:</a:t>
            </a:r>
            <a:endParaRPr sz="2400" dirty="0"/>
          </a:p>
        </p:txBody>
      </p:sp>
      <p:sp>
        <p:nvSpPr>
          <p:cNvPr id="61" name="Google Shape;61;p14"/>
          <p:cNvSpPr txBox="1">
            <a:spLocks noGrp="1"/>
          </p:cNvSpPr>
          <p:nvPr>
            <p:ph type="body" idx="1"/>
          </p:nvPr>
        </p:nvSpPr>
        <p:spPr>
          <a:xfrm>
            <a:off x="311700" y="1338175"/>
            <a:ext cx="8520600" cy="3745200"/>
          </a:xfrm>
          <a:prstGeom prst="rect">
            <a:avLst/>
          </a:prstGeom>
        </p:spPr>
        <p:txBody>
          <a:bodyPr spcFirstLastPara="1" wrap="square" lIns="91425" tIns="91425" rIns="91425" bIns="91425" anchor="t" anchorCtr="0">
            <a:noAutofit/>
          </a:bodyPr>
          <a:lstStyle/>
          <a:p>
            <a:pPr marL="0" lvl="0" indent="0" algn="l" rtl="0">
              <a:lnSpc>
                <a:spcPct val="138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algn="l" rtl="0">
              <a:lnSpc>
                <a:spcPct val="138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algn="l" rtl="0">
              <a:lnSpc>
                <a:spcPct val="138000"/>
              </a:lnSpc>
              <a:spcBef>
                <a:spcPts val="0"/>
              </a:spcBef>
              <a:spcAft>
                <a:spcPts val="0"/>
              </a:spcAft>
              <a:buNone/>
            </a:pPr>
            <a:r>
              <a:rPr lang="en" sz="1200">
                <a:solidFill>
                  <a:schemeClr val="dk1"/>
                </a:solidFill>
                <a:latin typeface="Times New Roman"/>
                <a:ea typeface="Times New Roman"/>
                <a:cs typeface="Times New Roman"/>
                <a:sym typeface="Times New Roman"/>
              </a:rPr>
              <a:t>Background: After the fall of the western front, Britain was the only remaining allied country. Germany tried to force Britain to surrender by cutting off any supplies going to them. Germany tried to force Britain to surrender by cutting off any supplies going to them.</a:t>
            </a:r>
            <a:endParaRPr sz="1200">
              <a:solidFill>
                <a:schemeClr val="dk1"/>
              </a:solidFill>
              <a:latin typeface="Times New Roman"/>
              <a:ea typeface="Times New Roman"/>
              <a:cs typeface="Times New Roman"/>
              <a:sym typeface="Times New Roman"/>
            </a:endParaRPr>
          </a:p>
          <a:p>
            <a:pPr marL="0" lvl="0" indent="0" algn="l" rtl="0">
              <a:lnSpc>
                <a:spcPct val="138000"/>
              </a:lnSpc>
              <a:spcBef>
                <a:spcPts val="0"/>
              </a:spcBef>
              <a:spcAft>
                <a:spcPts val="0"/>
              </a:spcAft>
              <a:buNone/>
            </a:pPr>
            <a:endParaRPr sz="1200">
              <a:solidFill>
                <a:srgbClr val="000000"/>
              </a:solidFill>
              <a:highlight>
                <a:srgbClr val="FFFFFF"/>
              </a:highlight>
              <a:latin typeface="Times New Roman"/>
              <a:ea typeface="Times New Roman"/>
              <a:cs typeface="Times New Roman"/>
              <a:sym typeface="Times New Roman"/>
            </a:endParaRPr>
          </a:p>
          <a:p>
            <a:pPr marL="0" lvl="0" indent="0" algn="l" rtl="0">
              <a:lnSpc>
                <a:spcPct val="138000"/>
              </a:lnSpc>
              <a:spcBef>
                <a:spcPts val="0"/>
              </a:spcBef>
              <a:spcAft>
                <a:spcPts val="0"/>
              </a:spcAft>
              <a:buNone/>
            </a:pPr>
            <a:r>
              <a:rPr lang="en" sz="1200">
                <a:solidFill>
                  <a:srgbClr val="000000"/>
                </a:solidFill>
                <a:highlight>
                  <a:srgbClr val="FFFFFF"/>
                </a:highlight>
                <a:latin typeface="Times New Roman"/>
                <a:ea typeface="Times New Roman"/>
                <a:cs typeface="Times New Roman"/>
                <a:sym typeface="Times New Roman"/>
              </a:rPr>
              <a:t>Admiral Karl Doenitz</a:t>
            </a:r>
            <a:endParaRPr sz="1200">
              <a:solidFill>
                <a:srgbClr val="000000"/>
              </a:solidFill>
              <a:highlight>
                <a:srgbClr val="FFFFFF"/>
              </a:highlight>
              <a:latin typeface="Times New Roman"/>
              <a:ea typeface="Times New Roman"/>
              <a:cs typeface="Times New Roman"/>
              <a:sym typeface="Times New Roman"/>
            </a:endParaRPr>
          </a:p>
          <a:p>
            <a:pPr marL="0" lvl="0" indent="0" algn="l" rtl="0">
              <a:spcBef>
                <a:spcPts val="0"/>
              </a:spcBef>
              <a:spcAft>
                <a:spcPts val="0"/>
              </a:spcAft>
              <a:buNone/>
            </a:pPr>
            <a:r>
              <a:rPr lang="en" sz="1200">
                <a:solidFill>
                  <a:schemeClr val="dk1"/>
                </a:solidFill>
                <a:latin typeface="Times New Roman"/>
                <a:ea typeface="Times New Roman"/>
                <a:cs typeface="Times New Roman"/>
                <a:sym typeface="Times New Roman"/>
              </a:rPr>
              <a:t>The Kriegsmarine was unprepared, not expecting war before 1945.  U-boat construction given priority. When the war began, Dönitz had 46 U-boats ready for action but only 22 oceangoing He made do with what he had, while being harassed by Raeder and with Hitler calling on him to dedicate boats to military acton</a:t>
            </a:r>
            <a:endParaRPr sz="1200">
              <a:solidFill>
                <a:schemeClr val="dk1"/>
              </a:solidFill>
              <a:latin typeface="Times New Roman"/>
              <a:ea typeface="Times New Roman"/>
              <a:cs typeface="Times New Roman"/>
              <a:sym typeface="Times New Roman"/>
            </a:endParaRPr>
          </a:p>
          <a:p>
            <a:pPr marL="0" lvl="0" indent="0" algn="l" rtl="0">
              <a:lnSpc>
                <a:spcPct val="138000"/>
              </a:lnSpc>
              <a:spcBef>
                <a:spcPts val="0"/>
              </a:spcBef>
              <a:spcAft>
                <a:spcPts val="0"/>
              </a:spcAft>
              <a:buNone/>
            </a:pPr>
            <a:endParaRPr sz="1200">
              <a:solidFill>
                <a:schemeClr val="dk1"/>
              </a:solidFill>
              <a:latin typeface="Times New Roman"/>
              <a:ea typeface="Times New Roman"/>
              <a:cs typeface="Times New Roman"/>
              <a:sym typeface="Times New Roman"/>
            </a:endParaRPr>
          </a:p>
          <a:p>
            <a:pPr marL="0" lvl="0" indent="0" algn="l" rtl="0">
              <a:lnSpc>
                <a:spcPct val="138000"/>
              </a:lnSpc>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algn="l" rtl="0">
              <a:spcBef>
                <a:spcPts val="0"/>
              </a:spcBef>
              <a:spcAft>
                <a:spcPts val="0"/>
              </a:spcAft>
              <a:buClr>
                <a:schemeClr val="dk1"/>
              </a:buClr>
              <a:buSzPts val="1100"/>
              <a:buFont typeface="Arial"/>
              <a:buNone/>
            </a:pPr>
            <a:endParaRPr sz="1200">
              <a:solidFill>
                <a:schemeClr val="dk1"/>
              </a:solidFill>
              <a:latin typeface="Times New Roman"/>
              <a:ea typeface="Times New Roman"/>
              <a:cs typeface="Times New Roman"/>
              <a:sym typeface="Times New Roman"/>
            </a:endParaRPr>
          </a:p>
          <a:p>
            <a:pPr marL="0" lvl="0" indent="0" algn="l" rtl="0">
              <a:spcBef>
                <a:spcPts val="0"/>
              </a:spcBef>
              <a:spcAft>
                <a:spcPts val="1600"/>
              </a:spcAft>
              <a:buNone/>
            </a:pPr>
            <a:endParaRPr sz="12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3118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Times New Roman"/>
                <a:ea typeface="Times New Roman"/>
                <a:cs typeface="Times New Roman"/>
                <a:sym typeface="Times New Roman"/>
              </a:rPr>
              <a:t>Thesis</a:t>
            </a:r>
            <a:r>
              <a:rPr lang="en" dirty="0" smtClean="0"/>
              <a:t>:</a:t>
            </a:r>
            <a:endParaRPr dirty="0"/>
          </a:p>
        </p:txBody>
      </p:sp>
      <p:sp>
        <p:nvSpPr>
          <p:cNvPr id="67" name="Google Shape;67;p15"/>
          <p:cNvSpPr txBox="1">
            <a:spLocks noGrp="1"/>
          </p:cNvSpPr>
          <p:nvPr>
            <p:ph type="body" idx="1"/>
          </p:nvPr>
        </p:nvSpPr>
        <p:spPr>
          <a:xfrm>
            <a:off x="230300" y="1159875"/>
            <a:ext cx="8520600" cy="3416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2000">
                <a:solidFill>
                  <a:srgbClr val="000000"/>
                </a:solidFill>
                <a:latin typeface="Times New Roman"/>
                <a:ea typeface="Times New Roman"/>
                <a:cs typeface="Times New Roman"/>
                <a:sym typeface="Times New Roman"/>
              </a:rPr>
              <a:t>The Battle of the Atlantic was an </a:t>
            </a:r>
            <a:r>
              <a:rPr lang="en" sz="2000" u="sng">
                <a:solidFill>
                  <a:srgbClr val="000000"/>
                </a:solidFill>
                <a:latin typeface="Times New Roman"/>
                <a:ea typeface="Times New Roman"/>
                <a:cs typeface="Times New Roman"/>
                <a:sym typeface="Times New Roman"/>
              </a:rPr>
              <a:t>essential victory for the Allies</a:t>
            </a:r>
            <a:r>
              <a:rPr lang="en" sz="2000">
                <a:solidFill>
                  <a:srgbClr val="000000"/>
                </a:solidFill>
                <a:latin typeface="Times New Roman"/>
                <a:ea typeface="Times New Roman"/>
                <a:cs typeface="Times New Roman"/>
                <a:sym typeface="Times New Roman"/>
              </a:rPr>
              <a:t> due to Britain being the only remaining country. </a:t>
            </a:r>
            <a:r>
              <a:rPr lang="en" sz="2000" u="sng">
                <a:solidFill>
                  <a:srgbClr val="000000"/>
                </a:solidFill>
                <a:latin typeface="Times New Roman"/>
                <a:ea typeface="Times New Roman"/>
                <a:cs typeface="Times New Roman"/>
                <a:sym typeface="Times New Roman"/>
              </a:rPr>
              <a:t>Axis supremacy</a:t>
            </a:r>
            <a:r>
              <a:rPr lang="en" sz="2000">
                <a:solidFill>
                  <a:srgbClr val="000000"/>
                </a:solidFill>
                <a:latin typeface="Times New Roman"/>
                <a:ea typeface="Times New Roman"/>
                <a:cs typeface="Times New Roman"/>
                <a:sym typeface="Times New Roman"/>
              </a:rPr>
              <a:t> in the beginning of the battle was caused by the </a:t>
            </a:r>
            <a:r>
              <a:rPr lang="en" sz="2000" u="sng">
                <a:solidFill>
                  <a:srgbClr val="000000"/>
                </a:solidFill>
                <a:latin typeface="Times New Roman"/>
                <a:ea typeface="Times New Roman"/>
                <a:cs typeface="Times New Roman"/>
                <a:sym typeface="Times New Roman"/>
              </a:rPr>
              <a:t>Allies inability to stop the U-boats</a:t>
            </a:r>
            <a:r>
              <a:rPr lang="en" sz="2000">
                <a:solidFill>
                  <a:srgbClr val="000000"/>
                </a:solidFill>
                <a:latin typeface="Times New Roman"/>
                <a:ea typeface="Times New Roman"/>
                <a:cs typeface="Times New Roman"/>
                <a:sym typeface="Times New Roman"/>
              </a:rPr>
              <a:t> from terrorizing their ships thus severely slowing down their naval transportation. However, </a:t>
            </a:r>
            <a:r>
              <a:rPr lang="en" sz="2000" u="sng">
                <a:solidFill>
                  <a:srgbClr val="000000"/>
                </a:solidFill>
                <a:latin typeface="Times New Roman"/>
                <a:ea typeface="Times New Roman"/>
                <a:cs typeface="Times New Roman"/>
                <a:sym typeface="Times New Roman"/>
              </a:rPr>
              <a:t>technological breakthroughs by the Allies</a:t>
            </a:r>
            <a:r>
              <a:rPr lang="en" sz="2000">
                <a:solidFill>
                  <a:srgbClr val="000000"/>
                </a:solidFill>
                <a:latin typeface="Times New Roman"/>
                <a:ea typeface="Times New Roman"/>
                <a:cs typeface="Times New Roman"/>
                <a:sym typeface="Times New Roman"/>
              </a:rPr>
              <a:t> led to the elimination of the U-boats which ended with </a:t>
            </a:r>
            <a:r>
              <a:rPr lang="en" sz="2000" u="sng">
                <a:solidFill>
                  <a:srgbClr val="000000"/>
                </a:solidFill>
                <a:latin typeface="Times New Roman"/>
                <a:ea typeface="Times New Roman"/>
                <a:cs typeface="Times New Roman"/>
                <a:sym typeface="Times New Roman"/>
              </a:rPr>
              <a:t>victory in the Atlantic.</a:t>
            </a:r>
            <a:endParaRPr sz="2000" u="sng">
              <a:solidFill>
                <a:srgbClr val="000000"/>
              </a:solidFill>
              <a:latin typeface="Times New Roman"/>
              <a:ea typeface="Times New Roman"/>
              <a:cs typeface="Times New Roman"/>
              <a:sym typeface="Times New Roman"/>
            </a:endParaRPr>
          </a:p>
          <a:p>
            <a:pPr marL="0" lvl="0" indent="0" algn="l" rtl="0">
              <a:spcBef>
                <a:spcPts val="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249725" y="4450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First part of Thesis</a:t>
            </a:r>
            <a:endParaRPr>
              <a:latin typeface="Times New Roman"/>
              <a:ea typeface="Times New Roman"/>
              <a:cs typeface="Times New Roman"/>
              <a:sym typeface="Times New Roman"/>
            </a:endParaRPr>
          </a:p>
        </p:txBody>
      </p:sp>
      <p:sp>
        <p:nvSpPr>
          <p:cNvPr id="73" name="Google Shape;73;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24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sz="2400">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r>
              <a:rPr lang="en" sz="2400">
                <a:solidFill>
                  <a:srgbClr val="000000"/>
                </a:solidFill>
                <a:latin typeface="Times New Roman"/>
                <a:ea typeface="Times New Roman"/>
                <a:cs typeface="Times New Roman"/>
                <a:sym typeface="Times New Roman"/>
              </a:rPr>
              <a:t>The Battle of the Atlantic was an essential victory for the Allies due to Britain being the only remaining country.</a:t>
            </a:r>
            <a:endParaRPr sz="2400">
              <a:solidFill>
                <a:srgbClr val="000000"/>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Importance of the Battle</a:t>
            </a:r>
            <a:endParaRPr>
              <a:latin typeface="Times New Roman"/>
              <a:ea typeface="Times New Roman"/>
              <a:cs typeface="Times New Roman"/>
              <a:sym typeface="Times New Roman"/>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After the fall of the western front, Britain was the </a:t>
            </a:r>
            <a:r>
              <a:rPr lang="en" u="sng">
                <a:solidFill>
                  <a:srgbClr val="000000"/>
                </a:solidFill>
                <a:latin typeface="Times New Roman"/>
                <a:ea typeface="Times New Roman"/>
                <a:cs typeface="Times New Roman"/>
                <a:sym typeface="Times New Roman"/>
              </a:rPr>
              <a:t>only remaining Allied country</a:t>
            </a:r>
            <a:r>
              <a:rPr lang="en">
                <a:solidFill>
                  <a:srgbClr val="000000"/>
                </a:solidFill>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Germany tried to </a:t>
            </a:r>
            <a:r>
              <a:rPr lang="en" u="sng">
                <a:solidFill>
                  <a:srgbClr val="000000"/>
                </a:solidFill>
                <a:latin typeface="Times New Roman"/>
                <a:ea typeface="Times New Roman"/>
                <a:cs typeface="Times New Roman"/>
                <a:sym typeface="Times New Roman"/>
              </a:rPr>
              <a:t>force Britain to surrender</a:t>
            </a:r>
            <a:r>
              <a:rPr lang="en">
                <a:solidFill>
                  <a:srgbClr val="000000"/>
                </a:solidFill>
                <a:latin typeface="Times New Roman"/>
                <a:ea typeface="Times New Roman"/>
                <a:cs typeface="Times New Roman"/>
                <a:sym typeface="Times New Roman"/>
              </a:rPr>
              <a:t> by cutting off any supplies going to them.</a:t>
            </a:r>
            <a:endParaRPr>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The British needed to survive the blockade as surrendering would result in the </a:t>
            </a:r>
            <a:r>
              <a:rPr lang="en" u="sng">
                <a:solidFill>
                  <a:srgbClr val="000000"/>
                </a:solidFill>
                <a:latin typeface="Times New Roman"/>
                <a:ea typeface="Times New Roman"/>
                <a:cs typeface="Times New Roman"/>
                <a:sym typeface="Times New Roman"/>
              </a:rPr>
              <a:t>loss of the war for the Allies.</a:t>
            </a:r>
            <a:endParaRPr u="sng">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a:solidFill>
                  <a:srgbClr val="000000"/>
                </a:solidFill>
                <a:latin typeface="Times New Roman"/>
                <a:ea typeface="Times New Roman"/>
                <a:cs typeface="Times New Roman"/>
                <a:sym typeface="Times New Roman"/>
              </a:rPr>
              <a:t>“The Battle of the Atlantic,” said Churchill, “was the dominating factor all through the war. Never for one moment could we forget that everything happening elsewhere, on land, at sea, or in the air, depended ultimately on its outcome (Miller)</a:t>
            </a:r>
            <a:endParaRPr>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endParaRPr>
              <a:solidFill>
                <a:srgbClr val="000000"/>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311700" y="2451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Second part of Thesis</a:t>
            </a:r>
            <a:endParaRPr>
              <a:latin typeface="Times New Roman"/>
              <a:ea typeface="Times New Roman"/>
              <a:cs typeface="Times New Roman"/>
              <a:sym typeface="Times New Roman"/>
            </a:endParaRPr>
          </a:p>
        </p:txBody>
      </p:sp>
      <p:sp>
        <p:nvSpPr>
          <p:cNvPr id="85" name="Google Shape;85;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a:p>
            <a:pPr marL="0" lvl="0" indent="0" algn="l" rtl="0">
              <a:spcBef>
                <a:spcPts val="1600"/>
              </a:spcBef>
              <a:spcAft>
                <a:spcPts val="0"/>
              </a:spcAft>
              <a:buNone/>
            </a:pPr>
            <a:endParaRPr/>
          </a:p>
          <a:p>
            <a:pPr marL="0" lvl="0" indent="0" algn="l" rtl="0">
              <a:spcBef>
                <a:spcPts val="1600"/>
              </a:spcBef>
              <a:spcAft>
                <a:spcPts val="1600"/>
              </a:spcAft>
              <a:buNone/>
            </a:pPr>
            <a:r>
              <a:rPr lang="en" sz="2400">
                <a:solidFill>
                  <a:srgbClr val="000000"/>
                </a:solidFill>
                <a:latin typeface="Times New Roman"/>
                <a:ea typeface="Times New Roman"/>
                <a:cs typeface="Times New Roman"/>
                <a:sym typeface="Times New Roman"/>
              </a:rPr>
              <a:t>Axis supremacy in the beginning of the battle was caused by the allies inability to stop the U-boats from terrorizing their ships thus severely slowing down their naval transportation. </a:t>
            </a:r>
            <a:endParaRPr sz="2400">
              <a:solidFill>
                <a:srgbClr val="000000"/>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Early German Success</a:t>
            </a:r>
            <a:endParaRPr/>
          </a:p>
        </p:txBody>
      </p:sp>
      <p:sp>
        <p:nvSpPr>
          <p:cNvPr id="91" name="Google Shape;9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Times New Roman"/>
              <a:buChar char="●"/>
            </a:pPr>
            <a:r>
              <a:rPr lang="en" u="sng">
                <a:solidFill>
                  <a:srgbClr val="000000"/>
                </a:solidFill>
                <a:latin typeface="Times New Roman"/>
                <a:ea typeface="Times New Roman"/>
                <a:cs typeface="Times New Roman"/>
                <a:sym typeface="Times New Roman"/>
              </a:rPr>
              <a:t>The Allies were unprepared for the Germans</a:t>
            </a:r>
            <a:r>
              <a:rPr lang="en">
                <a:solidFill>
                  <a:srgbClr val="000000"/>
                </a:solidFill>
                <a:latin typeface="Times New Roman"/>
                <a:ea typeface="Times New Roman"/>
                <a:cs typeface="Times New Roman"/>
                <a:sym typeface="Times New Roman"/>
              </a:rPr>
              <a:t> as their U-Boats roamed at will from Canada to the Caribbean, slaughtering Allied shipping </a:t>
            </a:r>
            <a:endParaRPr>
              <a:solidFill>
                <a:srgbClr val="000000"/>
              </a:solidFill>
              <a:latin typeface="Times New Roman"/>
              <a:ea typeface="Times New Roman"/>
              <a:cs typeface="Times New Roman"/>
              <a:sym typeface="Times New Roman"/>
            </a:endParaRPr>
          </a:p>
          <a:p>
            <a:pPr marL="457200" lvl="0" indent="0" algn="l" rtl="0">
              <a:spcBef>
                <a:spcPts val="1600"/>
              </a:spcBef>
              <a:spcAft>
                <a:spcPts val="0"/>
              </a:spcAft>
              <a:buNone/>
            </a:pPr>
            <a:endParaRPr>
              <a:solidFill>
                <a:srgbClr val="000000"/>
              </a:solidFill>
              <a:latin typeface="Times New Roman"/>
              <a:ea typeface="Times New Roman"/>
              <a:cs typeface="Times New Roman"/>
              <a:sym typeface="Times New Roman"/>
            </a:endParaRPr>
          </a:p>
          <a:p>
            <a:pPr marL="457200" lvl="0" indent="0" algn="l" rtl="0">
              <a:spcBef>
                <a:spcPts val="1600"/>
              </a:spcBef>
              <a:spcAft>
                <a:spcPts val="0"/>
              </a:spcAft>
              <a:buNone/>
            </a:pPr>
            <a:r>
              <a:rPr lang="en">
                <a:solidFill>
                  <a:srgbClr val="000000"/>
                </a:solidFill>
                <a:latin typeface="Times New Roman"/>
                <a:ea typeface="Times New Roman"/>
                <a:cs typeface="Times New Roman"/>
                <a:sym typeface="Times New Roman"/>
              </a:rPr>
              <a:t>"The losses by submarines off our [U.S.] Atlantic seaboard and in the Caribbean now threaten our entire war effort" (Hastings)</a:t>
            </a:r>
            <a:endParaRPr>
              <a:solidFill>
                <a:srgbClr val="000000"/>
              </a:solidFill>
              <a:latin typeface="Times New Roman"/>
              <a:ea typeface="Times New Roman"/>
              <a:cs typeface="Times New Roman"/>
              <a:sym typeface="Times New Roman"/>
            </a:endParaRPr>
          </a:p>
          <a:p>
            <a:pPr marL="457200" lvl="0" indent="0" algn="l" rtl="0">
              <a:spcBef>
                <a:spcPts val="1600"/>
              </a:spcBef>
              <a:spcAft>
                <a:spcPts val="1600"/>
              </a:spcAft>
              <a:buNone/>
            </a:pPr>
            <a:r>
              <a:rPr lang="en">
                <a:solidFill>
                  <a:srgbClr val="000000"/>
                </a:solidFill>
                <a:latin typeface="Times New Roman"/>
                <a:ea typeface="Times New Roman"/>
                <a:cs typeface="Times New Roman"/>
                <a:sym typeface="Times New Roman"/>
              </a:rPr>
              <a:t>"Nazis may take comfort in reflecting that no army, fleet or other unit in World War II... wrought such destruction and misery as the U-Boats" (Redford)</a:t>
            </a:r>
            <a:endParaRPr>
              <a:solidFill>
                <a:srgbClr val="000000"/>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Third part of Thesis</a:t>
            </a:r>
            <a:endParaRPr>
              <a:latin typeface="Times New Roman"/>
              <a:ea typeface="Times New Roman"/>
              <a:cs typeface="Times New Roman"/>
              <a:sym typeface="Times New Roman"/>
            </a:endParaRPr>
          </a:p>
        </p:txBody>
      </p:sp>
      <p:sp>
        <p:nvSpPr>
          <p:cNvPr id="97" name="Google Shape;97;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solidFill>
                  <a:srgbClr val="000000"/>
                </a:solidFill>
                <a:latin typeface="Times New Roman"/>
                <a:ea typeface="Times New Roman"/>
                <a:cs typeface="Times New Roman"/>
                <a:sym typeface="Times New Roman"/>
              </a:rPr>
              <a:t>Technological breakthroughs by the Allies led to the elimination of the U-boats which ended with victory in the Atlantic</a:t>
            </a:r>
            <a:endParaRPr>
              <a:solidFill>
                <a:srgbClr val="000000"/>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Times New Roman"/>
                <a:ea typeface="Times New Roman"/>
                <a:cs typeface="Times New Roman"/>
                <a:sym typeface="Times New Roman"/>
              </a:rPr>
              <a:t>Late Allied Success</a:t>
            </a:r>
            <a:endParaRPr>
              <a:latin typeface="Times New Roman"/>
              <a:ea typeface="Times New Roman"/>
              <a:cs typeface="Times New Roman"/>
              <a:sym typeface="Times New Roman"/>
            </a:endParaRPr>
          </a:p>
        </p:txBody>
      </p:sp>
      <p:sp>
        <p:nvSpPr>
          <p:cNvPr id="103" name="Google Shape;103;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The Allies found success in 1942 as </a:t>
            </a:r>
            <a:r>
              <a:rPr lang="en" u="sng">
                <a:solidFill>
                  <a:srgbClr val="000000"/>
                </a:solidFill>
                <a:latin typeface="Times New Roman"/>
                <a:ea typeface="Times New Roman"/>
                <a:cs typeface="Times New Roman"/>
                <a:sym typeface="Times New Roman"/>
              </a:rPr>
              <a:t>Alan Turing</a:t>
            </a:r>
            <a:r>
              <a:rPr lang="en">
                <a:solidFill>
                  <a:srgbClr val="000000"/>
                </a:solidFill>
                <a:latin typeface="Times New Roman"/>
                <a:ea typeface="Times New Roman"/>
                <a:cs typeface="Times New Roman"/>
                <a:sym typeface="Times New Roman"/>
              </a:rPr>
              <a:t>, a British mathematician, </a:t>
            </a:r>
            <a:r>
              <a:rPr lang="en" u="sng">
                <a:solidFill>
                  <a:srgbClr val="000000"/>
                </a:solidFill>
                <a:latin typeface="Times New Roman"/>
                <a:ea typeface="Times New Roman"/>
                <a:cs typeface="Times New Roman"/>
                <a:sym typeface="Times New Roman"/>
              </a:rPr>
              <a:t>broke the german messaging system for the U-Boats.</a:t>
            </a:r>
            <a:r>
              <a:rPr lang="en">
                <a:solidFill>
                  <a:srgbClr val="000000"/>
                </a:solidFill>
                <a:latin typeface="Times New Roman"/>
                <a:ea typeface="Times New Roman"/>
                <a:cs typeface="Times New Roman"/>
                <a:sym typeface="Times New Roman"/>
              </a:rPr>
              <a:t> </a:t>
            </a:r>
            <a:endParaRPr>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Char char="●"/>
            </a:pPr>
            <a:r>
              <a:rPr lang="en">
                <a:solidFill>
                  <a:srgbClr val="000000"/>
                </a:solidFill>
                <a:latin typeface="Times New Roman"/>
                <a:ea typeface="Times New Roman"/>
                <a:cs typeface="Times New Roman"/>
                <a:sym typeface="Times New Roman"/>
              </a:rPr>
              <a:t>This, combined with </a:t>
            </a:r>
            <a:r>
              <a:rPr lang="en" u="sng">
                <a:solidFill>
                  <a:srgbClr val="000000"/>
                </a:solidFill>
                <a:latin typeface="Times New Roman"/>
                <a:ea typeface="Times New Roman"/>
                <a:cs typeface="Times New Roman"/>
                <a:sym typeface="Times New Roman"/>
              </a:rPr>
              <a:t>new anti-submarine tech</a:t>
            </a:r>
            <a:r>
              <a:rPr lang="en">
                <a:solidFill>
                  <a:srgbClr val="000000"/>
                </a:solidFill>
                <a:latin typeface="Times New Roman"/>
                <a:ea typeface="Times New Roman"/>
                <a:cs typeface="Times New Roman"/>
                <a:sym typeface="Times New Roman"/>
              </a:rPr>
              <a:t>, allowed for the </a:t>
            </a:r>
            <a:r>
              <a:rPr lang="en" u="sng">
                <a:solidFill>
                  <a:srgbClr val="000000"/>
                </a:solidFill>
                <a:latin typeface="Times New Roman"/>
                <a:ea typeface="Times New Roman"/>
                <a:cs typeface="Times New Roman"/>
                <a:sym typeface="Times New Roman"/>
              </a:rPr>
              <a:t>Allies to gain supremacy</a:t>
            </a:r>
            <a:r>
              <a:rPr lang="en">
                <a:solidFill>
                  <a:srgbClr val="000000"/>
                </a:solidFill>
                <a:latin typeface="Times New Roman"/>
                <a:ea typeface="Times New Roman"/>
                <a:cs typeface="Times New Roman"/>
                <a:sym typeface="Times New Roman"/>
              </a:rPr>
              <a:t> in the battle</a:t>
            </a:r>
            <a:endParaRPr>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r>
              <a:rPr lang="en">
                <a:solidFill>
                  <a:srgbClr val="000000"/>
                </a:solidFill>
                <a:latin typeface="Times New Roman"/>
                <a:ea typeface="Times New Roman"/>
                <a:cs typeface="Times New Roman"/>
                <a:sym typeface="Times New Roman"/>
              </a:rPr>
              <a:t>"All these things came to a head at once and when they did we slaughtered the U-Boats for three months, April, May, June of 1943" (Miller)</a:t>
            </a:r>
            <a:endParaRPr>
              <a:solidFill>
                <a:srgbClr val="000000"/>
              </a:solidFill>
              <a:latin typeface="Times New Roman"/>
              <a:ea typeface="Times New Roman"/>
              <a:cs typeface="Times New Roman"/>
              <a:sym typeface="Times New Roman"/>
            </a:endParaRPr>
          </a:p>
          <a:p>
            <a:pPr marL="0" lvl="0" indent="0" algn="l" rtl="0">
              <a:spcBef>
                <a:spcPts val="1600"/>
              </a:spcBef>
              <a:spcAft>
                <a:spcPts val="1600"/>
              </a:spcAft>
              <a:buNone/>
            </a:pPr>
            <a:r>
              <a:rPr lang="en">
                <a:solidFill>
                  <a:srgbClr val="000000"/>
                </a:solidFill>
                <a:latin typeface="Times New Roman"/>
                <a:ea typeface="Times New Roman"/>
                <a:cs typeface="Times New Roman"/>
                <a:sym typeface="Times New Roman"/>
              </a:rPr>
              <a:t>"The Nazis would call it Black May, and at the end of the month Admiral Doenitz pulled his boats from the North Atlantic, ''We had lost the Battle of the Atlantic,'' he privately admitted" (McLean)</a:t>
            </a:r>
            <a:endParaRPr>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1404</Words>
  <Application>Microsoft Office PowerPoint</Application>
  <PresentationFormat>On-screen Show (16:9)</PresentationFormat>
  <Paragraphs>118</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Simple Light</vt:lpstr>
      <vt:lpstr>Battle of the Atlantic </vt:lpstr>
      <vt:lpstr>Battle of the Atlantic Background and Key Figures:</vt:lpstr>
      <vt:lpstr>Thesis:</vt:lpstr>
      <vt:lpstr>First part of Thesis</vt:lpstr>
      <vt:lpstr>Importance of the Battle</vt:lpstr>
      <vt:lpstr>Second part of Thesis</vt:lpstr>
      <vt:lpstr>Early German Success</vt:lpstr>
      <vt:lpstr>Third part of Thesis</vt:lpstr>
      <vt:lpstr>Late Allied Success</vt:lpstr>
      <vt:lpstr>Why is this important? / Context for War</vt:lpstr>
      <vt:lpstr>Timeline:</vt:lpstr>
      <vt:lpstr>Multiple Choice Questionnaire:</vt:lpstr>
      <vt:lpstr>Battle of the Atlantic questionnaire</vt:lpstr>
      <vt:lpstr>Battle of the Atlantic questionnaire</vt:lpstr>
      <vt:lpstr>Visuals: Maps, Pictures, etc</vt:lpstr>
      <vt:lpstr>Who won? Further Information and Key events:</vt:lpstr>
      <vt:lpstr>Who won? Further Information and Key events:</vt:lpstr>
      <vt:lpstr>Works Cited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Battle of the Atlantic </dc:title>
  <dc:creator>Maners, Allison SHS Staff</dc:creator>
  <cp:lastModifiedBy>Maners, Allison SHS Staff</cp:lastModifiedBy>
  <cp:revision>1</cp:revision>
  <dcterms:modified xsi:type="dcterms:W3CDTF">2019-05-01T22:09:42Z</dcterms:modified>
</cp:coreProperties>
</file>