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0" r:id="rId12"/>
    <p:sldId id="271" r:id="rId13"/>
    <p:sldId id="272" r:id="rId14"/>
    <p:sldId id="274" r:id="rId15"/>
    <p:sldId id="275" r:id="rId16"/>
    <p:sldId id="276" r:id="rId17"/>
    <p:sldId id="278" r:id="rId18"/>
    <p:sldId id="279" r:id="rId19"/>
    <p:sldId id="281" r:id="rId20"/>
    <p:sldId id="282" r:id="rId21"/>
    <p:sldId id="283" r:id="rId22"/>
    <p:sldId id="285" r:id="rId23"/>
    <p:sldId id="286" r:id="rId24"/>
    <p:sldId id="288" r:id="rId25"/>
    <p:sldId id="289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5143500" type="screen16x9"/>
  <p:notesSz cx="6950075" cy="9236075"/>
  <p:embeddedFontLst>
    <p:embeddedFont>
      <p:font typeface="Orbitron" panose="020B0604020202020204" charset="0"/>
      <p:regular r:id="rId42"/>
      <p:bold r:id="rId43"/>
    </p:embeddedFont>
    <p:embeddedFont>
      <p:font typeface="VT323" panose="020B0604020202020204" charset="0"/>
      <p:regular r:id="rId44"/>
    </p:embeddedFont>
    <p:embeddedFont>
      <p:font typeface="Special Elite" panose="020B0604020202020204" charset="0"/>
      <p:regular r:id="rId45"/>
    </p:embeddedFont>
    <p:embeddedFont>
      <p:font typeface="Voltaire" panose="020B0604020202020204" charset="0"/>
      <p:regular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B9E5787-5591-419F-95EB-21656BB1BF37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8E07BF-1FAC-4766-9C79-CA8A34B5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0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a49ecc6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a49ecc60_0_7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292a1da0_1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1292a1da0_1_9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1292a1da0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1292a1da0_1_20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1292a1da0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1292a1da0_1_19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292a1d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292a1da0_0_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e43292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e432928c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292a1da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1292a1da0_0_3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1292a1d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1292a1da0_0_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b4f54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b4f54887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8d8a8fb6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8d8a8fb6b_1_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c2b5f1d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c2b5f1d7_1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8fb5d2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8fb5d2532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1292a1da0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1292a1da0_1_32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6a49ecc6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6a49ecc60_0_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8d8a8fb6b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8d8a8fb6b_4_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8dc60bb4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8dc60bb4e_1_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8dc60bb4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8dc60bb4e_1_3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8dc60bb4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8dc60bb4e_1_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8fb5d253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8fb5d2532_0_1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a49ecc6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6a49ecc60_0_4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6a49ecc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6a49ecc60_0_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a49ecc6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a49ecc60_0_7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8fde1fa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8fde1fa1d_1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6a49ecc6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6a49ecc60_0_2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6a49ecc6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6a49ecc60_0_2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292a1da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292a1da0_0_4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292a1da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1292a1da0_1_29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1292a1da0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1292a1da0_1_3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1292a1da0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1292a1da0_1_35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1292a1da0_1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1292a1da0_1_88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8e73b67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8e73b67b2_0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c2b5f1d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8c2b5f1d7_2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292a1da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292a1da0_1_1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c2b5f1d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c2b5f1d7_1_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c2b5f1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c2b5f1d7_1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292a1da0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292a1da0_1_4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c2b5f1d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c2b5f1d7_0_1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7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4.xml"/><Relationship Id="rId4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5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his-day-in-history/germany-invades-yugoslavia-and-greec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ibrary-eb-com.ezproxy.kcls.org/levels/referencecenter/article/Greece/1062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50" y="94850"/>
            <a:ext cx="7645100" cy="49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434300" y="1040238"/>
            <a:ext cx="6275400" cy="17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Operation 25 &amp; Operation Marita</a:t>
            </a:r>
            <a:endParaRPr sz="40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123500" y="3089250"/>
            <a:ext cx="4994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Mel McKune A, Sydney Williams A, Phoebe Choi A</a:t>
            </a:r>
            <a:endParaRPr sz="2000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 rotWithShape="1">
          <a:blip r:embed="rId4">
            <a:alphaModFix/>
          </a:blip>
          <a:srcRect t="2496"/>
          <a:stretch/>
        </p:blipFill>
        <p:spPr>
          <a:xfrm>
            <a:off x="-82675" y="0"/>
            <a:ext cx="9226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4">
            <a:alphaModFix/>
          </a:blip>
          <a:srcRect l="24891" t="15001" r="67475" b="74998"/>
          <a:stretch/>
        </p:blipFill>
        <p:spPr>
          <a:xfrm>
            <a:off x="2239075" y="633750"/>
            <a:ext cx="4741402" cy="32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l="22367" t="10687" r="75348" b="63931"/>
          <a:stretch/>
        </p:blipFill>
        <p:spPr>
          <a:xfrm rot="5400000">
            <a:off x="6328363" y="-156114"/>
            <a:ext cx="183648" cy="14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 l="22367" t="10687" r="75348" b="63931"/>
          <a:stretch/>
        </p:blipFill>
        <p:spPr>
          <a:xfrm>
            <a:off x="6980475" y="389450"/>
            <a:ext cx="192874" cy="1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261763" y="705000"/>
            <a:ext cx="4537800" cy="32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What is happening as of now?</a:t>
            </a:r>
            <a:endParaRPr sz="30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T323"/>
              <a:buChar char="-"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Serbs vs. Croats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T323"/>
              <a:buChar char="-"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Prince Paul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T323"/>
              <a:buChar char="-"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Yugoslav coup d’etat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T323"/>
              <a:buChar char="-"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Germany wants to expand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Guerilla Warfare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1517550" y="1223550"/>
            <a:ext cx="6108900" cy="2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Both sides of these operations fight with guerilla warfare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This worked relatively well for the resistance fighters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700375" y="1165950"/>
            <a:ext cx="6108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644625" y="359075"/>
            <a:ext cx="4351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t="2496"/>
          <a:stretch/>
        </p:blipFill>
        <p:spPr>
          <a:xfrm>
            <a:off x="-70450" y="0"/>
            <a:ext cx="92144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l="24891" t="15001" r="67475" b="74998"/>
          <a:stretch/>
        </p:blipFill>
        <p:spPr>
          <a:xfrm>
            <a:off x="2239075" y="633750"/>
            <a:ext cx="4741402" cy="32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 rot="5400000">
            <a:off x="6328363" y="-156114"/>
            <a:ext cx="183648" cy="14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>
            <a:off x="6980475" y="389450"/>
            <a:ext cx="192874" cy="1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3072000" y="758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ALERT! </a:t>
            </a:r>
            <a:endParaRPr sz="30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We’re experiencing some resistance from the Yugoslav Partisans, a group led by a man named Josip Broz Tito. 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445300" y="63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bg1"/>
                </a:solidFill>
                <a:latin typeface="Orbitron"/>
                <a:ea typeface="Orbitron"/>
                <a:cs typeface="Orbitron"/>
                <a:sym typeface="Orbitron"/>
              </a:rPr>
              <a:t>Will this resistance affect our goal?</a:t>
            </a:r>
            <a:endParaRPr sz="3000" b="1">
              <a:solidFill>
                <a:schemeClr val="bg1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chemeClr val="bg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5076700" y="1740025"/>
            <a:ext cx="31272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NO, we can convert Tito to our side and continue on undeterred.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509850" y="1740025"/>
            <a:ext cx="3889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YES, we will experience a lot of nationalism from the resistance.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214325" y="1158875"/>
            <a:ext cx="5556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11700" y="438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YES, we will experience heavy </a:t>
            </a:r>
            <a:r>
              <a:rPr lang="en" sz="3000" b="1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nationalistic</a:t>
            </a: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 resistance.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791050" y="1823675"/>
            <a:ext cx="7122600" cy="2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“</a:t>
            </a:r>
            <a:r>
              <a:rPr lang="en" sz="2300" u="sng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Individual national identity</a:t>
            </a:r>
            <a:r>
              <a:rPr lang="en" sz="23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was consumed by the all-purpose Yugoslav ideal which enjoyed a </a:t>
            </a:r>
            <a:r>
              <a:rPr lang="en" sz="2300" u="sng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strong appeal</a:t>
            </a:r>
            <a:r>
              <a:rPr lang="en" sz="23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among many for sustained periods of the Titoist state” (Glenny 12).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581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39604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l="10460" t="75211" r="69921" b="2967"/>
          <a:stretch/>
        </p:blipFill>
        <p:spPr>
          <a:xfrm>
            <a:off x="3960425" y="445025"/>
            <a:ext cx="4197450" cy="26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>
            <a:off x="1937400" y="708650"/>
            <a:ext cx="5269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 Statement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1671300" y="1695175"/>
            <a:ext cx="56985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Operation 25 and Operation Marita were the successful German invasions of Greece and Yugoslavia despite </a:t>
            </a: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  <a:latin typeface="Special Elite"/>
                <a:ea typeface="Special Elite"/>
                <a:cs typeface="Special Elite"/>
                <a:sym typeface="Special Elite"/>
              </a:rPr>
              <a:t>nationalist resistance movements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which ultimately delayed the German invasion of Russia.</a:t>
            </a:r>
            <a:r>
              <a:rPr lang="en" sz="2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2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4">
            <a:alphaModFix/>
          </a:blip>
          <a:srcRect l="3530"/>
          <a:stretch/>
        </p:blipFill>
        <p:spPr>
          <a:xfrm>
            <a:off x="3523300" y="0"/>
            <a:ext cx="5620699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1281325" y="340050"/>
            <a:ext cx="71049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How should we deal with this resistance? 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1248500" y="2023800"/>
            <a:ext cx="29469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Surrender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4610775" y="2023800"/>
            <a:ext cx="3093900" cy="2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Attempt to make Yugoslavia a puppet state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8278825" y="2143125"/>
            <a:ext cx="6192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183200" y="198950"/>
            <a:ext cx="6777600" cy="1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ATTEMPT TO MAKE YUGOSLAVIA A PUPPET STATE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1068600" y="1949375"/>
            <a:ext cx="7006800" cy="23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Install a </a:t>
            </a:r>
            <a:r>
              <a:rPr lang="en" sz="2400" u="sng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puppet regime </a:t>
            </a: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under General Milan Nedic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Work to </a:t>
            </a:r>
            <a:r>
              <a:rPr lang="en" sz="2400" u="sng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“Germanize”</a:t>
            </a: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Yugoslavia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Begin a campaign of </a:t>
            </a:r>
            <a:r>
              <a:rPr lang="en" sz="2400" u="sng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genocide</a:t>
            </a: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against the Serb minority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/>
        </p:nvSpPr>
        <p:spPr>
          <a:xfrm>
            <a:off x="1039825" y="452425"/>
            <a:ext cx="70644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WAS THE INVASION OF YUGOSLAVIA SUCCESSFUL?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1039825" y="1928825"/>
            <a:ext cx="3746400" cy="2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YES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4849825" y="1928825"/>
            <a:ext cx="28416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7874000" y="222250"/>
            <a:ext cx="555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/>
          <p:nvPr/>
        </p:nvSpPr>
        <p:spPr>
          <a:xfrm>
            <a:off x="3190950" y="333300"/>
            <a:ext cx="27621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YES</a:t>
            </a:r>
            <a:endParaRPr sz="3000" b="1">
              <a:solidFill>
                <a:srgbClr val="FF00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1424700" y="1158900"/>
            <a:ext cx="6294600" cy="18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Now that we have gone through to Yugoslavia, it’s time to move on to the next phase to reach our goal.</a:t>
            </a:r>
            <a:endParaRPr sz="21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We will invade Greece and call it...</a:t>
            </a:r>
            <a:endParaRPr sz="21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924775" y="3238500"/>
            <a:ext cx="72945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OPERATION MARITA</a:t>
            </a:r>
            <a:endParaRPr sz="48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44625" y="389450"/>
            <a:ext cx="4351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2496"/>
          <a:stretch/>
        </p:blipFill>
        <p:spPr>
          <a:xfrm>
            <a:off x="-82675" y="0"/>
            <a:ext cx="9226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24891" t="15001" r="67475" b="74998"/>
          <a:stretch/>
        </p:blipFill>
        <p:spPr>
          <a:xfrm>
            <a:off x="2239075" y="633750"/>
            <a:ext cx="4741402" cy="32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 rot="5400000">
            <a:off x="6328363" y="-156114"/>
            <a:ext cx="183648" cy="14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>
            <a:off x="6980475" y="389450"/>
            <a:ext cx="192874" cy="1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261763" y="705000"/>
            <a:ext cx="4537800" cy="32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Welcome to the German branch of the Axis. We’re on a conquest of </a:t>
            </a:r>
            <a:r>
              <a:rPr lang="en" sz="2400" i="1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lebensraum</a:t>
            </a: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 and are happy to report that we’re on a winning streak! We need to move quickly and swiftly. 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2" name="Google Shape;2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581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39604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l="10460" t="75211" r="69921" b="2967"/>
          <a:stretch/>
        </p:blipFill>
        <p:spPr>
          <a:xfrm>
            <a:off x="3960425" y="445025"/>
            <a:ext cx="4197450" cy="26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1937400" y="708650"/>
            <a:ext cx="5269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 Statement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1671300" y="1695175"/>
            <a:ext cx="56985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Operation 25 and Operation Marita were the </a:t>
            </a: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  <a:latin typeface="Special Elite"/>
                <a:ea typeface="Special Elite"/>
                <a:cs typeface="Special Elite"/>
                <a:sym typeface="Special Elite"/>
              </a:rPr>
              <a:t>successful German invasions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of Greece and Yugoslavia despite nationalist resistance movements which ultimately delayed the German invasion of Russia.</a:t>
            </a:r>
            <a:r>
              <a:rPr lang="en" sz="2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2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4">
            <a:alphaModFix/>
          </a:blip>
          <a:srcRect l="3530"/>
          <a:stretch/>
        </p:blipFill>
        <p:spPr>
          <a:xfrm>
            <a:off x="3523300" y="0"/>
            <a:ext cx="5620699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1043925" y="1659475"/>
            <a:ext cx="34131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Save Mussolini and Italy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4911850" y="1659475"/>
            <a:ext cx="3133500" cy="1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Ditch Italy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692275" y="230750"/>
            <a:ext cx="24300" cy="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1797475" y="249050"/>
            <a:ext cx="56658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Should we assist Italy? 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7537450" y="4373575"/>
            <a:ext cx="5079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Info about why they would do such a thing</a:t>
            </a:r>
            <a:endParaRPr/>
          </a:p>
        </p:txBody>
      </p:sp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2"/>
          <p:cNvSpPr txBox="1"/>
          <p:nvPr/>
        </p:nvSpPr>
        <p:spPr>
          <a:xfrm>
            <a:off x="1649250" y="386225"/>
            <a:ext cx="59499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SAVE MUSSOLINI AND ITALY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1939950" y="1771825"/>
            <a:ext cx="53685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Rescue Italian ally to keep Italy under our supervision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Secure Southern flank before invading the Soviet Union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3"/>
          <p:cNvSpPr txBox="1"/>
          <p:nvPr/>
        </p:nvSpPr>
        <p:spPr>
          <a:xfrm>
            <a:off x="1385100" y="230200"/>
            <a:ext cx="637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WHO COMES IN TO HELP THE GREECE GUERILLA FIGHTERS?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32" name="Google Shape;332;p43"/>
          <p:cNvSpPr txBox="1"/>
          <p:nvPr/>
        </p:nvSpPr>
        <p:spPr>
          <a:xfrm>
            <a:off x="1111250" y="2087550"/>
            <a:ext cx="32463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United States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4802175" y="2087550"/>
            <a:ext cx="28257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British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7500950" y="4222750"/>
            <a:ext cx="7065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5"/>
          <p:cNvSpPr txBox="1"/>
          <p:nvPr/>
        </p:nvSpPr>
        <p:spPr>
          <a:xfrm>
            <a:off x="2349500" y="412200"/>
            <a:ext cx="4651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THE BRITISH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1697550" y="1487975"/>
            <a:ext cx="5748900" cy="2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Winston Churchill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Sabotage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pecial Elite"/>
              <a:buChar char="-"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Set Germany back as the fight took much longer than expected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/>
          <p:cNvSpPr txBox="1"/>
          <p:nvPr/>
        </p:nvSpPr>
        <p:spPr>
          <a:xfrm>
            <a:off x="1103325" y="261950"/>
            <a:ext cx="70644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WAS THE INVASION OF GREECE SUCCESSFUL?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1341450" y="2047325"/>
            <a:ext cx="28257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YES</a:t>
            </a:r>
            <a:endParaRPr sz="3000">
              <a:solidFill>
                <a:schemeClr val="bg1"/>
              </a:solidFill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4494225" y="2047325"/>
            <a:ext cx="30624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1055700" y="261950"/>
            <a:ext cx="6429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8"/>
          <p:cNvSpPr txBox="1"/>
          <p:nvPr/>
        </p:nvSpPr>
        <p:spPr>
          <a:xfrm>
            <a:off x="3175050" y="444500"/>
            <a:ext cx="27939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YES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2571750" y="1206500"/>
            <a:ext cx="53262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882000" y="1896125"/>
            <a:ext cx="7380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*AUDIENCE APPLAUSE*</a:t>
            </a:r>
            <a:endParaRPr sz="5000" b="1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3468750" y="3175000"/>
            <a:ext cx="2206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(WE WON!!!!!!!)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9"/>
          <p:cNvSpPr txBox="1"/>
          <p:nvPr/>
        </p:nvSpPr>
        <p:spPr>
          <a:xfrm>
            <a:off x="869100" y="896950"/>
            <a:ext cx="74058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HOWEVER...</a:t>
            </a:r>
            <a:endParaRPr sz="2800" b="1">
              <a:solidFill>
                <a:schemeClr val="lt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 unexpected resistance set us back in Yugoslavia and Greece. Now, our ultimate goal must be set back. What was that goal again?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/>
          <p:nvPr/>
        </p:nvSpPr>
        <p:spPr>
          <a:xfrm>
            <a:off x="1283850" y="416350"/>
            <a:ext cx="65763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WHAT WAS THAT GOAL AGAIN?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666900" y="1881175"/>
            <a:ext cx="39051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Invade the United States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89" name="Google Shape;389;p50"/>
          <p:cNvSpPr txBox="1"/>
          <p:nvPr/>
        </p:nvSpPr>
        <p:spPr>
          <a:xfrm>
            <a:off x="4826600" y="1984375"/>
            <a:ext cx="3095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Invade Russia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90" name="Google Shape;390;p50"/>
          <p:cNvSpPr txBox="1"/>
          <p:nvPr/>
        </p:nvSpPr>
        <p:spPr>
          <a:xfrm>
            <a:off x="928675" y="4016375"/>
            <a:ext cx="611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2"/>
          <p:cNvSpPr txBox="1"/>
          <p:nvPr/>
        </p:nvSpPr>
        <p:spPr>
          <a:xfrm>
            <a:off x="2700750" y="341325"/>
            <a:ext cx="3742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INVADE RUSSIA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406" name="Google Shape;406;p52"/>
          <p:cNvSpPr txBox="1"/>
          <p:nvPr/>
        </p:nvSpPr>
        <p:spPr>
          <a:xfrm>
            <a:off x="1389750" y="1766100"/>
            <a:ext cx="6364500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We have been over this goal many times. Does that maybe give you a hint about its importance?</a:t>
            </a:r>
            <a:endParaRPr sz="4500" u="sng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2496"/>
          <a:stretch/>
        </p:blipFill>
        <p:spPr>
          <a:xfrm>
            <a:off x="-82675" y="0"/>
            <a:ext cx="9226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l="24891" t="15001" r="67475" b="74998"/>
          <a:stretch/>
        </p:blipFill>
        <p:spPr>
          <a:xfrm>
            <a:off x="2239075" y="633750"/>
            <a:ext cx="4741402" cy="32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 rot="5400000">
            <a:off x="6328363" y="-156114"/>
            <a:ext cx="183648" cy="14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l="22367" t="10687" r="75348" b="63931"/>
          <a:stretch/>
        </p:blipFill>
        <p:spPr>
          <a:xfrm>
            <a:off x="6980475" y="389450"/>
            <a:ext cx="192874" cy="1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261763" y="705000"/>
            <a:ext cx="4537800" cy="32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What is your role today?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We want your help to decide Germany’s next moves. Collaborate to choose the best answer when given each scenario.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T323"/>
                <a:ea typeface="VT323"/>
                <a:cs typeface="VT323"/>
                <a:sym typeface="VT323"/>
              </a:rPr>
              <a:t>Let’s begin.</a:t>
            </a:r>
            <a:endParaRPr sz="2400">
              <a:solidFill>
                <a:srgbClr val="FFFFFF"/>
              </a:solidFill>
              <a:latin typeface="VT323"/>
              <a:ea typeface="VT323"/>
              <a:cs typeface="VT323"/>
              <a:sym typeface="VT32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5" name="Google Shape;4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3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581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3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39604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/>
          <p:cNvPicPr preferRelativeResize="0"/>
          <p:nvPr/>
        </p:nvPicPr>
        <p:blipFill rotWithShape="1">
          <a:blip r:embed="rId3">
            <a:alphaModFix/>
          </a:blip>
          <a:srcRect l="10460" t="75211" r="69921" b="2967"/>
          <a:stretch/>
        </p:blipFill>
        <p:spPr>
          <a:xfrm>
            <a:off x="3960425" y="445025"/>
            <a:ext cx="4197450" cy="26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3"/>
          <p:cNvSpPr txBox="1"/>
          <p:nvPr/>
        </p:nvSpPr>
        <p:spPr>
          <a:xfrm>
            <a:off x="1937400" y="708650"/>
            <a:ext cx="5269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 Statement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21" name="Google Shape;421;p53"/>
          <p:cNvSpPr txBox="1"/>
          <p:nvPr/>
        </p:nvSpPr>
        <p:spPr>
          <a:xfrm>
            <a:off x="1671300" y="1695175"/>
            <a:ext cx="56985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Operation 25 and Operation Marita were the successful German invasions of Greece and Yugoslavia despite nationalist resistance movements which ultimately </a:t>
            </a: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  <a:latin typeface="Special Elite"/>
                <a:ea typeface="Special Elite"/>
                <a:cs typeface="Special Elite"/>
                <a:sym typeface="Special Elite"/>
              </a:rPr>
              <a:t>delayed the German invasion of Russia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r>
              <a:rPr lang="en" sz="2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2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422" name="Google Shape;422;p53"/>
          <p:cNvPicPr preferRelativeResize="0"/>
          <p:nvPr/>
        </p:nvPicPr>
        <p:blipFill rotWithShape="1">
          <a:blip r:embed="rId4">
            <a:alphaModFix/>
          </a:blip>
          <a:srcRect l="3530"/>
          <a:stretch/>
        </p:blipFill>
        <p:spPr>
          <a:xfrm>
            <a:off x="3523300" y="0"/>
            <a:ext cx="5620699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4"/>
          <p:cNvSpPr txBox="1"/>
          <p:nvPr/>
        </p:nvSpPr>
        <p:spPr>
          <a:xfrm>
            <a:off x="738300" y="214325"/>
            <a:ext cx="76674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DUE TO THESE SETBACKS...</a:t>
            </a:r>
            <a:endParaRPr sz="34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429" name="Google Shape;429;p54"/>
          <p:cNvSpPr txBox="1"/>
          <p:nvPr/>
        </p:nvSpPr>
        <p:spPr>
          <a:xfrm>
            <a:off x="1266000" y="904875"/>
            <a:ext cx="66120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what do you suppose may happen to our ultimate goal?</a:t>
            </a:r>
            <a:endParaRPr sz="25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30" name="Google Shape;430;p54"/>
          <p:cNvSpPr txBox="1"/>
          <p:nvPr/>
        </p:nvSpPr>
        <p:spPr>
          <a:xfrm>
            <a:off x="420675" y="2008200"/>
            <a:ext cx="3897300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invasion of Russia will be unsuccessful and cause a turning point in the war</a:t>
            </a:r>
            <a:endParaRPr sz="2200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4667250" y="2008200"/>
            <a:ext cx="3571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invasion of Russia will continue successfully due to the might of Germany</a:t>
            </a:r>
            <a:endParaRPr sz="22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32" name="Google Shape;432;p54"/>
          <p:cNvSpPr txBox="1"/>
          <p:nvPr/>
        </p:nvSpPr>
        <p:spPr>
          <a:xfrm>
            <a:off x="3063875" y="4349750"/>
            <a:ext cx="523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5"/>
          <p:cNvSpPr txBox="1"/>
          <p:nvPr/>
        </p:nvSpPr>
        <p:spPr>
          <a:xfrm>
            <a:off x="1591500" y="512025"/>
            <a:ext cx="59610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Make a prediction regarding Germany’s success during the Russian invasion.</a:t>
            </a:r>
            <a:endParaRPr sz="35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(You will find out if you are correct during the “Operation Barbarossa” presentation)</a:t>
            </a:r>
            <a:endParaRPr sz="20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45" name="Google Shape;44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446" name="Google Shape;446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7" name="Google Shape;4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6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37500" y="581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6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1078975" y="2489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6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3960450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 txBox="1"/>
          <p:nvPr/>
        </p:nvSpPr>
        <p:spPr>
          <a:xfrm>
            <a:off x="902400" y="445025"/>
            <a:ext cx="34977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</a:t>
            </a:r>
            <a:endParaRPr sz="3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pecial Elite"/>
                <a:ea typeface="Special Elite"/>
                <a:cs typeface="Special Elite"/>
                <a:sym typeface="Special Elite"/>
              </a:rPr>
              <a:t>Operation 25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52" name="Google Shape;452;p56"/>
          <p:cNvSpPr txBox="1"/>
          <p:nvPr/>
        </p:nvSpPr>
        <p:spPr>
          <a:xfrm>
            <a:off x="937500" y="1358850"/>
            <a:ext cx="3427500" cy="3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Date: April 6-17, 1941</a:t>
            </a:r>
            <a:endParaRPr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Place: Yugoslavia</a:t>
            </a:r>
            <a:endParaRPr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Char char="-"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Tito resistance hurt German divisions, sparking </a:t>
            </a:r>
            <a:r>
              <a:rPr lang="en" sz="1800" u="sng">
                <a:latin typeface="Special Elite"/>
                <a:ea typeface="Special Elite"/>
                <a:cs typeface="Special Elite"/>
                <a:sym typeface="Special Elite"/>
              </a:rPr>
              <a:t>nationalism</a:t>
            </a:r>
            <a:endParaRPr sz="1800" u="sng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Char char="-"/>
            </a:pPr>
            <a:r>
              <a:rPr lang="en" sz="1800" u="sng">
                <a:latin typeface="Special Elite"/>
                <a:ea typeface="Special Elite"/>
                <a:cs typeface="Special Elite"/>
                <a:sym typeface="Special Elite"/>
              </a:rPr>
              <a:t>Ethnic clashes</a:t>
            </a: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 between Serbs and Croats</a:t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568 German Soldier deaths</a:t>
            </a:r>
            <a:endParaRPr sz="1800" u="sng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Axis victory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453" name="Google Shape;45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175" y="366075"/>
            <a:ext cx="4424826" cy="39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60" name="Google Shape;46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461" name="Google Shape;461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62" name="Google Shape;4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7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70025" y="6182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7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1155200" y="2548350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7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4690075" y="2548350"/>
            <a:ext cx="3497700" cy="25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7"/>
          <p:cNvSpPr txBox="1"/>
          <p:nvPr/>
        </p:nvSpPr>
        <p:spPr>
          <a:xfrm>
            <a:off x="800475" y="478050"/>
            <a:ext cx="34977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</a:t>
            </a:r>
            <a:endParaRPr sz="3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pecial Elite"/>
                <a:ea typeface="Special Elite"/>
                <a:cs typeface="Special Elite"/>
                <a:sym typeface="Special Elite"/>
              </a:rPr>
              <a:t>Operation Marita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67" name="Google Shape;467;p57"/>
          <p:cNvSpPr txBox="1"/>
          <p:nvPr/>
        </p:nvSpPr>
        <p:spPr>
          <a:xfrm>
            <a:off x="800475" y="1385425"/>
            <a:ext cx="34977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Date: April 6-30, 1941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Place: Greece</a:t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Germany established base for </a:t>
            </a:r>
            <a:r>
              <a:rPr lang="en" sz="18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invading Russia</a:t>
            </a:r>
            <a:endParaRPr sz="1800" u="sng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Char char="-"/>
            </a:pPr>
            <a:r>
              <a:rPr lang="en" sz="1800" u="sng">
                <a:latin typeface="Special Elite"/>
                <a:ea typeface="Special Elite"/>
                <a:cs typeface="Special Elite"/>
                <a:sym typeface="Special Elite"/>
              </a:rPr>
              <a:t>Greek Civil War</a:t>
            </a: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 after World War II</a:t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Resistance groups formed the </a:t>
            </a:r>
            <a:r>
              <a:rPr lang="en" sz="18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National Liberation Front (EAM)</a:t>
            </a: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468" name="Google Shape;468;p57"/>
          <p:cNvPicPr preferRelativeResize="0"/>
          <p:nvPr/>
        </p:nvPicPr>
        <p:blipFill rotWithShape="1">
          <a:blip r:embed="rId4">
            <a:alphaModFix/>
          </a:blip>
          <a:srcRect r="4716" b="5962"/>
          <a:stretch/>
        </p:blipFill>
        <p:spPr>
          <a:xfrm>
            <a:off x="4298175" y="371025"/>
            <a:ext cx="4758755" cy="40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75" name="Google Shape;47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476" name="Google Shape;47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77" name="Google Shape;4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8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5817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8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9461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8"/>
          <p:cNvPicPr preferRelativeResize="0"/>
          <p:nvPr/>
        </p:nvPicPr>
        <p:blipFill rotWithShape="1">
          <a:blip r:embed="rId3">
            <a:alphaModFix/>
          </a:blip>
          <a:srcRect l="10401" t="77519" r="69980" b="658"/>
          <a:stretch/>
        </p:blipFill>
        <p:spPr>
          <a:xfrm>
            <a:off x="3960425" y="252317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8"/>
          <p:cNvPicPr preferRelativeResize="0"/>
          <p:nvPr/>
        </p:nvPicPr>
        <p:blipFill rotWithShape="1">
          <a:blip r:embed="rId3">
            <a:alphaModFix/>
          </a:blip>
          <a:srcRect l="10460" t="75211" r="69921" b="2967"/>
          <a:stretch/>
        </p:blipFill>
        <p:spPr>
          <a:xfrm>
            <a:off x="3960425" y="445025"/>
            <a:ext cx="4197450" cy="26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8"/>
          <p:cNvSpPr txBox="1"/>
          <p:nvPr/>
        </p:nvSpPr>
        <p:spPr>
          <a:xfrm>
            <a:off x="1937400" y="708650"/>
            <a:ext cx="5269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Special Elite"/>
                <a:ea typeface="Special Elite"/>
                <a:cs typeface="Special Elite"/>
                <a:sym typeface="Special Elite"/>
              </a:rPr>
              <a:t>Mission Report Statement</a:t>
            </a:r>
            <a:endParaRPr sz="2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83" name="Google Shape;483;p58"/>
          <p:cNvSpPr txBox="1"/>
          <p:nvPr/>
        </p:nvSpPr>
        <p:spPr>
          <a:xfrm>
            <a:off x="1671300" y="1695175"/>
            <a:ext cx="56985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Operation 25 and Operation Marita were the </a:t>
            </a:r>
            <a:r>
              <a:rPr lang="en" sz="22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successful German invasions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of Greece and Yugoslavia despite </a:t>
            </a:r>
            <a:r>
              <a:rPr lang="en" sz="22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nationalist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resistance movements which ultimately </a:t>
            </a:r>
            <a:r>
              <a:rPr lang="en" sz="22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delayed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the German </a:t>
            </a:r>
            <a:r>
              <a:rPr lang="en" sz="2200" u="sng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invasion of Russia</a:t>
            </a:r>
            <a:r>
              <a:rPr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r>
              <a:rPr lang="en" sz="2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20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484" name="Google Shape;484;p58"/>
          <p:cNvPicPr preferRelativeResize="0"/>
          <p:nvPr/>
        </p:nvPicPr>
        <p:blipFill rotWithShape="1">
          <a:blip r:embed="rId4">
            <a:alphaModFix/>
          </a:blip>
          <a:srcRect l="3530"/>
          <a:stretch/>
        </p:blipFill>
        <p:spPr>
          <a:xfrm>
            <a:off x="3523300" y="0"/>
            <a:ext cx="5620699" cy="4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59"/>
          <p:cNvGrpSpPr/>
          <p:nvPr/>
        </p:nvGrpSpPr>
        <p:grpSpPr>
          <a:xfrm>
            <a:off x="5110579" y="2144378"/>
            <a:ext cx="1380422" cy="786589"/>
            <a:chOff x="4526679" y="2800065"/>
            <a:chExt cx="1380422" cy="786589"/>
          </a:xfrm>
        </p:grpSpPr>
        <p:sp>
          <p:nvSpPr>
            <p:cNvPr id="490" name="Google Shape;490;p59"/>
            <p:cNvSpPr/>
            <p:nvPr/>
          </p:nvSpPr>
          <p:spPr>
            <a:xfrm>
              <a:off x="4849301" y="3079486"/>
              <a:ext cx="1057800" cy="133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59"/>
            <p:cNvGrpSpPr/>
            <p:nvPr/>
          </p:nvGrpSpPr>
          <p:grpSpPr>
            <a:xfrm>
              <a:off x="4526679" y="2800065"/>
              <a:ext cx="692700" cy="786589"/>
              <a:chOff x="4526679" y="2800065"/>
              <a:chExt cx="692700" cy="786589"/>
            </a:xfrm>
          </p:grpSpPr>
          <p:grpSp>
            <p:nvGrpSpPr>
              <p:cNvPr id="492" name="Google Shape;492;p5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93" name="Google Shape;493;p5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4" name="Google Shape;494;p5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5" name="Google Shape;495;p59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May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</p:grpSp>
      </p:grpSp>
      <p:grpSp>
        <p:nvGrpSpPr>
          <p:cNvPr id="496" name="Google Shape;496;p59"/>
          <p:cNvGrpSpPr/>
          <p:nvPr/>
        </p:nvGrpSpPr>
        <p:grpSpPr>
          <a:xfrm>
            <a:off x="-9" y="2144366"/>
            <a:ext cx="2080009" cy="786599"/>
            <a:chOff x="495991" y="2800065"/>
            <a:chExt cx="2080009" cy="786599"/>
          </a:xfrm>
        </p:grpSpPr>
        <p:sp>
          <p:nvSpPr>
            <p:cNvPr id="497" name="Google Shape;497;p59"/>
            <p:cNvSpPr/>
            <p:nvPr/>
          </p:nvSpPr>
          <p:spPr>
            <a:xfrm>
              <a:off x="932600" y="3079474"/>
              <a:ext cx="1643400" cy="133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59"/>
            <p:cNvGrpSpPr/>
            <p:nvPr/>
          </p:nvGrpSpPr>
          <p:grpSpPr>
            <a:xfrm>
              <a:off x="495991" y="2800065"/>
              <a:ext cx="871200" cy="786599"/>
              <a:chOff x="495991" y="2800065"/>
              <a:chExt cx="871200" cy="786599"/>
            </a:xfrm>
          </p:grpSpPr>
          <p:sp>
            <p:nvSpPr>
              <p:cNvPr id="499" name="Google Shape;499;p5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March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  <p:grpSp>
            <p:nvGrpSpPr>
              <p:cNvPr id="500" name="Google Shape;500;p5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01" name="Google Shape;501;p5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02" name="Google Shape;502;p5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3" name="Google Shape;503;p59"/>
          <p:cNvGrpSpPr/>
          <p:nvPr/>
        </p:nvGrpSpPr>
        <p:grpSpPr>
          <a:xfrm>
            <a:off x="1690619" y="2075908"/>
            <a:ext cx="3739591" cy="759634"/>
            <a:chOff x="2522370" y="2731659"/>
            <a:chExt cx="3800398" cy="759634"/>
          </a:xfrm>
        </p:grpSpPr>
        <p:sp>
          <p:nvSpPr>
            <p:cNvPr id="504" name="Google Shape;504;p59"/>
            <p:cNvSpPr/>
            <p:nvPr/>
          </p:nvSpPr>
          <p:spPr>
            <a:xfrm>
              <a:off x="2895268" y="3079475"/>
              <a:ext cx="3427500" cy="133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59"/>
            <p:cNvGrpSpPr/>
            <p:nvPr/>
          </p:nvGrpSpPr>
          <p:grpSpPr>
            <a:xfrm>
              <a:off x="2522370" y="2731659"/>
              <a:ext cx="745800" cy="759634"/>
              <a:chOff x="2522370" y="2731659"/>
              <a:chExt cx="745800" cy="759634"/>
            </a:xfrm>
          </p:grpSpPr>
          <p:sp>
            <p:nvSpPr>
              <p:cNvPr id="506" name="Google Shape;506;p59"/>
              <p:cNvSpPr txBox="1"/>
              <p:nvPr/>
            </p:nvSpPr>
            <p:spPr>
              <a:xfrm>
                <a:off x="2522370" y="2731659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April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  <p:grpSp>
            <p:nvGrpSpPr>
              <p:cNvPr id="507" name="Google Shape;507;p5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08" name="Google Shape;508;p5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09" name="Google Shape;509;p5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0" name="Google Shape;510;p59"/>
          <p:cNvSpPr txBox="1"/>
          <p:nvPr/>
        </p:nvSpPr>
        <p:spPr>
          <a:xfrm>
            <a:off x="223200" y="162325"/>
            <a:ext cx="40500" cy="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9"/>
          <p:cNvSpPr txBox="1"/>
          <p:nvPr/>
        </p:nvSpPr>
        <p:spPr>
          <a:xfrm>
            <a:off x="128500" y="114975"/>
            <a:ext cx="666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Voltaire"/>
                <a:ea typeface="Voltaire"/>
                <a:cs typeface="Voltaire"/>
                <a:sym typeface="Voltaire"/>
              </a:rPr>
              <a:t>Operation 25 &amp; Operation Marita Timeline</a:t>
            </a:r>
            <a:endParaRPr sz="3000" b="1">
              <a:latin typeface="Voltaire"/>
              <a:ea typeface="Voltaire"/>
              <a:cs typeface="Voltaire"/>
              <a:sym typeface="Voltaire"/>
            </a:endParaRPr>
          </a:p>
        </p:txBody>
      </p:sp>
      <p:cxnSp>
        <p:nvCxnSpPr>
          <p:cNvPr id="512" name="Google Shape;512;p59"/>
          <p:cNvCxnSpPr/>
          <p:nvPr/>
        </p:nvCxnSpPr>
        <p:spPr>
          <a:xfrm>
            <a:off x="1559175" y="2048900"/>
            <a:ext cx="0" cy="48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Google Shape;513;p59"/>
          <p:cNvSpPr/>
          <p:nvPr/>
        </p:nvSpPr>
        <p:spPr>
          <a:xfrm>
            <a:off x="102400" y="1319175"/>
            <a:ext cx="1940700" cy="733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514" name="Google Shape;514;p59"/>
          <p:cNvSpPr txBox="1"/>
          <p:nvPr/>
        </p:nvSpPr>
        <p:spPr>
          <a:xfrm>
            <a:off x="102400" y="1289300"/>
            <a:ext cx="19407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March 25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______________________ - After negotiations with Germany, Yugoslavia agrees to join the Axis Powers.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59"/>
          <p:cNvSpPr/>
          <p:nvPr/>
        </p:nvSpPr>
        <p:spPr>
          <a:xfrm>
            <a:off x="223925" y="3106275"/>
            <a:ext cx="1714500" cy="9021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516" name="Google Shape;516;p59"/>
          <p:cNvSpPr txBox="1"/>
          <p:nvPr/>
        </p:nvSpPr>
        <p:spPr>
          <a:xfrm>
            <a:off x="190150" y="3085425"/>
            <a:ext cx="17652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March 27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 Belgrade, Kingdom of Yugoslavia, Prince Paul was overthrown by the Serbs during the ______________________________. </a:t>
            </a: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7" name="Google Shape;517;p59"/>
          <p:cNvCxnSpPr/>
          <p:nvPr/>
        </p:nvCxnSpPr>
        <p:spPr>
          <a:xfrm flipH="1">
            <a:off x="1756325" y="2431450"/>
            <a:ext cx="9000" cy="666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8" name="Google Shape;518;p59"/>
          <p:cNvSpPr/>
          <p:nvPr/>
        </p:nvSpPr>
        <p:spPr>
          <a:xfrm>
            <a:off x="2269788" y="869900"/>
            <a:ext cx="1514400" cy="1045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9"/>
          <p:cNvSpPr txBox="1"/>
          <p:nvPr/>
        </p:nvSpPr>
        <p:spPr>
          <a:xfrm>
            <a:off x="2230788" y="806600"/>
            <a:ext cx="15144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6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Germany and Italy initiates  ______________________ and ____________________ in order to start Operation Barbarossa to get to Russia.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59"/>
          <p:cNvCxnSpPr/>
          <p:nvPr/>
        </p:nvCxnSpPr>
        <p:spPr>
          <a:xfrm flipH="1">
            <a:off x="2431650" y="1915100"/>
            <a:ext cx="5700" cy="64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59"/>
          <p:cNvCxnSpPr/>
          <p:nvPr/>
        </p:nvCxnSpPr>
        <p:spPr>
          <a:xfrm>
            <a:off x="2610575" y="2757400"/>
            <a:ext cx="1266600" cy="5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2" name="Google Shape;522;p59"/>
          <p:cNvSpPr/>
          <p:nvPr/>
        </p:nvSpPr>
        <p:spPr>
          <a:xfrm>
            <a:off x="2486675" y="3085425"/>
            <a:ext cx="1514400" cy="1045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9"/>
          <p:cNvSpPr txBox="1"/>
          <p:nvPr/>
        </p:nvSpPr>
        <p:spPr>
          <a:xfrm>
            <a:off x="2437350" y="3022125"/>
            <a:ext cx="1682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During Invasion of Yugoslavia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________ led the _______________________________ (nationalist military resistance) against the opposing attacks, holding Germany back.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59"/>
          <p:cNvCxnSpPr/>
          <p:nvPr/>
        </p:nvCxnSpPr>
        <p:spPr>
          <a:xfrm>
            <a:off x="2605700" y="2437725"/>
            <a:ext cx="3000" cy="6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59"/>
          <p:cNvCxnSpPr/>
          <p:nvPr/>
        </p:nvCxnSpPr>
        <p:spPr>
          <a:xfrm>
            <a:off x="3879050" y="2437725"/>
            <a:ext cx="3000" cy="6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59"/>
          <p:cNvCxnSpPr/>
          <p:nvPr/>
        </p:nvCxnSpPr>
        <p:spPr>
          <a:xfrm>
            <a:off x="3960675" y="2288000"/>
            <a:ext cx="600" cy="27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59"/>
          <p:cNvCxnSpPr/>
          <p:nvPr/>
        </p:nvCxnSpPr>
        <p:spPr>
          <a:xfrm>
            <a:off x="5030150" y="2431450"/>
            <a:ext cx="0" cy="48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8" name="Google Shape;528;p59"/>
          <p:cNvSpPr/>
          <p:nvPr/>
        </p:nvSpPr>
        <p:spPr>
          <a:xfrm>
            <a:off x="3861875" y="1654750"/>
            <a:ext cx="1248600" cy="6144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17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_______________________</a:t>
            </a:r>
            <a:endParaRPr/>
          </a:p>
        </p:txBody>
      </p:sp>
      <p:sp>
        <p:nvSpPr>
          <p:cNvPr id="529" name="Google Shape;529;p59"/>
          <p:cNvSpPr/>
          <p:nvPr/>
        </p:nvSpPr>
        <p:spPr>
          <a:xfrm>
            <a:off x="4192650" y="2921350"/>
            <a:ext cx="1204200" cy="4899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30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______________________</a:t>
            </a:r>
            <a:endParaRPr sz="800" b="1" u="sng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59"/>
          <p:cNvSpPr txBox="1"/>
          <p:nvPr/>
        </p:nvSpPr>
        <p:spPr>
          <a:xfrm>
            <a:off x="6904250" y="868900"/>
            <a:ext cx="2008800" cy="3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Yugoslavia signs Tripartite Pact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Operation 25 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Operation Marita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Tito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 Partisans Resistance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 coup d’etat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Invasion of Yugoslavia ends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Battle of Greece ends</a:t>
            </a:r>
            <a:endParaRPr>
              <a:latin typeface="Voltaire"/>
              <a:ea typeface="Voltaire"/>
              <a:cs typeface="Voltaire"/>
              <a:sym typeface="Voltair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60"/>
          <p:cNvGrpSpPr/>
          <p:nvPr/>
        </p:nvGrpSpPr>
        <p:grpSpPr>
          <a:xfrm>
            <a:off x="5110579" y="2144378"/>
            <a:ext cx="1380422" cy="786589"/>
            <a:chOff x="4526679" y="2800065"/>
            <a:chExt cx="1380422" cy="786589"/>
          </a:xfrm>
        </p:grpSpPr>
        <p:sp>
          <p:nvSpPr>
            <p:cNvPr id="536" name="Google Shape;536;p60"/>
            <p:cNvSpPr/>
            <p:nvPr/>
          </p:nvSpPr>
          <p:spPr>
            <a:xfrm>
              <a:off x="4849301" y="3079486"/>
              <a:ext cx="1057800" cy="133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60"/>
            <p:cNvGrpSpPr/>
            <p:nvPr/>
          </p:nvGrpSpPr>
          <p:grpSpPr>
            <a:xfrm>
              <a:off x="4526679" y="2800065"/>
              <a:ext cx="692700" cy="786589"/>
              <a:chOff x="4526679" y="2800065"/>
              <a:chExt cx="692700" cy="786589"/>
            </a:xfrm>
          </p:grpSpPr>
          <p:grpSp>
            <p:nvGrpSpPr>
              <p:cNvPr id="538" name="Google Shape;538;p6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39" name="Google Shape;539;p6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40" name="Google Shape;540;p6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1" name="Google Shape;541;p60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May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</p:grpSp>
      </p:grpSp>
      <p:grpSp>
        <p:nvGrpSpPr>
          <p:cNvPr id="542" name="Google Shape;542;p60"/>
          <p:cNvGrpSpPr/>
          <p:nvPr/>
        </p:nvGrpSpPr>
        <p:grpSpPr>
          <a:xfrm>
            <a:off x="-9" y="2144366"/>
            <a:ext cx="2080009" cy="786599"/>
            <a:chOff x="495991" y="2800065"/>
            <a:chExt cx="2080009" cy="786599"/>
          </a:xfrm>
        </p:grpSpPr>
        <p:sp>
          <p:nvSpPr>
            <p:cNvPr id="543" name="Google Shape;543;p60"/>
            <p:cNvSpPr/>
            <p:nvPr/>
          </p:nvSpPr>
          <p:spPr>
            <a:xfrm>
              <a:off x="932600" y="3079474"/>
              <a:ext cx="1643400" cy="133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60"/>
            <p:cNvGrpSpPr/>
            <p:nvPr/>
          </p:nvGrpSpPr>
          <p:grpSpPr>
            <a:xfrm>
              <a:off x="495991" y="2800065"/>
              <a:ext cx="871200" cy="786599"/>
              <a:chOff x="495991" y="2800065"/>
              <a:chExt cx="871200" cy="786599"/>
            </a:xfrm>
          </p:grpSpPr>
          <p:sp>
            <p:nvSpPr>
              <p:cNvPr id="545" name="Google Shape;545;p60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March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  <p:grpSp>
            <p:nvGrpSpPr>
              <p:cNvPr id="546" name="Google Shape;546;p60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47" name="Google Shape;547;p6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48" name="Google Shape;548;p6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49" name="Google Shape;549;p60"/>
          <p:cNvGrpSpPr/>
          <p:nvPr/>
        </p:nvGrpSpPr>
        <p:grpSpPr>
          <a:xfrm>
            <a:off x="1690619" y="2075908"/>
            <a:ext cx="3739591" cy="759634"/>
            <a:chOff x="2522370" y="2731659"/>
            <a:chExt cx="3800398" cy="759634"/>
          </a:xfrm>
        </p:grpSpPr>
        <p:sp>
          <p:nvSpPr>
            <p:cNvPr id="550" name="Google Shape;550;p60"/>
            <p:cNvSpPr/>
            <p:nvPr/>
          </p:nvSpPr>
          <p:spPr>
            <a:xfrm>
              <a:off x="2895268" y="3079475"/>
              <a:ext cx="3427500" cy="1335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60"/>
            <p:cNvGrpSpPr/>
            <p:nvPr/>
          </p:nvGrpSpPr>
          <p:grpSpPr>
            <a:xfrm>
              <a:off x="2522370" y="2731659"/>
              <a:ext cx="745800" cy="759634"/>
              <a:chOff x="2522370" y="2731659"/>
              <a:chExt cx="745800" cy="759634"/>
            </a:xfrm>
          </p:grpSpPr>
          <p:sp>
            <p:nvSpPr>
              <p:cNvPr id="552" name="Google Shape;552;p60"/>
              <p:cNvSpPr txBox="1"/>
              <p:nvPr/>
            </p:nvSpPr>
            <p:spPr>
              <a:xfrm>
                <a:off x="2522370" y="2731659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Voltaire"/>
                    <a:ea typeface="Voltaire"/>
                    <a:cs typeface="Voltaire"/>
                    <a:sym typeface="Voltaire"/>
                  </a:rPr>
                  <a:t>April 1941</a:t>
                </a:r>
                <a:endParaRPr sz="1200" b="1">
                  <a:latin typeface="Voltaire"/>
                  <a:ea typeface="Voltaire"/>
                  <a:cs typeface="Voltaire"/>
                  <a:sym typeface="Voltaire"/>
                </a:endParaRPr>
              </a:p>
            </p:txBody>
          </p:sp>
          <p:grpSp>
            <p:nvGrpSpPr>
              <p:cNvPr id="553" name="Google Shape;553;p6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54" name="Google Shape;554;p6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55" name="Google Shape;555;p6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56" name="Google Shape;556;p60"/>
          <p:cNvSpPr txBox="1"/>
          <p:nvPr/>
        </p:nvSpPr>
        <p:spPr>
          <a:xfrm>
            <a:off x="223200" y="162325"/>
            <a:ext cx="40500" cy="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0"/>
          <p:cNvSpPr txBox="1"/>
          <p:nvPr/>
        </p:nvSpPr>
        <p:spPr>
          <a:xfrm>
            <a:off x="128500" y="114975"/>
            <a:ext cx="666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Voltaire"/>
                <a:ea typeface="Voltaire"/>
                <a:cs typeface="Voltaire"/>
                <a:sym typeface="Voltaire"/>
              </a:rPr>
              <a:t>Operation 25 &amp; Operation Marita Timeline ANSWER KEY</a:t>
            </a:r>
            <a:endParaRPr sz="3000" b="1">
              <a:latin typeface="Voltaire"/>
              <a:ea typeface="Voltaire"/>
              <a:cs typeface="Voltaire"/>
              <a:sym typeface="Voltaire"/>
            </a:endParaRPr>
          </a:p>
        </p:txBody>
      </p:sp>
      <p:sp>
        <p:nvSpPr>
          <p:cNvPr id="558" name="Google Shape;558;p60"/>
          <p:cNvSpPr txBox="1"/>
          <p:nvPr/>
        </p:nvSpPr>
        <p:spPr>
          <a:xfrm>
            <a:off x="6904250" y="868900"/>
            <a:ext cx="2008800" cy="3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Yugoslavia signs Tripartite Pact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Operation 25 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Operation Marita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Tito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 Partisans Resistance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Yugoslav coup d’etat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Invasion of Yugoslavia ends</a:t>
            </a:r>
            <a:endParaRPr>
              <a:latin typeface="Voltaire"/>
              <a:ea typeface="Voltaire"/>
              <a:cs typeface="Voltaire"/>
              <a:sym typeface="Voltair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oltaire"/>
              <a:buAutoNum type="alphaLcPeriod"/>
            </a:pPr>
            <a:r>
              <a:rPr lang="en">
                <a:latin typeface="Voltaire"/>
                <a:ea typeface="Voltaire"/>
                <a:cs typeface="Voltaire"/>
                <a:sym typeface="Voltaire"/>
              </a:rPr>
              <a:t>Battle of Greece ends</a:t>
            </a:r>
            <a:endParaRPr>
              <a:latin typeface="Voltaire"/>
              <a:ea typeface="Voltaire"/>
              <a:cs typeface="Voltaire"/>
              <a:sym typeface="Voltaire"/>
            </a:endParaRPr>
          </a:p>
        </p:txBody>
      </p:sp>
      <p:cxnSp>
        <p:nvCxnSpPr>
          <p:cNvPr id="559" name="Google Shape;559;p60"/>
          <p:cNvCxnSpPr/>
          <p:nvPr/>
        </p:nvCxnSpPr>
        <p:spPr>
          <a:xfrm>
            <a:off x="1559175" y="2048900"/>
            <a:ext cx="0" cy="48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0" name="Google Shape;560;p60"/>
          <p:cNvSpPr/>
          <p:nvPr/>
        </p:nvSpPr>
        <p:spPr>
          <a:xfrm>
            <a:off x="102400" y="1319175"/>
            <a:ext cx="1940700" cy="733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561" name="Google Shape;561;p60"/>
          <p:cNvSpPr txBox="1"/>
          <p:nvPr/>
        </p:nvSpPr>
        <p:spPr>
          <a:xfrm>
            <a:off x="59725" y="1267775"/>
            <a:ext cx="21324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March 25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Yugoslavia signs Tripartite Pact 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- After negotiations with Germany, Yugoslavia agrees to join the Axis Powers.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60"/>
          <p:cNvSpPr/>
          <p:nvPr/>
        </p:nvSpPr>
        <p:spPr>
          <a:xfrm>
            <a:off x="223925" y="3106275"/>
            <a:ext cx="1714500" cy="9021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563" name="Google Shape;563;p60"/>
          <p:cNvSpPr txBox="1"/>
          <p:nvPr/>
        </p:nvSpPr>
        <p:spPr>
          <a:xfrm>
            <a:off x="190150" y="3085425"/>
            <a:ext cx="17652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March 27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 Belgrade, Kingdom of Yugoslavia, Prince Paul was overthrown by the Serbs during the </a:t>
            </a: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Yugoslav coup d’etat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4" name="Google Shape;564;p60"/>
          <p:cNvCxnSpPr/>
          <p:nvPr/>
        </p:nvCxnSpPr>
        <p:spPr>
          <a:xfrm flipH="1">
            <a:off x="1756325" y="2431450"/>
            <a:ext cx="9000" cy="666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60"/>
          <p:cNvSpPr/>
          <p:nvPr/>
        </p:nvSpPr>
        <p:spPr>
          <a:xfrm>
            <a:off x="2269788" y="869900"/>
            <a:ext cx="1514400" cy="1045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0"/>
          <p:cNvSpPr txBox="1"/>
          <p:nvPr/>
        </p:nvSpPr>
        <p:spPr>
          <a:xfrm>
            <a:off x="2230788" y="806600"/>
            <a:ext cx="15144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6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Germany and Italy initiates </a:t>
            </a: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Operation 25 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Operation Marita</a:t>
            </a:r>
            <a:r>
              <a:rPr lang="en" sz="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 order to start Operation Barbarossa to get to Russia.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7" name="Google Shape;567;p60"/>
          <p:cNvCxnSpPr/>
          <p:nvPr/>
        </p:nvCxnSpPr>
        <p:spPr>
          <a:xfrm flipH="1">
            <a:off x="2431650" y="1915100"/>
            <a:ext cx="5700" cy="64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60"/>
          <p:cNvCxnSpPr/>
          <p:nvPr/>
        </p:nvCxnSpPr>
        <p:spPr>
          <a:xfrm>
            <a:off x="2610575" y="2757400"/>
            <a:ext cx="1266600" cy="5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69" name="Google Shape;569;p60"/>
          <p:cNvSpPr/>
          <p:nvPr/>
        </p:nvSpPr>
        <p:spPr>
          <a:xfrm>
            <a:off x="2486675" y="3085425"/>
            <a:ext cx="1514400" cy="10452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0"/>
          <p:cNvSpPr txBox="1"/>
          <p:nvPr/>
        </p:nvSpPr>
        <p:spPr>
          <a:xfrm>
            <a:off x="2437350" y="3022125"/>
            <a:ext cx="165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During Invasion of Yugoslavia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Tito</a:t>
            </a:r>
            <a:r>
              <a:rPr lang="en" sz="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led the </a:t>
            </a: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Yugoslav Partisans Resistance</a:t>
            </a:r>
            <a:r>
              <a:rPr lang="en" sz="8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(nationalist military resistance) against the opposing attacks, holding Germany back. 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1" name="Google Shape;571;p60"/>
          <p:cNvCxnSpPr/>
          <p:nvPr/>
        </p:nvCxnSpPr>
        <p:spPr>
          <a:xfrm>
            <a:off x="2605700" y="2437725"/>
            <a:ext cx="3000" cy="6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60"/>
          <p:cNvCxnSpPr/>
          <p:nvPr/>
        </p:nvCxnSpPr>
        <p:spPr>
          <a:xfrm>
            <a:off x="3879050" y="2437725"/>
            <a:ext cx="3000" cy="6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60"/>
          <p:cNvCxnSpPr/>
          <p:nvPr/>
        </p:nvCxnSpPr>
        <p:spPr>
          <a:xfrm>
            <a:off x="3960675" y="2288000"/>
            <a:ext cx="600" cy="27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4" name="Google Shape;574;p60"/>
          <p:cNvSpPr/>
          <p:nvPr/>
        </p:nvSpPr>
        <p:spPr>
          <a:xfrm>
            <a:off x="3861875" y="1654750"/>
            <a:ext cx="1248600" cy="6144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14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Invasion of Yugoslavia ends </a:t>
            </a:r>
            <a:endParaRPr/>
          </a:p>
        </p:txBody>
      </p:sp>
      <p:sp>
        <p:nvSpPr>
          <p:cNvPr id="575" name="Google Shape;575;p60"/>
          <p:cNvSpPr/>
          <p:nvPr/>
        </p:nvSpPr>
        <p:spPr>
          <a:xfrm>
            <a:off x="4192650" y="2921350"/>
            <a:ext cx="1204200" cy="489900"/>
          </a:xfrm>
          <a:prstGeom prst="foldedCorner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April 30 1941</a:t>
            </a: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Battle of Greece Ends</a:t>
            </a:r>
            <a:endParaRPr/>
          </a:p>
        </p:txBody>
      </p:sp>
      <p:cxnSp>
        <p:nvCxnSpPr>
          <p:cNvPr id="576" name="Google Shape;576;p60"/>
          <p:cNvCxnSpPr/>
          <p:nvPr/>
        </p:nvCxnSpPr>
        <p:spPr>
          <a:xfrm>
            <a:off x="5030150" y="2431450"/>
            <a:ext cx="0" cy="48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>
            <a:spLocks noGrp="1"/>
          </p:cNvSpPr>
          <p:nvPr>
            <p:ph type="title"/>
          </p:nvPr>
        </p:nvSpPr>
        <p:spPr>
          <a:xfrm>
            <a:off x="311700" y="-69175"/>
            <a:ext cx="85206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Works Cited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61"/>
          <p:cNvSpPr txBox="1"/>
          <p:nvPr/>
        </p:nvSpPr>
        <p:spPr>
          <a:xfrm>
            <a:off x="349200" y="269375"/>
            <a:ext cx="8445600" cy="4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Axelrod, Alan. “Yugoslavia during World War II.”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Encyclopedia of World War II, Vol. 2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Facts On File, 2013.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History Research Center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online.infobase.com/Auth/Index?aid=150531&amp;itemid=WEHRC&amp;articleId=265236. Accessed 22 Apr. 2019.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Axelrod, Alan. “Invasion of Greece during World War II.”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Encyclopedia of World War II, Vol. 1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Facts On File, 2013.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History Research Center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online.infobase.com/Auth/Index?aid=150531&amp;itemid=WEHRC&amp;articleId=264642. Accessed 22 Apr. 2019.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“Germany Invades Yugoslavia and Greece.”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History.com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A&amp;E Television Networks, 5 Nov.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2009, </a:t>
            </a: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www.history.com/this-day-in-history/germany-invades-yugoslavia-and-greece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Glenny, Misha. </a:t>
            </a:r>
            <a:r>
              <a:rPr lang="en" sz="1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Balkans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Penguin Books, 1999.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Glenny, Misha. </a:t>
            </a:r>
            <a:r>
              <a:rPr lang="en" sz="1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Fall of Yugoslavia: the Third Balkan War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Penguin Books, 1996.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“Greece." </a:t>
            </a:r>
            <a:r>
              <a:rPr lang="en" sz="1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Britannica Library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Encyclopædia Britannica, 25 Feb. 2019. </a:t>
            </a:r>
            <a:r>
              <a:rPr lang="en" sz="1200" dirty="0">
                <a:solidFill>
                  <a:schemeClr val="tx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library-eb-com.ezproxy.kcls.org/levels/referencecenter/article/Greece/106266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Accessed 27 Apr. 2019.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Hall, Richard C., editor. War in the Balkans. ABC-CLIO, 2014.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Hart, Dr Stephen A. “History - World Wars: Partisans: War in the Balkans 1941 - 1945.” </a:t>
            </a:r>
            <a:r>
              <a:rPr lang="en" sz="1200" i="1" dirty="0">
                <a:latin typeface="Times New Roman"/>
                <a:ea typeface="Times New Roman"/>
                <a:cs typeface="Times New Roman"/>
                <a:sym typeface="Times New Roman"/>
              </a:rPr>
              <a:t>BBC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, BBC, 17 Feb. 2011, ww.bbc.co.uk/history/worldwars/wwtwo/partisan_fighters_01.shtml.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Malkoff, Karl. “Axis Occupation of Greece.”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in Literature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Facts On File, 2004.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Research Center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online.infobase.com/Auth/Index?aid=150531&amp;itemid=WEHRC&amp;articleId=45372. Accessed 22 Apr. 2019.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United States Holocaust Memorial Museum. “Axis Invasion of Yugoslavia” Holocaust Encyclopedia. https://encyclopedia.ushmm.org/content/en/article/introduction-to-the-holocaust. Accessed on 22 Apr. 2019.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826650" y="44502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868825" y="2548350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3960375" y="2548350"/>
            <a:ext cx="4197450" cy="25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930675" y="445025"/>
            <a:ext cx="3989400" cy="4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pecial Elite"/>
                <a:ea typeface="Special Elite"/>
                <a:cs typeface="Special Elite"/>
                <a:sym typeface="Special Elite"/>
              </a:rPr>
              <a:t>Team Axis </a:t>
            </a:r>
            <a:endParaRPr sz="24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Adolf Hitler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Germany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Benito Mussolini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Italy 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Erwin Rommel (ROM-EL)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Germany</a:t>
            </a:r>
            <a:endParaRPr sz="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Tripartite (TRI-PAR-TIGHT) Pact w/ Bulgaria, Hungary, Romania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275" y="387125"/>
            <a:ext cx="1396250" cy="20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275" y="2476500"/>
            <a:ext cx="2907025" cy="19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0350" y="387126"/>
            <a:ext cx="1552942" cy="20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our side? (Who’s Who - Axis)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826650" y="445025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868825" y="2548350"/>
            <a:ext cx="4197450" cy="25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10430" t="77519" r="69951" b="658"/>
          <a:stretch/>
        </p:blipFill>
        <p:spPr>
          <a:xfrm>
            <a:off x="3960375" y="2548350"/>
            <a:ext cx="4197450" cy="25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185675" y="771175"/>
            <a:ext cx="34794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pecial Elite"/>
                <a:ea typeface="Special Elite"/>
                <a:cs typeface="Special Elite"/>
                <a:sym typeface="Special Elite"/>
              </a:rPr>
              <a:t>Team Allies</a:t>
            </a:r>
            <a:endParaRPr sz="24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Winston Churchill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914400" lvl="1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Britain</a:t>
            </a:r>
            <a:endParaRPr sz="1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ecial Elite"/>
              <a:buChar char="-"/>
            </a:pPr>
            <a:r>
              <a:rPr lang="en" sz="1600">
                <a:latin typeface="Special Elite"/>
                <a:ea typeface="Special Elite"/>
                <a:cs typeface="Special Elite"/>
                <a:sym typeface="Special Elite"/>
              </a:rPr>
              <a:t>France?</a:t>
            </a:r>
            <a:endParaRPr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l="12389" r="12389"/>
          <a:stretch/>
        </p:blipFill>
        <p:spPr>
          <a:xfrm>
            <a:off x="5103825" y="404825"/>
            <a:ext cx="2920026" cy="21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743000" y="463375"/>
            <a:ext cx="56580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What should our ultimate goal be?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522950" y="1956700"/>
            <a:ext cx="4134900" cy="17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INVADE RUSSIA</a:t>
            </a:r>
            <a:endParaRPr sz="2400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204625" y="1956700"/>
            <a:ext cx="41349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bg1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INVADE THE UNITED STATES</a:t>
            </a:r>
            <a:endParaRPr sz="24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683500" y="4333875"/>
            <a:ext cx="436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4</a:t>
            </a:r>
            <a:endParaRPr sz="18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56100" y="309575"/>
            <a:ext cx="7287300" cy="11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INVADE RUSSIA</a:t>
            </a:r>
            <a:endParaRPr sz="5000" b="1">
              <a:solidFill>
                <a:srgbClr val="FF00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723350" y="2047900"/>
            <a:ext cx="395280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Secure </a:t>
            </a:r>
            <a:r>
              <a:rPr lang="en" sz="4000" i="1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lebensraum</a:t>
            </a:r>
            <a:r>
              <a:rPr lang="en" sz="4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!!</a:t>
            </a:r>
            <a:endParaRPr sz="40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743000" y="252025"/>
            <a:ext cx="56580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How should we invade?</a:t>
            </a:r>
            <a:endParaRPr sz="3000" b="1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36825" y="1334250"/>
            <a:ext cx="1962600" cy="25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rgbClr val="00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1</a:t>
            </a:r>
            <a:endParaRPr sz="3000" u="sng" dirty="0">
              <a:solidFill>
                <a:srgbClr val="0000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Northern Flank - go through France</a:t>
            </a:r>
            <a:endParaRPr sz="2400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6237800" y="1286850"/>
            <a:ext cx="22671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rgbClr val="FF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OPTION 2</a:t>
            </a:r>
            <a:endParaRPr sz="3000" u="sng" dirty="0">
              <a:solidFill>
                <a:srgbClr val="FF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uFill>
                  <a:noFill/>
                </a:uFill>
                <a:latin typeface="Special Elite"/>
                <a:ea typeface="Special Elite"/>
                <a:cs typeface="Special Elite"/>
                <a:sym typeface="Special Elite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Southern Flank - go through Greece and Yugoslavia</a:t>
            </a:r>
            <a:endParaRPr sz="2400" dirty="0">
              <a:solidFill>
                <a:schemeClr val="bg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977200" y="158750"/>
            <a:ext cx="436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8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6">
            <a:alphaModFix/>
          </a:blip>
          <a:srcRect l="20438" t="45099" r="26857" b="5820"/>
          <a:stretch/>
        </p:blipFill>
        <p:spPr>
          <a:xfrm>
            <a:off x="1999425" y="1074400"/>
            <a:ext cx="4292925" cy="329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SOUTHERN FLANK</a:t>
            </a:r>
            <a:endParaRPr sz="3000" b="1" u="sng">
              <a:solidFill>
                <a:srgbClr val="FFFFFF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1910250" y="1211650"/>
            <a:ext cx="5323500" cy="14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pecial Elite"/>
              <a:buChar char="-"/>
            </a:pPr>
            <a:r>
              <a:rPr lang="en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Balkan resources</a:t>
            </a:r>
            <a:endParaRPr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pecial Elite"/>
              <a:buChar char="-"/>
            </a:pPr>
            <a:r>
              <a:rPr lang="en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Prevent Allies from gaining land bases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551700" y="2698750"/>
            <a:ext cx="8040600" cy="1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Step 1: Invade Yugoslavia:</a:t>
            </a: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OPERATION 25</a:t>
            </a:r>
            <a:endParaRPr sz="6000" b="1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1474</Words>
  <Application>Microsoft Office PowerPoint</Application>
  <PresentationFormat>On-screen Show (16:9)</PresentationFormat>
  <Paragraphs>280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Orbitron</vt:lpstr>
      <vt:lpstr>VT323</vt:lpstr>
      <vt:lpstr>Arial</vt:lpstr>
      <vt:lpstr>Times New Roman</vt:lpstr>
      <vt:lpstr>Special Elite</vt:lpstr>
      <vt:lpstr>Voltaire</vt:lpstr>
      <vt:lpstr>Roboto</vt:lpstr>
      <vt:lpstr>Simple Light</vt:lpstr>
      <vt:lpstr>Operation 25 &amp; Operation Marita</vt:lpstr>
      <vt:lpstr>Welcome to the German branch of the Axis. We’re on a conquest of lebensraum and are happy to report that we’re on a winning streak! We need to move quickly and swiftly. </vt:lpstr>
      <vt:lpstr>What is your role today?  We want your help to decide Germany’s next moves. Collaborate to choose the best answer when given each scenario.  Let’s begin.</vt:lpstr>
      <vt:lpstr>Who’s on our side? (Who’s Who - Axis)</vt:lpstr>
      <vt:lpstr>Who’s on our side? (Who’s Who - Axis)</vt:lpstr>
      <vt:lpstr>What should our ultimate goal be?</vt:lpstr>
      <vt:lpstr>INVADE RUSSIA</vt:lpstr>
      <vt:lpstr>How should we invade?</vt:lpstr>
      <vt:lpstr>SOUTHERN FLANK</vt:lpstr>
      <vt:lpstr>What is happening as of now? Serbs vs. Croats Prince Paul Yugoslav coup d’etat Germany wants to expand</vt:lpstr>
      <vt:lpstr>Guerilla Warfare</vt:lpstr>
      <vt:lpstr>PowerPoint Presentation</vt:lpstr>
      <vt:lpstr>Will this resistance affect our goal? </vt:lpstr>
      <vt:lpstr>YES, we will experience heavy nationalistic resistance.</vt:lpstr>
      <vt:lpstr>PowerPoint Presentation</vt:lpstr>
      <vt:lpstr>PowerPoint Presentation</vt:lpstr>
      <vt:lpstr>ATTEMPT TO MAKE YUGOSLAVIA A PUPPET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25 &amp; Operation Marita</dc:title>
  <dc:creator>Phoebe Choi</dc:creator>
  <cp:lastModifiedBy>Maners, Allison SHS Staff</cp:lastModifiedBy>
  <cp:revision>3</cp:revision>
  <cp:lastPrinted>2019-04-30T14:33:09Z</cp:lastPrinted>
  <dcterms:modified xsi:type="dcterms:W3CDTF">2019-05-01T18:30:39Z</dcterms:modified>
</cp:coreProperties>
</file>