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56" r:id="rId2"/>
    <p:sldId id="267" r:id="rId3"/>
    <p:sldId id="257" r:id="rId4"/>
    <p:sldId id="262" r:id="rId5"/>
    <p:sldId id="259" r:id="rId6"/>
    <p:sldId id="261" r:id="rId7"/>
    <p:sldId id="260" r:id="rId8"/>
    <p:sldId id="268" r:id="rId9"/>
    <p:sldId id="258" r:id="rId10"/>
    <p:sldId id="266" r:id="rId11"/>
    <p:sldId id="264" r:id="rId12"/>
    <p:sldId id="265" r:id="rId13"/>
    <p:sldId id="263" r:id="rId14"/>
  </p:sldIdLst>
  <p:sldSz cx="12192000" cy="6858000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BC02A37-BCB9-4CE2-AC7F-3A397BE29244}" v="340" dt="2019-04-25T03:41:24.585"/>
    <p1510:client id="{6E4AB95F-3400-409D-B973-C902E9816332}" v="35" dt="2019-04-25T03:04:10.801"/>
    <p1510:client id="{E22147E5-79DA-4152-B882-01D63F7ADE56}" v="7" dt="2019-04-25T03:40:36.532"/>
    <p1510:client id="{87E47377-2231-43EA-AE76-82F27DAE26F4}" v="29" dt="2019-04-25T03:54:19.2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648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25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8C45EB-EB04-4FC0-BA41-1F278D9D2D13}" type="datetimeFigureOut">
              <a:rPr lang="en-US" smtClean="0"/>
              <a:t>4/26/2019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413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73575"/>
            <a:ext cx="548640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4453C2-246D-4B10-AEA7-A5A0AD01F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450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F81B-9417-42F3-9EAA-453AB31AD077}" type="datetimeFigureOut">
              <a:rPr lang="en-US" smtClean="0"/>
              <a:t>4/26/2019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F6404-156A-4E28-9E04-0DC77ACFA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637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F81B-9417-42F3-9EAA-453AB31AD077}" type="datetimeFigureOut">
              <a:rPr lang="en-US" smtClean="0"/>
              <a:t>4/26/2019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F6404-156A-4E28-9E04-0DC77ACFA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00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F81B-9417-42F3-9EAA-453AB31AD077}" type="datetimeFigureOut">
              <a:rPr lang="en-US" smtClean="0"/>
              <a:t>4/26/2019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F6404-156A-4E28-9E04-0DC77ACFA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21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F81B-9417-42F3-9EAA-453AB31AD077}" type="datetimeFigureOut">
              <a:rPr lang="en-US" smtClean="0"/>
              <a:t>4/26/2019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F6404-156A-4E28-9E04-0DC77ACFA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085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F81B-9417-42F3-9EAA-453AB31AD077}" type="datetimeFigureOut">
              <a:rPr lang="en-US" smtClean="0"/>
              <a:t>4/26/2019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F6404-156A-4E28-9E04-0DC77ACFA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133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F81B-9417-42F3-9EAA-453AB31AD077}" type="datetimeFigureOut">
              <a:rPr lang="en-US" smtClean="0"/>
              <a:t>4/26/2019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F6404-156A-4E28-9E04-0DC77ACFA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17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F81B-9417-42F3-9EAA-453AB31AD077}" type="datetimeFigureOut">
              <a:rPr lang="en-US" smtClean="0"/>
              <a:t>4/26/2019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F6404-156A-4E28-9E04-0DC77ACFA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460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F81B-9417-42F3-9EAA-453AB31AD077}" type="datetimeFigureOut">
              <a:rPr lang="en-US" smtClean="0"/>
              <a:t>4/26/2019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F6404-156A-4E28-9E04-0DC77ACFA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006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F81B-9417-42F3-9EAA-453AB31AD077}" type="datetimeFigureOut">
              <a:rPr lang="en-US" smtClean="0"/>
              <a:t>4/26/2019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F6404-156A-4E28-9E04-0DC77ACFA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62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F81B-9417-42F3-9EAA-453AB31AD077}" type="datetimeFigureOut">
              <a:rPr lang="en-US" smtClean="0"/>
              <a:t>4/26/2019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F6404-156A-4E28-9E04-0DC77ACFA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55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F81B-9417-42F3-9EAA-453AB31AD077}" type="datetimeFigureOut">
              <a:rPr lang="en-US" smtClean="0"/>
              <a:t>4/26/2019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F6404-156A-4E28-9E04-0DC77ACFA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871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63F81B-9417-42F3-9EAA-453AB31AD077}" type="datetimeFigureOut">
              <a:rPr lang="en-US" smtClean="0"/>
              <a:t>4/26/2019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1F6404-156A-4E28-9E04-0DC77ACFA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267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4.sv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xmlns="" id="{23962611-DFD5-4092-AAFD-559E3DFCE2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xmlns="" id="{2270F1FA-0425-408F-9861-80BF5AFB27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BE8CFAB2-0CFC-436C-BAB2-B98DBEB08F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3403" y="2086901"/>
            <a:ext cx="6105194" cy="2031055"/>
          </a:xfrm>
        </p:spPr>
        <p:txBody>
          <a:bodyPr>
            <a:normAutofit fontScale="90000"/>
          </a:bodyPr>
          <a:lstStyle/>
          <a:p>
            <a:endParaRPr lang="en" sz="8300" dirty="0">
              <a:solidFill>
                <a:srgbClr val="FFFFFF"/>
              </a:solidFill>
              <a:cs typeface="Calibri Light"/>
            </a:endParaRPr>
          </a:p>
          <a:p>
            <a:r>
              <a:rPr lang="en" sz="8300">
                <a:solidFill>
                  <a:srgbClr val="FFFFFF"/>
                </a:solidFill>
                <a:latin typeface="Century"/>
              </a:rPr>
              <a:t>Operation </a:t>
            </a:r>
            <a:r>
              <a:rPr lang="en" sz="8300" err="1">
                <a:solidFill>
                  <a:srgbClr val="FFFFFF"/>
                </a:solidFill>
                <a:latin typeface="Century"/>
              </a:rPr>
              <a:t>Weserübung</a:t>
            </a:r>
            <a:endParaRPr lang="en-US" sz="8300" err="1">
              <a:solidFill>
                <a:srgbClr val="FFFFFF"/>
              </a:solidFill>
              <a:latin typeface="Century"/>
            </a:endParaRPr>
          </a:p>
          <a:p>
            <a:endParaRPr lang="en-US" sz="4700" dirty="0">
              <a:solidFill>
                <a:srgbClr val="FFFFFF"/>
              </a:solidFill>
              <a:cs typeface="Calibri Ligh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FAE3AFA-B625-4CB9-AF54-77AC3F4636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81654" y="4600861"/>
            <a:ext cx="6105194" cy="682079"/>
          </a:xfrm>
        </p:spPr>
        <p:txBody>
          <a:bodyPr vert="horz" lIns="91440" tIns="45720" rIns="91440" bIns="45720" rtlCol="0" anchor="t">
            <a:noAutofit/>
          </a:bodyPr>
          <a:lstStyle/>
          <a:p>
            <a:endParaRPr lang="en-US" sz="3000" dirty="0">
              <a:solidFill>
                <a:srgbClr val="FFFFFF"/>
              </a:solidFill>
              <a:latin typeface="Century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723905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6" descr="A group of people standing around a plane&#10;&#10;Description generated with very high confidence">
            <a:extLst>
              <a:ext uri="{FF2B5EF4-FFF2-40B4-BE49-F238E27FC236}">
                <a16:creationId xmlns:a16="http://schemas.microsoft.com/office/drawing/2014/main" xmlns="" id="{64DD2D93-27F9-45F5-BEA3-B96A8BE388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835" b="8938"/>
          <a:stretch/>
        </p:blipFill>
        <p:spPr>
          <a:xfrm>
            <a:off x="-22392" y="10"/>
            <a:ext cx="12191980" cy="6857990"/>
          </a:xfrm>
          <a:prstGeom prst="rect">
            <a:avLst/>
          </a:prstGeom>
        </p:spPr>
      </p:pic>
      <p:sp>
        <p:nvSpPr>
          <p:cNvPr id="54" name="Rectangle 53">
            <a:extLst>
              <a:ext uri="{FF2B5EF4-FFF2-40B4-BE49-F238E27FC236}">
                <a16:creationId xmlns:a16="http://schemas.microsoft.com/office/drawing/2014/main" xmlns="" id="{724CD679-7405-4CD3-A92A-9469F279A59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36884" y="321176"/>
            <a:ext cx="5735590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E2C80316-452C-4628-9868-78DDF25B3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805" y="371322"/>
            <a:ext cx="5221266" cy="1344975"/>
          </a:xfrm>
        </p:spPr>
        <p:txBody>
          <a:bodyPr>
            <a:normAutofit/>
          </a:bodyPr>
          <a:lstStyle/>
          <a:p>
            <a:r>
              <a:rPr lang="en-US" dirty="0">
                <a:latin typeface="Century" panose="02040604050505020304" pitchFamily="18" charset="0"/>
                <a:cs typeface="Calibri Light"/>
              </a:rPr>
              <a:t>Norway Campaign</a:t>
            </a:r>
            <a:endParaRPr lang="en-US" dirty="0">
              <a:latin typeface="Century" panose="020406040505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62A56B2-C928-4B42-9ACE-CCDEC977B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110" y="1662322"/>
            <a:ext cx="5235490" cy="377301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700" dirty="0">
                <a:latin typeface="Century" panose="02040604050505020304" pitchFamily="18" charset="0"/>
                <a:cs typeface="Calibri"/>
              </a:rPr>
              <a:t>Hitler pretended he was defending Norway from the allies</a:t>
            </a:r>
          </a:p>
          <a:p>
            <a:r>
              <a:rPr lang="en-US" sz="2700" dirty="0">
                <a:latin typeface="Century" panose="02040604050505020304" pitchFamily="18" charset="0"/>
                <a:cs typeface="Calibri"/>
              </a:rPr>
              <a:t>Hitler wanted to protect the Swedish Ore </a:t>
            </a:r>
          </a:p>
          <a:p>
            <a:r>
              <a:rPr lang="en-US" sz="2700" dirty="0">
                <a:latin typeface="Century" panose="02040604050505020304" pitchFamily="18" charset="0"/>
                <a:cs typeface="Calibri"/>
              </a:rPr>
              <a:t>Norway was neutral</a:t>
            </a:r>
          </a:p>
          <a:p>
            <a:r>
              <a:rPr lang="en-US" sz="2700" dirty="0">
                <a:latin typeface="Century"/>
                <a:cs typeface="Calibri"/>
              </a:rPr>
              <a:t>Germany won the battle</a:t>
            </a:r>
            <a:endParaRPr lang="en-US" sz="2700" dirty="0">
              <a:latin typeface="Century" panose="02040604050505020304" pitchFamily="18" charset="0"/>
              <a:cs typeface="Calibri"/>
            </a:endParaRPr>
          </a:p>
          <a:p>
            <a:r>
              <a:rPr lang="en-US" sz="2700" dirty="0">
                <a:latin typeface="Century" panose="02040604050505020304" pitchFamily="18" charset="0"/>
                <a:cs typeface="Calibri"/>
              </a:rPr>
              <a:t>Operation </a:t>
            </a:r>
            <a:r>
              <a:rPr lang="en-US" sz="2700" dirty="0" err="1">
                <a:latin typeface="Century" panose="02040604050505020304" pitchFamily="18" charset="0"/>
                <a:cs typeface="Calibri"/>
              </a:rPr>
              <a:t>Weserübung</a:t>
            </a:r>
            <a:r>
              <a:rPr lang="en-US" sz="2700" dirty="0">
                <a:latin typeface="Century" panose="02040604050505020304" pitchFamily="18" charset="0"/>
                <a:cs typeface="Calibri"/>
              </a:rPr>
              <a:t> weakened the German navy (</a:t>
            </a:r>
            <a:r>
              <a:rPr lang="en-US" sz="2700" i="1" dirty="0">
                <a:latin typeface="Century" panose="02040604050505020304" pitchFamily="18" charset="0"/>
                <a:cs typeface="Calibri"/>
              </a:rPr>
              <a:t>Kriegsmarine)</a:t>
            </a:r>
            <a:endParaRPr lang="en-US" sz="2700" dirty="0">
              <a:latin typeface="Century" panose="02040604050505020304" pitchFamily="18" charset="0"/>
              <a:cs typeface="Calibri"/>
            </a:endParaRPr>
          </a:p>
          <a:p>
            <a:endParaRPr lang="en-US" sz="20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45778772"/>
      </p:ext>
    </p:extLst>
  </p:cSld>
  <p:clrMapOvr>
    <a:masterClrMapping/>
  </p:clrMapOvr>
  <p:transition spd="slow"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6">
            <a:extLst>
              <a:ext uri="{FF2B5EF4-FFF2-40B4-BE49-F238E27FC236}">
                <a16:creationId xmlns:a16="http://schemas.microsoft.com/office/drawing/2014/main" xmlns="" id="{AFA67CD3-AB4E-4A7A-BEB8-53C445D8C4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07CF545F-9C2E-4446-97CD-AD92990C2B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17AAD488-352C-4CE6-AD5A-8B6C61959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534" y="346359"/>
            <a:ext cx="6677355" cy="1454051"/>
          </a:xfrm>
        </p:spPr>
        <p:txBody>
          <a:bodyPr>
            <a:noAutofit/>
          </a:bodyPr>
          <a:lstStyle/>
          <a:p>
            <a:r>
              <a:rPr lang="en-US" sz="6000" dirty="0">
                <a:solidFill>
                  <a:srgbClr val="000000"/>
                </a:solidFill>
                <a:latin typeface="Century"/>
                <a:cs typeface="Calibri Light"/>
              </a:rPr>
              <a:t>Long Term Effects</a:t>
            </a:r>
            <a:endParaRPr lang="en-US" sz="6000" dirty="0">
              <a:solidFill>
                <a:srgbClr val="000000"/>
              </a:solidFill>
              <a:latin typeface="Century"/>
            </a:endParaRPr>
          </a:p>
        </p:txBody>
      </p:sp>
      <p:sp>
        <p:nvSpPr>
          <p:cNvPr id="21" name="Freeform 62">
            <a:extLst>
              <a:ext uri="{FF2B5EF4-FFF2-40B4-BE49-F238E27FC236}">
                <a16:creationId xmlns:a16="http://schemas.microsoft.com/office/drawing/2014/main" xmlns="" id="{339C8D78-A644-462F-B674-F440635E53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4" name="Graphic 13" descr="Earth Globe Europe-Africa">
            <a:extLst>
              <a:ext uri="{FF2B5EF4-FFF2-40B4-BE49-F238E27FC236}">
                <a16:creationId xmlns:a16="http://schemas.microsoft.com/office/drawing/2014/main" xmlns="" id="{6C8CBDE2-B650-4780-8AF7-982FD1C0C1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50254" y="1629089"/>
            <a:ext cx="3620021" cy="362002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AE7A0A0-9473-469D-8F2E-55901D9629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36724" y="2672507"/>
            <a:ext cx="6630974" cy="3639289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Century" panose="02040604050505020304" pitchFamily="18" charset="0"/>
                <a:cs typeface="Calibri"/>
              </a:rPr>
              <a:t>Germany had control of three countries</a:t>
            </a:r>
          </a:p>
          <a:p>
            <a:r>
              <a:rPr lang="en-US" sz="3200" dirty="0">
                <a:solidFill>
                  <a:srgbClr val="000000"/>
                </a:solidFill>
                <a:latin typeface="Century" panose="02040604050505020304" pitchFamily="18" charset="0"/>
                <a:cs typeface="Calibri"/>
              </a:rPr>
              <a:t>Germany kept control of Denmark and Norway until 1945</a:t>
            </a:r>
          </a:p>
          <a:p>
            <a:r>
              <a:rPr lang="en-US" sz="3200" dirty="0">
                <a:solidFill>
                  <a:srgbClr val="000000"/>
                </a:solidFill>
                <a:latin typeface="Century" panose="02040604050505020304" pitchFamily="18" charset="0"/>
                <a:cs typeface="Calibri"/>
              </a:rPr>
              <a:t>Hitler increased his reliance on the air force, or Luftwaffe </a:t>
            </a:r>
          </a:p>
          <a:p>
            <a:r>
              <a:rPr lang="en-US" sz="3200" dirty="0">
                <a:solidFill>
                  <a:srgbClr val="000000"/>
                </a:solidFill>
                <a:latin typeface="Century" panose="02040604050505020304" pitchFamily="18" charset="0"/>
                <a:cs typeface="Calibri"/>
              </a:rPr>
              <a:t>German military capabilities were displayed</a:t>
            </a:r>
          </a:p>
          <a:p>
            <a:pPr marL="0" indent="0">
              <a:buNone/>
            </a:pPr>
            <a:endParaRPr lang="en-US" sz="2500" dirty="0">
              <a:solidFill>
                <a:srgbClr val="000000"/>
              </a:solidFill>
              <a:latin typeface="Century" panose="02040604050505020304" pitchFamily="18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6337781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7D8E67F2-F753-4E06-8229-4970A67258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6483095" cy="6854272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2EE1BDFD-564B-44A4-841A-50D6A8E75C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17AAD488-352C-4CE6-AD5A-8B6C61959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9994" y="379622"/>
            <a:ext cx="4977976" cy="145599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6000">
                <a:solidFill>
                  <a:srgbClr val="000000"/>
                </a:solidFill>
                <a:latin typeface="Century"/>
              </a:rPr>
              <a:t>Casualties and Losses</a:t>
            </a:r>
            <a:endParaRPr lang="en-US">
              <a:latin typeface="Century"/>
            </a:endParaRPr>
          </a:p>
        </p:txBody>
      </p:sp>
      <p:sp>
        <p:nvSpPr>
          <p:cNvPr id="30" name="Freeform 60">
            <a:extLst>
              <a:ext uri="{FF2B5EF4-FFF2-40B4-BE49-F238E27FC236}">
                <a16:creationId xmlns:a16="http://schemas.microsoft.com/office/drawing/2014/main" xmlns="" id="{007B8288-68CC-4847-8419-CF535B6B7EE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763882" y="0"/>
            <a:ext cx="3880988" cy="2206512"/>
          </a:xfrm>
          <a:custGeom>
            <a:avLst/>
            <a:gdLst>
              <a:gd name="connsiteX0" fmla="*/ 20753 w 3960193"/>
              <a:gd name="connsiteY0" fmla="*/ 0 h 2251543"/>
              <a:gd name="connsiteX1" fmla="*/ 3939440 w 3960193"/>
              <a:gd name="connsiteY1" fmla="*/ 0 h 2251543"/>
              <a:gd name="connsiteX2" fmla="*/ 3949969 w 3960193"/>
              <a:gd name="connsiteY2" fmla="*/ 68994 h 2251543"/>
              <a:gd name="connsiteX3" fmla="*/ 3960193 w 3960193"/>
              <a:gd name="connsiteY3" fmla="*/ 271447 h 2251543"/>
              <a:gd name="connsiteX4" fmla="*/ 1980096 w 3960193"/>
              <a:gd name="connsiteY4" fmla="*/ 2251543 h 2251543"/>
              <a:gd name="connsiteX5" fmla="*/ 0 w 3960193"/>
              <a:gd name="connsiteY5" fmla="*/ 271447 h 2251543"/>
              <a:gd name="connsiteX6" fmla="*/ 10224 w 3960193"/>
              <a:gd name="connsiteY6" fmla="*/ 68994 h 2251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60193" h="2251543">
                <a:moveTo>
                  <a:pt x="20753" y="0"/>
                </a:moveTo>
                <a:lnTo>
                  <a:pt x="3939440" y="0"/>
                </a:lnTo>
                <a:lnTo>
                  <a:pt x="3949969" y="68994"/>
                </a:lnTo>
                <a:cubicBezTo>
                  <a:pt x="3956730" y="135559"/>
                  <a:pt x="3960193" y="203099"/>
                  <a:pt x="3960193" y="271447"/>
                </a:cubicBezTo>
                <a:cubicBezTo>
                  <a:pt x="3960193" y="1365024"/>
                  <a:pt x="3073674" y="2251543"/>
                  <a:pt x="1980096" y="2251543"/>
                </a:cubicBezTo>
                <a:cubicBezTo>
                  <a:pt x="886519" y="2251543"/>
                  <a:pt x="0" y="1365024"/>
                  <a:pt x="0" y="271447"/>
                </a:cubicBezTo>
                <a:cubicBezTo>
                  <a:pt x="0" y="203099"/>
                  <a:pt x="3463" y="135559"/>
                  <a:pt x="10224" y="68994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2" name="Freeform 68">
            <a:extLst>
              <a:ext uri="{FF2B5EF4-FFF2-40B4-BE49-F238E27FC236}">
                <a16:creationId xmlns:a16="http://schemas.microsoft.com/office/drawing/2014/main" xmlns="" id="{32BA8EA8-C1B6-4309-B674-F9F399B9628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912701"/>
            <a:ext cx="4942589" cy="3945299"/>
          </a:xfrm>
          <a:custGeom>
            <a:avLst/>
            <a:gdLst>
              <a:gd name="connsiteX0" fmla="*/ 2223943 w 4942589"/>
              <a:gd name="connsiteY0" fmla="*/ 0 h 3945299"/>
              <a:gd name="connsiteX1" fmla="*/ 4942589 w 4942589"/>
              <a:gd name="connsiteY1" fmla="*/ 2718646 h 3945299"/>
              <a:gd name="connsiteX2" fmla="*/ 4728945 w 4942589"/>
              <a:gd name="connsiteY2" fmla="*/ 3776866 h 3945299"/>
              <a:gd name="connsiteX3" fmla="*/ 4647806 w 4942589"/>
              <a:gd name="connsiteY3" fmla="*/ 3945299 h 3945299"/>
              <a:gd name="connsiteX4" fmla="*/ 0 w 4942589"/>
              <a:gd name="connsiteY4" fmla="*/ 3945299 h 3945299"/>
              <a:gd name="connsiteX5" fmla="*/ 0 w 4942589"/>
              <a:gd name="connsiteY5" fmla="*/ 1157971 h 3945299"/>
              <a:gd name="connsiteX6" fmla="*/ 126104 w 4942589"/>
              <a:gd name="connsiteY6" fmla="*/ 989335 h 3945299"/>
              <a:gd name="connsiteX7" fmla="*/ 2223943 w 4942589"/>
              <a:gd name="connsiteY7" fmla="*/ 0 h 3945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42589" h="3945299">
                <a:moveTo>
                  <a:pt x="2223943" y="0"/>
                </a:moveTo>
                <a:cubicBezTo>
                  <a:pt x="3725410" y="0"/>
                  <a:pt x="4942589" y="1217179"/>
                  <a:pt x="4942589" y="2718646"/>
                </a:cubicBezTo>
                <a:cubicBezTo>
                  <a:pt x="4942589" y="3094013"/>
                  <a:pt x="4866516" y="3451612"/>
                  <a:pt x="4728945" y="3776866"/>
                </a:cubicBezTo>
                <a:lnTo>
                  <a:pt x="4647806" y="3945299"/>
                </a:lnTo>
                <a:lnTo>
                  <a:pt x="0" y="3945299"/>
                </a:lnTo>
                <a:lnTo>
                  <a:pt x="0" y="1157971"/>
                </a:lnTo>
                <a:lnTo>
                  <a:pt x="126104" y="989335"/>
                </a:lnTo>
                <a:cubicBezTo>
                  <a:pt x="624744" y="385123"/>
                  <a:pt x="1379368" y="0"/>
                  <a:pt x="2223943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4" name="Graphic 13" descr="Downward trend">
            <a:extLst>
              <a:ext uri="{FF2B5EF4-FFF2-40B4-BE49-F238E27FC236}">
                <a16:creationId xmlns:a16="http://schemas.microsoft.com/office/drawing/2014/main" xmlns="" id="{3B7C4334-1903-4E2F-A93D-E8F026C81E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2510945" y="-317017"/>
            <a:ext cx="2468613" cy="248272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332B5DD-080E-4A8F-BF77-D371DD9D0D3E}"/>
              </a:ext>
            </a:extLst>
          </p:cNvPr>
          <p:cNvSpPr txBox="1"/>
          <p:nvPr/>
        </p:nvSpPr>
        <p:spPr>
          <a:xfrm>
            <a:off x="5393693" y="3151248"/>
            <a:ext cx="6861011" cy="3639289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457200" indent="-342900">
              <a:lnSpc>
                <a:spcPct val="90000"/>
              </a:lnSpc>
              <a:spcAft>
                <a:spcPts val="600"/>
              </a:spcAft>
              <a:buFont typeface="Arial"/>
              <a:buChar char="•"/>
            </a:pPr>
            <a:r>
              <a:rPr lang="en-US" sz="4000" dirty="0">
                <a:latin typeface="Century"/>
                <a:cs typeface="Calibri"/>
              </a:rPr>
              <a:t>Not many losses in the Denmark Campaign</a:t>
            </a:r>
          </a:p>
          <a:p>
            <a:pPr marL="457200" indent="-342900">
              <a:lnSpc>
                <a:spcPct val="90000"/>
              </a:lnSpc>
              <a:spcAft>
                <a:spcPts val="600"/>
              </a:spcAft>
              <a:buFont typeface="Arial"/>
              <a:buChar char="•"/>
            </a:pPr>
            <a:r>
              <a:rPr lang="en-US" sz="4000" dirty="0">
                <a:latin typeface="Century"/>
                <a:cs typeface="Calibri"/>
              </a:rPr>
              <a:t>Norway Campaign losses were in the thousands</a:t>
            </a:r>
          </a:p>
          <a:p>
            <a:pPr marL="457200" indent="-342900">
              <a:lnSpc>
                <a:spcPct val="90000"/>
              </a:lnSpc>
              <a:spcAft>
                <a:spcPts val="600"/>
              </a:spcAft>
              <a:buFont typeface="Arial"/>
              <a:buChar char="•"/>
            </a:pPr>
            <a:r>
              <a:rPr lang="en-US" sz="4000" dirty="0">
                <a:latin typeface="Century"/>
                <a:cs typeface="Calibri"/>
              </a:rPr>
              <a:t>Germany lost about twice as many men as Britain</a:t>
            </a:r>
          </a:p>
          <a:p>
            <a:pPr marL="457200" indent="-342900">
              <a:lnSpc>
                <a:spcPct val="90000"/>
              </a:lnSpc>
              <a:spcAft>
                <a:spcPts val="600"/>
              </a:spcAft>
              <a:buFont typeface="Arial"/>
              <a:buChar char="•"/>
            </a:pPr>
            <a:endParaRPr lang="en-US" sz="2400" dirty="0">
              <a:solidFill>
                <a:srgbClr val="000000"/>
              </a:solidFill>
              <a:cs typeface="Calibri"/>
            </a:endParaRPr>
          </a:p>
          <a:p>
            <a:pPr marL="457200" indent="-342900">
              <a:lnSpc>
                <a:spcPct val="90000"/>
              </a:lnSpc>
              <a:spcAft>
                <a:spcPts val="600"/>
              </a:spcAft>
              <a:buFont typeface="Arial"/>
              <a:buChar char="•"/>
            </a:pPr>
            <a:endParaRPr lang="en-US" sz="2000" dirty="0">
              <a:solidFill>
                <a:srgbClr val="000000"/>
              </a:solidFill>
              <a:cs typeface="Calibri"/>
            </a:endParaRP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  <a:cs typeface="Calibri"/>
            </a:endParaRP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  <a:cs typeface="Calibri"/>
            </a:endParaRPr>
          </a:p>
        </p:txBody>
      </p:sp>
      <p:pic>
        <p:nvPicPr>
          <p:cNvPr id="5" name="Picture 5" descr="A steam engine train traveling down tracks next to a body of water&#10;&#10;Description generated with high confidence">
            <a:extLst>
              <a:ext uri="{FF2B5EF4-FFF2-40B4-BE49-F238E27FC236}">
                <a16:creationId xmlns:a16="http://schemas.microsoft.com/office/drawing/2014/main" xmlns="" id="{159DFD40-A190-41A0-9766-2F1F22A397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50953" y="2759793"/>
            <a:ext cx="5618951" cy="54569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85049517"/>
      </p:ext>
    </p:extLst>
  </p:cSld>
  <p:clrMapOvr>
    <a:masterClrMapping/>
  </p:clrMapOvr>
  <p:transition spd="slow">
    <p:randomBar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351DFE5-F63D-4BE0-BDA9-E3EB88F01AA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3AA16612-ACD2-4A16-8F2B-4514FD6BF28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17AAD488-352C-4CE6-AD5A-8B6C61959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US" sz="7500">
                <a:solidFill>
                  <a:srgbClr val="FFFFFF"/>
                </a:solidFill>
                <a:latin typeface="Times New Roman"/>
                <a:cs typeface="Times New Roman"/>
              </a:rPr>
              <a:t>Works Cited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AE7A0A0-9473-469D-8F2E-55901D9629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4274" y="2757912"/>
            <a:ext cx="9833548" cy="269397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1200">
                <a:latin typeface="Times New Roman"/>
                <a:cs typeface="Times New Roman"/>
              </a:rPr>
              <a:t>Bird, Keith W. "</a:t>
            </a:r>
            <a:r>
              <a:rPr lang="en-US" sz="1200" err="1">
                <a:latin typeface="Times New Roman"/>
                <a:cs typeface="Times New Roman"/>
              </a:rPr>
              <a:t>Weserübung</a:t>
            </a:r>
            <a:r>
              <a:rPr lang="en-US" sz="1200">
                <a:latin typeface="Times New Roman"/>
                <a:cs typeface="Times New Roman"/>
              </a:rPr>
              <a:t>, Operation (April 1940)." </a:t>
            </a:r>
            <a:r>
              <a:rPr lang="en-US" sz="1200" i="1">
                <a:latin typeface="Times New Roman"/>
                <a:cs typeface="Times New Roman"/>
              </a:rPr>
              <a:t>World War II at Sea</a:t>
            </a:r>
            <a:r>
              <a:rPr lang="en-US" sz="1200">
                <a:latin typeface="Times New Roman"/>
                <a:cs typeface="Times New Roman"/>
              </a:rPr>
              <a:t>: </a:t>
            </a:r>
            <a:r>
              <a:rPr lang="en-US" sz="1200" i="1">
                <a:latin typeface="Times New Roman"/>
                <a:cs typeface="Times New Roman"/>
              </a:rPr>
              <a:t>An Encyclopedia</a:t>
            </a:r>
            <a:r>
              <a:rPr lang="en-US" sz="1200">
                <a:latin typeface="Times New Roman"/>
                <a:cs typeface="Times New Roman"/>
              </a:rPr>
              <a:t>, edited by Spencer C. Tucker, vol. 2, ABC-CLIO, 2012, pp. 797-800. </a:t>
            </a:r>
            <a:r>
              <a:rPr lang="en-US" sz="1200" i="1">
                <a:latin typeface="Times New Roman"/>
                <a:cs typeface="Times New Roman"/>
              </a:rPr>
              <a:t>Gale Virtual Reference Library</a:t>
            </a:r>
            <a:r>
              <a:rPr lang="en-US" sz="1200">
                <a:latin typeface="Times New Roman"/>
                <a:cs typeface="Times New Roman"/>
              </a:rPr>
              <a:t>, http://link.galegroup.com/apps/doc/CX3311800452/GVRL?</a:t>
            </a:r>
          </a:p>
          <a:p>
            <a:pPr marL="0" indent="0">
              <a:buNone/>
            </a:pPr>
            <a:r>
              <a:rPr lang="en-US" sz="1200">
                <a:latin typeface="Times New Roman"/>
                <a:cs typeface="Times New Roman"/>
              </a:rPr>
              <a:t>Cordier, Sherwood S. "Norway Campaign (April 10–June 10, 1940)." </a:t>
            </a:r>
            <a:r>
              <a:rPr lang="en-US" sz="1200" i="1">
                <a:latin typeface="Times New Roman"/>
                <a:cs typeface="Times New Roman"/>
              </a:rPr>
              <a:t>Germany at War</a:t>
            </a:r>
            <a:r>
              <a:rPr lang="en-US" sz="1200">
                <a:latin typeface="Times New Roman"/>
                <a:cs typeface="Times New Roman"/>
              </a:rPr>
              <a:t>: </a:t>
            </a:r>
            <a:r>
              <a:rPr lang="en-US" sz="1200" i="1">
                <a:latin typeface="Times New Roman"/>
                <a:cs typeface="Times New Roman"/>
              </a:rPr>
              <a:t>400 Years of Military History</a:t>
            </a:r>
            <a:r>
              <a:rPr lang="en-US" sz="1200">
                <a:latin typeface="Times New Roman"/>
                <a:cs typeface="Times New Roman"/>
              </a:rPr>
              <a:t>, edited by David T. </a:t>
            </a:r>
            <a:r>
              <a:rPr lang="en-US" sz="1200" err="1">
                <a:latin typeface="Times New Roman"/>
                <a:cs typeface="Times New Roman"/>
              </a:rPr>
              <a:t>Zabecki</a:t>
            </a:r>
            <a:r>
              <a:rPr lang="en-US" sz="1200">
                <a:latin typeface="Times New Roman"/>
                <a:cs typeface="Times New Roman"/>
              </a:rPr>
              <a:t>, vol. 3, ABC-CLIO, 2014, pp. 942-944. </a:t>
            </a:r>
            <a:r>
              <a:rPr lang="en-US" sz="1200" i="1">
                <a:latin typeface="Times New Roman"/>
                <a:cs typeface="Times New Roman"/>
              </a:rPr>
              <a:t>Gale Virtual Reference Library</a:t>
            </a:r>
            <a:r>
              <a:rPr lang="en-US" sz="1200">
                <a:latin typeface="Times New Roman"/>
                <a:cs typeface="Times New Roman"/>
              </a:rPr>
              <a:t>, https://link.galegroup.com/apps/doc/CX6174900684/GVRL?u=kcls_main&amp;sid=GVRL&amp;xid=742cc46d. Accessed 20 Apr. 2019.</a:t>
            </a:r>
          </a:p>
          <a:p>
            <a:pPr marL="0" indent="0">
              <a:buNone/>
            </a:pPr>
            <a:r>
              <a:rPr lang="en-US" sz="1200">
                <a:latin typeface="Times New Roman"/>
                <a:cs typeface="Times New Roman"/>
              </a:rPr>
              <a:t>"Deployment of Naval Forces for the Invasion of Norway, 8 April 1940." Military History Maps, 2011. </a:t>
            </a:r>
            <a:r>
              <a:rPr lang="en-US" sz="1200" i="1">
                <a:latin typeface="Times New Roman"/>
                <a:cs typeface="Times New Roman"/>
              </a:rPr>
              <a:t>History Study Center</a:t>
            </a:r>
            <a:r>
              <a:rPr lang="en-US" sz="1200">
                <a:latin typeface="Times New Roman"/>
                <a:cs typeface="Times New Roman"/>
              </a:rPr>
              <a:t>, http://gateway.proquest.com/openurl?url_ver=Z39.88-2004&amp;res_dat=xri:ho-us&amp;rft_dat=xri:ho:sup_ref:osm01170.</a:t>
            </a:r>
          </a:p>
          <a:p>
            <a:pPr marL="0" indent="0">
              <a:buNone/>
            </a:pPr>
            <a:r>
              <a:rPr lang="en-US" sz="1200">
                <a:latin typeface="Times New Roman"/>
                <a:cs typeface="Times New Roman"/>
              </a:rPr>
              <a:t>Holland, James. </a:t>
            </a:r>
            <a:r>
              <a:rPr lang="en-US" sz="1200" i="1">
                <a:latin typeface="Times New Roman"/>
                <a:cs typeface="Times New Roman"/>
              </a:rPr>
              <a:t>The Rise of Germany, 1939-1941</a:t>
            </a:r>
            <a:r>
              <a:rPr lang="en-US" sz="1200">
                <a:latin typeface="Times New Roman"/>
                <a:cs typeface="Times New Roman"/>
              </a:rPr>
              <a:t>. New York, NY, Atlantic Monthly</a:t>
            </a:r>
          </a:p>
          <a:p>
            <a:pPr marL="0" indent="0">
              <a:buNone/>
            </a:pPr>
            <a:r>
              <a:rPr lang="en-US" sz="1200">
                <a:latin typeface="Times New Roman"/>
                <a:cs typeface="Times New Roman"/>
              </a:rPr>
              <a:t>    Press, 2015.</a:t>
            </a:r>
          </a:p>
          <a:p>
            <a:pPr marL="0" indent="0">
              <a:buNone/>
            </a:pPr>
            <a:r>
              <a:rPr lang="en-US" sz="1200">
                <a:latin typeface="Times New Roman"/>
                <a:cs typeface="Times New Roman"/>
              </a:rPr>
              <a:t>Janda, Lance. "Denmark Campaign (April 9, 1940)." </a:t>
            </a:r>
            <a:r>
              <a:rPr lang="en-US" sz="1200" i="1">
                <a:latin typeface="Times New Roman"/>
                <a:cs typeface="Times New Roman"/>
              </a:rPr>
              <a:t>Germany at War</a:t>
            </a:r>
            <a:r>
              <a:rPr lang="en-US" sz="1200">
                <a:latin typeface="Times New Roman"/>
                <a:cs typeface="Times New Roman"/>
              </a:rPr>
              <a:t>: </a:t>
            </a:r>
            <a:r>
              <a:rPr lang="en-US" sz="1200" i="1">
                <a:latin typeface="Times New Roman"/>
                <a:cs typeface="Times New Roman"/>
              </a:rPr>
              <a:t>400 Years of Military History</a:t>
            </a:r>
            <a:r>
              <a:rPr lang="en-US" sz="1200">
                <a:latin typeface="Times New Roman"/>
                <a:cs typeface="Times New Roman"/>
              </a:rPr>
              <a:t>, edited by David T. </a:t>
            </a:r>
            <a:r>
              <a:rPr lang="en-US" sz="1200" err="1">
                <a:latin typeface="Times New Roman"/>
                <a:cs typeface="Times New Roman"/>
              </a:rPr>
              <a:t>Zabecki</a:t>
            </a:r>
            <a:r>
              <a:rPr lang="en-US" sz="1200">
                <a:latin typeface="Times New Roman"/>
                <a:cs typeface="Times New Roman"/>
              </a:rPr>
              <a:t>, vol. 1, ABC-CLIO, 2014, p. 323. </a:t>
            </a:r>
            <a:r>
              <a:rPr lang="en-US" sz="1200" i="1">
                <a:latin typeface="Times New Roman"/>
                <a:cs typeface="Times New Roman"/>
              </a:rPr>
              <a:t>Gale Virtual Reference Library</a:t>
            </a:r>
            <a:r>
              <a:rPr lang="en-US" sz="1200">
                <a:latin typeface="Times New Roman"/>
                <a:cs typeface="Times New Roman"/>
              </a:rPr>
              <a:t>, https://link.galegroup.com/apps/doc/CX6174900232/GVRL?u=kcls_main&amp;sid=GVRL&amp;xid=2e03997b. Accessed 20 Apr. 2019.</a:t>
            </a:r>
          </a:p>
          <a:p>
            <a:pPr marL="0" indent="0">
              <a:buNone/>
            </a:pPr>
            <a:r>
              <a:rPr lang="en-US" sz="1200">
                <a:latin typeface="Times New Roman"/>
                <a:cs typeface="Times New Roman"/>
              </a:rPr>
              <a:t>"Jointness and the Norwegian Campaign, 1940 - Dr. Phillip S. </a:t>
            </a:r>
            <a:r>
              <a:rPr lang="en-US" sz="1200" err="1">
                <a:latin typeface="Times New Roman"/>
                <a:cs typeface="Times New Roman"/>
              </a:rPr>
              <a:t>Meilinger</a:t>
            </a:r>
            <a:r>
              <a:rPr lang="en-US" sz="1200">
                <a:latin typeface="Times New Roman"/>
                <a:cs typeface="Times New Roman"/>
              </a:rPr>
              <a:t>, Colonel, USAF, Retired." </a:t>
            </a:r>
            <a:r>
              <a:rPr lang="en-US" sz="1200" i="1">
                <a:latin typeface="Times New Roman"/>
                <a:cs typeface="Times New Roman"/>
              </a:rPr>
              <a:t>Air &amp; Space Power Journal</a:t>
            </a:r>
            <a:r>
              <a:rPr lang="en-US" sz="1200">
                <a:latin typeface="Times New Roman"/>
                <a:cs typeface="Times New Roman"/>
              </a:rPr>
              <a:t>, sec. News, 21 Mar. 2017, p. 4. </a:t>
            </a:r>
            <a:r>
              <a:rPr lang="en-US" sz="1200" i="1">
                <a:latin typeface="Times New Roman"/>
                <a:cs typeface="Times New Roman"/>
              </a:rPr>
              <a:t>NewsBank</a:t>
            </a:r>
            <a:r>
              <a:rPr lang="en-US" sz="1200">
                <a:latin typeface="Times New Roman"/>
                <a:cs typeface="Times New Roman"/>
              </a:rPr>
              <a:t>, infoweb.newsbank.com/apps/news/</a:t>
            </a:r>
            <a:r>
              <a:rPr lang="en-US" sz="1200" err="1">
                <a:latin typeface="Times New Roman"/>
                <a:cs typeface="Times New Roman"/>
              </a:rPr>
              <a:t>document-view?p</a:t>
            </a:r>
            <a:r>
              <a:rPr lang="en-US" sz="1200">
                <a:latin typeface="Times New Roman"/>
                <a:cs typeface="Times New Roman"/>
              </a:rPr>
              <a:t>=</a:t>
            </a:r>
            <a:r>
              <a:rPr lang="en-US" sz="1200" err="1">
                <a:latin typeface="Times New Roman"/>
                <a:cs typeface="Times New Roman"/>
              </a:rPr>
              <a:t>AWNB&amp;docref</a:t>
            </a:r>
            <a:r>
              <a:rPr lang="en-US" sz="1200">
                <a:latin typeface="Times New Roman"/>
                <a:cs typeface="Times New Roman"/>
              </a:rPr>
              <a:t>=news/164B427DC1E536D8. Accessed 22 Apr. 2019.</a:t>
            </a:r>
          </a:p>
          <a:p>
            <a:pPr marL="0" indent="0">
              <a:buNone/>
            </a:pPr>
            <a:r>
              <a:rPr lang="en-US" sz="1200" err="1">
                <a:latin typeface="Times New Roman"/>
                <a:cs typeface="Times New Roman"/>
              </a:rPr>
              <a:t>MacIntyre</a:t>
            </a:r>
            <a:r>
              <a:rPr lang="en-US" sz="1200">
                <a:latin typeface="Times New Roman"/>
                <a:cs typeface="Times New Roman"/>
              </a:rPr>
              <a:t>, Douglas J. "The German Invasion of Norway: April 1940."</a:t>
            </a:r>
            <a:r>
              <a:rPr lang="en-US" sz="1200" i="1">
                <a:latin typeface="Times New Roman"/>
                <a:cs typeface="Times New Roman"/>
              </a:rPr>
              <a:t> United States Naval </a:t>
            </a:r>
            <a:r>
              <a:rPr lang="en-US" sz="1200" i="1" err="1">
                <a:latin typeface="Times New Roman"/>
                <a:cs typeface="Times New Roman"/>
              </a:rPr>
              <a:t>Institute.</a:t>
            </a:r>
            <a:r>
              <a:rPr lang="en-US" sz="1200" i="1">
                <a:latin typeface="Times New Roman"/>
                <a:cs typeface="Times New Roman"/>
              </a:rPr>
              <a:t> </a:t>
            </a:r>
            <a:r>
              <a:rPr lang="en-US" sz="1200" i="1" err="1">
                <a:latin typeface="Times New Roman"/>
                <a:cs typeface="Times New Roman"/>
              </a:rPr>
              <a:t>Proceedings</a:t>
            </a:r>
            <a:r>
              <a:rPr lang="en-US" sz="1200">
                <a:latin typeface="Times New Roman"/>
                <a:cs typeface="Times New Roman"/>
              </a:rPr>
              <a:t>, vol. 136, no. 2, 2010, pp. 72</a:t>
            </a:r>
            <a:r>
              <a:rPr lang="en-US" sz="1200" i="1">
                <a:latin typeface="Times New Roman"/>
                <a:cs typeface="Times New Roman"/>
              </a:rPr>
              <a:t>. ProQuest</a:t>
            </a:r>
            <a:r>
              <a:rPr lang="en-US" sz="1200">
                <a:latin typeface="Times New Roman"/>
                <a:cs typeface="Times New Roman"/>
              </a:rPr>
              <a:t>, http://ezproxy.kcls.org/docview/205989952?accountid=46</a:t>
            </a:r>
            <a:endParaRPr lang="en-US" sz="120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57314695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A2F5D2B-516E-48D9-939B-0254B8D69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449840"/>
            <a:ext cx="12192000" cy="1083808"/>
          </a:xfrm>
        </p:spPr>
        <p:txBody>
          <a:bodyPr/>
          <a:lstStyle/>
          <a:p>
            <a:pPr algn="ctr"/>
            <a:r>
              <a:rPr lang="en-US" b="1" dirty="0">
                <a:latin typeface="Century"/>
                <a:cs typeface="Calibri Light"/>
              </a:rPr>
              <a:t>Pronunciation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2E0FE8C-85C0-44F1-B39E-A8B0F376D5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3201534"/>
            <a:ext cx="12192000" cy="2761114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Century"/>
                <a:cs typeface="Calibri"/>
              </a:rPr>
              <a:t>OPERATION </a:t>
            </a:r>
            <a:endParaRPr lang="en-US" sz="5400" dirty="0">
              <a:solidFill>
                <a:schemeClr val="bg1"/>
              </a:solidFill>
              <a:latin typeface="Century"/>
              <a:cs typeface="Calibri"/>
            </a:endParaRPr>
          </a:p>
          <a:p>
            <a:pPr algn="ctr"/>
            <a:r>
              <a:rPr lang="en-US" sz="5400" b="1" dirty="0">
                <a:solidFill>
                  <a:schemeClr val="bg1"/>
                </a:solidFill>
                <a:latin typeface="Century"/>
                <a:cs typeface="Calibri"/>
              </a:rPr>
              <a:t>VES-UR-OO-VONG</a:t>
            </a:r>
            <a:endParaRPr lang="en-US" sz="5400" dirty="0">
              <a:solidFill>
                <a:schemeClr val="bg1"/>
              </a:solidFill>
              <a:latin typeface="Century"/>
            </a:endParaRPr>
          </a:p>
        </p:txBody>
      </p:sp>
    </p:spTree>
    <p:extLst>
      <p:ext uri="{BB962C8B-B14F-4D97-AF65-F5344CB8AC3E}">
        <p14:creationId xmlns:p14="http://schemas.microsoft.com/office/powerpoint/2010/main" val="3432495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xmlns="" id="{4351DFE5-F63D-4BE0-BDA9-E3EB88F01AA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xmlns="" id="{3AA16612-ACD2-4A16-8F2B-4514FD6BF28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D369F187-E735-4E55-837E-C0634F875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US" sz="7500" dirty="0">
                <a:solidFill>
                  <a:srgbClr val="FFFFFF"/>
                </a:solidFill>
                <a:latin typeface="Century" panose="02040604050505020304" pitchFamily="18" charset="0"/>
                <a:cs typeface="Calibri Light"/>
              </a:rPr>
              <a:t>Thesis</a:t>
            </a:r>
            <a:endParaRPr lang="en-US" sz="7500" dirty="0">
              <a:solidFill>
                <a:srgbClr val="FFFFFF"/>
              </a:solidFill>
              <a:latin typeface="Century" panose="020406040505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9EE1D72-8F4A-4C61-AF3D-1BE1CCF692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074" y="2790994"/>
            <a:ext cx="9833548" cy="269397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3100" dirty="0">
                <a:latin typeface="Century" panose="02040604050505020304" pitchFamily="18" charset="0"/>
              </a:rPr>
              <a:t>Operation </a:t>
            </a:r>
            <a:r>
              <a:rPr lang="en-US" sz="3100" dirty="0" err="1">
                <a:latin typeface="Century" panose="02040604050505020304" pitchFamily="18" charset="0"/>
              </a:rPr>
              <a:t>Weserübung</a:t>
            </a:r>
            <a:r>
              <a:rPr lang="en-US" sz="3100" dirty="0">
                <a:latin typeface="Century" panose="02040604050505020304" pitchFamily="18" charset="0"/>
              </a:rPr>
              <a:t> allowed Germany to grab control of land and resources in the North, leading to a strengthened German military and ultimately heightening the fear other countries had for Germany during WWII. </a:t>
            </a:r>
            <a:endParaRPr lang="en-US" sz="3100" dirty="0">
              <a:solidFill>
                <a:srgbClr val="000000"/>
              </a:solidFill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293070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Rectangle 70">
            <a:extLst>
              <a:ext uri="{FF2B5EF4-FFF2-40B4-BE49-F238E27FC236}">
                <a16:creationId xmlns:a16="http://schemas.microsoft.com/office/drawing/2014/main" xmlns="" id="{4038CB10-1F5C-4D54-9DF7-12586DE5B0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7AAD488-352C-4CE6-AD5A-8B6C61959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973" y="4565790"/>
            <a:ext cx="7054264" cy="1970265"/>
          </a:xfr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7500" dirty="0">
                <a:solidFill>
                  <a:srgbClr val="FFFFFF"/>
                </a:solidFill>
                <a:latin typeface="Century" panose="02040604050505020304" pitchFamily="18" charset="0"/>
                <a:cs typeface="Calibri Light"/>
              </a:rPr>
              <a:t>Background</a:t>
            </a:r>
          </a:p>
        </p:txBody>
      </p:sp>
      <p:pic>
        <p:nvPicPr>
          <p:cNvPr id="1026" name="Picture 2" descr="View Image - German armor employed in Norway was similar to these tanks photographed during the earlier invasion of Poland. Here, a Pzkpw I, foreground, acts as a commmand tank for the Pzkpw Its in the background. Both light tanks, they were armed with machine guns and in the case of the Pzkpw 11, a 20mm automatic cannon. 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7" r="2" b="2"/>
          <a:stretch/>
        </p:blipFill>
        <p:spPr bwMode="auto">
          <a:xfrm>
            <a:off x="327547" y="321733"/>
            <a:ext cx="7058306" cy="410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6" name="Rectangle 72">
            <a:extLst>
              <a:ext uri="{FF2B5EF4-FFF2-40B4-BE49-F238E27FC236}">
                <a16:creationId xmlns:a16="http://schemas.microsoft.com/office/drawing/2014/main" xmlns="" id="{73ED6512-6858-4552-B699-9A97FE9A4E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AE7A0A0-9473-469D-8F2E-55901D9629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1002392"/>
            <a:ext cx="3424739" cy="485236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000" dirty="0">
                <a:solidFill>
                  <a:srgbClr val="FFFFFF"/>
                </a:solidFill>
                <a:latin typeface="Century" panose="02040604050505020304" pitchFamily="18" charset="0"/>
                <a:cs typeface="Calibri"/>
              </a:rPr>
              <a:t>Operation </a:t>
            </a:r>
            <a:r>
              <a:rPr lang="en-US" sz="3000" dirty="0" err="1">
                <a:solidFill>
                  <a:srgbClr val="FFFFFF"/>
                </a:solidFill>
                <a:latin typeface="Century" panose="02040604050505020304" pitchFamily="18" charset="0"/>
                <a:cs typeface="Calibri"/>
              </a:rPr>
              <a:t>Weserübung</a:t>
            </a:r>
            <a:r>
              <a:rPr lang="en-US" sz="3000" dirty="0">
                <a:solidFill>
                  <a:srgbClr val="FFFFFF"/>
                </a:solidFill>
                <a:latin typeface="Century" panose="02040604050505020304" pitchFamily="18" charset="0"/>
                <a:cs typeface="Calibri"/>
              </a:rPr>
              <a:t> was near the start of the war</a:t>
            </a:r>
          </a:p>
          <a:p>
            <a:r>
              <a:rPr lang="en-US" sz="3000" dirty="0">
                <a:solidFill>
                  <a:srgbClr val="FFFFFF"/>
                </a:solidFill>
                <a:latin typeface="Century" panose="02040604050505020304" pitchFamily="18" charset="0"/>
                <a:cs typeface="Calibri"/>
              </a:rPr>
              <a:t>Germany attacked Denmark and Norway</a:t>
            </a:r>
          </a:p>
          <a:p>
            <a:r>
              <a:rPr lang="en-US" sz="3000" dirty="0">
                <a:solidFill>
                  <a:srgbClr val="FFFFFF"/>
                </a:solidFill>
                <a:latin typeface="Century" panose="02040604050505020304" pitchFamily="18" charset="0"/>
                <a:cs typeface="Calibri"/>
              </a:rPr>
              <a:t>Germany wanted to defend trade in the region </a:t>
            </a:r>
          </a:p>
        </p:txBody>
      </p:sp>
    </p:spTree>
    <p:extLst>
      <p:ext uri="{BB962C8B-B14F-4D97-AF65-F5344CB8AC3E}">
        <p14:creationId xmlns:p14="http://schemas.microsoft.com/office/powerpoint/2010/main" val="334167055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Arrow 3"/>
          <p:cNvSpPr/>
          <p:nvPr/>
        </p:nvSpPr>
        <p:spPr>
          <a:xfrm>
            <a:off x="1318160" y="3612959"/>
            <a:ext cx="9644591" cy="961901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472540" y="3739966"/>
            <a:ext cx="15319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1940</a:t>
            </a:r>
            <a:endParaRPr lang="en-US" sz="280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Flowchart: Connector 5"/>
          <p:cNvSpPr/>
          <p:nvPr/>
        </p:nvSpPr>
        <p:spPr>
          <a:xfrm>
            <a:off x="1805048" y="2945081"/>
            <a:ext cx="1318162" cy="673381"/>
          </a:xfrm>
          <a:prstGeom prst="flowChartConnector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58324" y="3123484"/>
            <a:ext cx="997230" cy="338554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 anchor="t">
            <a:spAutoFit/>
          </a:bodyPr>
          <a:lstStyle/>
          <a:p>
            <a:r>
              <a:rPr lang="en-US" sz="1600">
                <a:solidFill>
                  <a:schemeClr val="bg1"/>
                </a:solidFill>
                <a:latin typeface="Georgia"/>
                <a:cs typeface="Arial"/>
              </a:rPr>
              <a:t>April 5th</a:t>
            </a:r>
          </a:p>
        </p:txBody>
      </p:sp>
      <p:sp>
        <p:nvSpPr>
          <p:cNvPr id="22" name="Flowchart: Connector 21"/>
          <p:cNvSpPr/>
          <p:nvPr/>
        </p:nvSpPr>
        <p:spPr>
          <a:xfrm>
            <a:off x="2763776" y="4554980"/>
            <a:ext cx="1318162" cy="673381"/>
          </a:xfrm>
          <a:prstGeom prst="flowChartConnector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3" name="Flowchart: Connector 22"/>
          <p:cNvSpPr/>
          <p:nvPr/>
        </p:nvSpPr>
        <p:spPr>
          <a:xfrm>
            <a:off x="6785587" y="4550444"/>
            <a:ext cx="1318162" cy="673381"/>
          </a:xfrm>
          <a:prstGeom prst="flowChartConnector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5" name="Flowchart: Connector 24"/>
          <p:cNvSpPr/>
          <p:nvPr/>
        </p:nvSpPr>
        <p:spPr>
          <a:xfrm>
            <a:off x="5018723" y="2959457"/>
            <a:ext cx="1318162" cy="673381"/>
          </a:xfrm>
          <a:prstGeom prst="flowChartConnector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6" name="Flowchart: Connector 25"/>
          <p:cNvSpPr/>
          <p:nvPr/>
        </p:nvSpPr>
        <p:spPr>
          <a:xfrm>
            <a:off x="8563189" y="2943009"/>
            <a:ext cx="1375671" cy="673381"/>
          </a:xfrm>
          <a:prstGeom prst="flowChartConnector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158612" y="3123484"/>
            <a:ext cx="1052760" cy="338554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 anchor="t">
            <a:spAutoFit/>
          </a:bodyPr>
          <a:lstStyle/>
          <a:p>
            <a:r>
              <a:rPr lang="en-US" sz="1600">
                <a:solidFill>
                  <a:schemeClr val="bg1"/>
                </a:solidFill>
                <a:latin typeface="Georgia"/>
              </a:rPr>
              <a:t>May 27th</a:t>
            </a:r>
            <a:endParaRPr lang="en-US" sz="1600" err="1">
              <a:solidFill>
                <a:schemeClr val="bg1"/>
              </a:solidFill>
              <a:latin typeface="Georgia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926841" y="4716486"/>
            <a:ext cx="1012125" cy="338554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 anchor="t">
            <a:spAutoFit/>
          </a:bodyPr>
          <a:lstStyle/>
          <a:p>
            <a:r>
              <a:rPr lang="en-US" sz="1600">
                <a:solidFill>
                  <a:schemeClr val="bg1"/>
                </a:solidFill>
                <a:latin typeface="Georgia"/>
                <a:cs typeface="Arial"/>
              </a:rPr>
              <a:t>April 9th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960774" y="4717857"/>
            <a:ext cx="996542" cy="338554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 anchor="t">
            <a:spAutoFit/>
          </a:bodyPr>
          <a:lstStyle/>
          <a:p>
            <a:r>
              <a:rPr lang="en-US" sz="1600">
                <a:solidFill>
                  <a:schemeClr val="bg1"/>
                </a:solidFill>
                <a:latin typeface="Georgia"/>
              </a:rPr>
              <a:t>June 5th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686775" y="3122720"/>
            <a:ext cx="1157252" cy="338554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 anchor="t">
            <a:spAutoFit/>
          </a:bodyPr>
          <a:lstStyle/>
          <a:p>
            <a:r>
              <a:rPr lang="en-US" sz="1600">
                <a:solidFill>
                  <a:schemeClr val="bg1"/>
                </a:solidFill>
                <a:latin typeface="Georgia"/>
              </a:rPr>
              <a:t>June 10th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BD20C4B-6423-4812-A11F-471DB6E1EC35}"/>
              </a:ext>
            </a:extLst>
          </p:cNvPr>
          <p:cNvSpPr txBox="1"/>
          <p:nvPr/>
        </p:nvSpPr>
        <p:spPr>
          <a:xfrm>
            <a:off x="1182385" y="1581448"/>
            <a:ext cx="2549104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dirty="0">
                <a:latin typeface="Century"/>
                <a:cs typeface="Calibri"/>
              </a:rPr>
              <a:t>Hitler approved sending troops into Norway and Denmark</a:t>
            </a:r>
            <a:endParaRPr lang="en-US" sz="2000" b="1" dirty="0">
              <a:latin typeface="Century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2619" y="-37497"/>
            <a:ext cx="8590085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0" dirty="0">
                <a:latin typeface="Century" panose="02040604050505020304" pitchFamily="18" charset="0"/>
              </a:rPr>
              <a:t>Timeline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7C42BAC-D141-4FC2-AD64-84D861D3EE94}"/>
              </a:ext>
            </a:extLst>
          </p:cNvPr>
          <p:cNvSpPr txBox="1"/>
          <p:nvPr/>
        </p:nvSpPr>
        <p:spPr>
          <a:xfrm>
            <a:off x="2007079" y="5342627"/>
            <a:ext cx="2843842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latin typeface="Century"/>
                <a:cs typeface="Calibri"/>
              </a:rPr>
              <a:t>Germany</a:t>
            </a:r>
            <a:r>
              <a:rPr lang="en-US" sz="2000" b="1" dirty="0">
                <a:latin typeface="Century"/>
                <a:cs typeface="Calibri"/>
              </a:rPr>
              <a:t> sent troops into Norwegian waters and took over Denmark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108B06D-41DC-45FD-B1C4-1E0996C4395E}"/>
              </a:ext>
            </a:extLst>
          </p:cNvPr>
          <p:cNvSpPr txBox="1"/>
          <p:nvPr/>
        </p:nvSpPr>
        <p:spPr>
          <a:xfrm>
            <a:off x="6349043" y="5342626"/>
            <a:ext cx="2225616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dirty="0">
                <a:latin typeface="Century"/>
                <a:cs typeface="Calibri"/>
              </a:rPr>
              <a:t>Britain and France began removing troops from Norway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9B3A97E-9836-4FAA-BBCB-C699406B903A}"/>
              </a:ext>
            </a:extLst>
          </p:cNvPr>
          <p:cNvSpPr txBox="1"/>
          <p:nvPr/>
        </p:nvSpPr>
        <p:spPr>
          <a:xfrm>
            <a:off x="7901797" y="1733909"/>
            <a:ext cx="2743200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dirty="0">
                <a:latin typeface="Century"/>
              </a:rPr>
              <a:t>The Norwegian Armed Forces surrendered</a:t>
            </a:r>
            <a:endParaRPr lang="en-US" sz="2000" b="1" dirty="0">
              <a:latin typeface="Century"/>
              <a:cs typeface="Calibri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33B5689-B1EF-48DC-8CB9-0183189D858F}"/>
              </a:ext>
            </a:extLst>
          </p:cNvPr>
          <p:cNvSpPr txBox="1"/>
          <p:nvPr/>
        </p:nvSpPr>
        <p:spPr>
          <a:xfrm>
            <a:off x="4445043" y="1772846"/>
            <a:ext cx="2743200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latin typeface="Century"/>
                <a:cs typeface="Calibri"/>
              </a:rPr>
              <a:t>Ally and Norwegian forces stage a final assault upon </a:t>
            </a:r>
            <a:r>
              <a:rPr lang="en-US" sz="2000" b="1">
                <a:latin typeface="Century"/>
                <a:cs typeface="Calibri"/>
              </a:rPr>
              <a:t>Narvik</a:t>
            </a:r>
            <a:endParaRPr lang="en-US" sz="2000" b="1" dirty="0">
              <a:latin typeface="Century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97388833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16E3F3A-A888-425A-A115-17586BE85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5817144" cy="167660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Century" panose="02040604050505020304" pitchFamily="18" charset="0"/>
                <a:cs typeface="Calibri Light"/>
              </a:rPr>
              <a:t>Denmark Campaign</a:t>
            </a:r>
            <a:endParaRPr lang="en-US" dirty="0">
              <a:solidFill>
                <a:schemeClr val="bg1"/>
              </a:solidFill>
              <a:latin typeface="Century" panose="02040604050505020304" pitchFamily="18" charset="0"/>
            </a:endParaRPr>
          </a:p>
        </p:txBody>
      </p:sp>
      <p:pic>
        <p:nvPicPr>
          <p:cNvPr id="11" name="Picture 14" descr="A close up of a map&#10;&#10;Description generated with high confidence">
            <a:extLst>
              <a:ext uri="{FF2B5EF4-FFF2-40B4-BE49-F238E27FC236}">
                <a16:creationId xmlns:a16="http://schemas.microsoft.com/office/drawing/2014/main" xmlns="" id="{B48D40F8-9EBB-4D5A-B9D2-819A9856BF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575" t="37956" r="37294" b="24736"/>
          <a:stretch/>
        </p:blipFill>
        <p:spPr>
          <a:xfrm>
            <a:off x="7088302" y="632750"/>
            <a:ext cx="4851891" cy="5844963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E2F68073-6133-4E33-AE2E-EDB08BA46454}"/>
              </a:ext>
            </a:extLst>
          </p:cNvPr>
          <p:cNvSpPr txBox="1"/>
          <p:nvPr/>
        </p:nvSpPr>
        <p:spPr>
          <a:xfrm>
            <a:off x="4724400" y="3200400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>
              <a:cs typeface="Calibri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DD798F48-BDBF-41E9-8476-6DAE0E36C216}"/>
              </a:ext>
            </a:extLst>
          </p:cNvPr>
          <p:cNvSpPr txBox="1"/>
          <p:nvPr/>
        </p:nvSpPr>
        <p:spPr>
          <a:xfrm>
            <a:off x="7515404" y="3025193"/>
            <a:ext cx="1097973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600" b="1">
                <a:solidFill>
                  <a:schemeClr val="accent1">
                    <a:lumMod val="50000"/>
                  </a:schemeClr>
                </a:solidFill>
                <a:cs typeface="Calibri"/>
              </a:rPr>
              <a:t>Denmark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95EE13FF-A78E-40FE-A30D-F21CF62EDA20}"/>
              </a:ext>
            </a:extLst>
          </p:cNvPr>
          <p:cNvSpPr txBox="1"/>
          <p:nvPr/>
        </p:nvSpPr>
        <p:spPr>
          <a:xfrm>
            <a:off x="8137320" y="4491840"/>
            <a:ext cx="980868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b="1">
                <a:solidFill>
                  <a:schemeClr val="accent1">
                    <a:lumMod val="50000"/>
                  </a:schemeClr>
                </a:solidFill>
              </a:rPr>
              <a:t>Germany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29B82BE-5B31-401B-A3C8-1F18F09F7991}"/>
              </a:ext>
            </a:extLst>
          </p:cNvPr>
          <p:cNvSpPr txBox="1"/>
          <p:nvPr/>
        </p:nvSpPr>
        <p:spPr>
          <a:xfrm>
            <a:off x="482868" y="2236694"/>
            <a:ext cx="5702489" cy="386259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,Sans-Serif"/>
              <a:buChar char="•"/>
            </a:pPr>
            <a:r>
              <a:rPr lang="en-US" sz="3500" dirty="0">
                <a:solidFill>
                  <a:schemeClr val="bg1"/>
                </a:solidFill>
                <a:latin typeface="Century"/>
                <a:cs typeface="Calibri"/>
              </a:rPr>
              <a:t>Land Battle that ended within 3 hours</a:t>
            </a:r>
          </a:p>
          <a:p>
            <a:pPr marL="285750" indent="-285750">
              <a:buFont typeface="Arial,Sans-Serif"/>
              <a:buChar char="•"/>
            </a:pPr>
            <a:r>
              <a:rPr lang="en-US" sz="3500" dirty="0">
                <a:solidFill>
                  <a:schemeClr val="bg1"/>
                </a:solidFill>
                <a:latin typeface="Century"/>
                <a:cs typeface="Calibri"/>
              </a:rPr>
              <a:t>Germany took control of Denmark in order to control Norway</a:t>
            </a:r>
          </a:p>
          <a:p>
            <a:pPr marL="285750" indent="-285750">
              <a:buFont typeface="Arial,Sans-Serif"/>
              <a:buChar char="•"/>
            </a:pPr>
            <a:r>
              <a:rPr lang="en-US" sz="3500" dirty="0">
                <a:solidFill>
                  <a:schemeClr val="bg1"/>
                </a:solidFill>
                <a:latin typeface="Century"/>
                <a:cs typeface="Calibri"/>
              </a:rPr>
              <a:t>Demark had a small and unprepared army</a:t>
            </a:r>
          </a:p>
        </p:txBody>
      </p:sp>
      <p:sp>
        <p:nvSpPr>
          <p:cNvPr id="3" name="Arc 2">
            <a:extLst>
              <a:ext uri="{FF2B5EF4-FFF2-40B4-BE49-F238E27FC236}">
                <a16:creationId xmlns:a16="http://schemas.microsoft.com/office/drawing/2014/main" xmlns="" id="{118DBFB7-C534-4C25-82D7-E9C9D97F6578}"/>
              </a:ext>
            </a:extLst>
          </p:cNvPr>
          <p:cNvSpPr/>
          <p:nvPr/>
        </p:nvSpPr>
        <p:spPr>
          <a:xfrm rot="10500000" flipV="1">
            <a:off x="8492456" y="2857606"/>
            <a:ext cx="390071" cy="1523998"/>
          </a:xfrm>
          <a:prstGeom prst="arc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xmlns="" id="{2B8CBB86-61CA-4F35-966A-B32EE1F97355}"/>
              </a:ext>
            </a:extLst>
          </p:cNvPr>
          <p:cNvSpPr/>
          <p:nvPr/>
        </p:nvSpPr>
        <p:spPr>
          <a:xfrm rot="19920000">
            <a:off x="8583712" y="2829768"/>
            <a:ext cx="81648" cy="36286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B7605DA-9D3E-4609-827B-31642C295A72}"/>
              </a:ext>
            </a:extLst>
          </p:cNvPr>
          <p:cNvSpPr txBox="1"/>
          <p:nvPr/>
        </p:nvSpPr>
        <p:spPr>
          <a:xfrm>
            <a:off x="8135256" y="2411184"/>
            <a:ext cx="77470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 b="1">
                <a:solidFill>
                  <a:schemeClr val="accent1">
                    <a:lumMod val="50000"/>
                  </a:schemeClr>
                </a:solidFill>
              </a:rPr>
              <a:t>Aalborg</a:t>
            </a:r>
            <a:endParaRPr lang="en-US" sz="1400" b="1">
              <a:solidFill>
                <a:schemeClr val="accent1">
                  <a:lumMod val="50000"/>
                </a:schemeClr>
              </a:solidFill>
              <a:cs typeface="Calibri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DD9A2AA6-10BB-4014-8571-99FFEB60DD21}"/>
              </a:ext>
            </a:extLst>
          </p:cNvPr>
          <p:cNvSpPr txBox="1"/>
          <p:nvPr/>
        </p:nvSpPr>
        <p:spPr>
          <a:xfrm>
            <a:off x="8389255" y="3762827"/>
            <a:ext cx="52070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 b="1">
                <a:solidFill>
                  <a:schemeClr val="accent1">
                    <a:lumMod val="50000"/>
                  </a:schemeClr>
                </a:solidFill>
              </a:rPr>
              <a:t>Kiel</a:t>
            </a:r>
            <a:endParaRPr lang="en-US" sz="1400" b="1">
              <a:solidFill>
                <a:schemeClr val="accent1">
                  <a:lumMod val="50000"/>
                </a:schemeClr>
              </a:solidFill>
              <a:cs typeface="Calibri"/>
            </a:endParaRPr>
          </a:p>
        </p:txBody>
      </p:sp>
      <p:sp>
        <p:nvSpPr>
          <p:cNvPr id="7" name="Flowchart: Connector 6">
            <a:extLst>
              <a:ext uri="{FF2B5EF4-FFF2-40B4-BE49-F238E27FC236}">
                <a16:creationId xmlns:a16="http://schemas.microsoft.com/office/drawing/2014/main" xmlns="" id="{D1E44CC9-F878-4A77-9DBF-EE8844F11441}"/>
              </a:ext>
            </a:extLst>
          </p:cNvPr>
          <p:cNvSpPr/>
          <p:nvPr/>
        </p:nvSpPr>
        <p:spPr>
          <a:xfrm>
            <a:off x="8668203" y="2762702"/>
            <a:ext cx="63500" cy="54429"/>
          </a:xfrm>
          <a:prstGeom prst="flowChartConnector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Connector 12">
            <a:extLst>
              <a:ext uri="{FF2B5EF4-FFF2-40B4-BE49-F238E27FC236}">
                <a16:creationId xmlns:a16="http://schemas.microsoft.com/office/drawing/2014/main" xmlns="" id="{B448010B-F77B-4983-AFE4-E64F6B01BBAD}"/>
              </a:ext>
            </a:extLst>
          </p:cNvPr>
          <p:cNvSpPr/>
          <p:nvPr/>
        </p:nvSpPr>
        <p:spPr>
          <a:xfrm>
            <a:off x="8659131" y="3706130"/>
            <a:ext cx="63500" cy="54429"/>
          </a:xfrm>
          <a:prstGeom prst="flowChartConnector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350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9BBE6CA-A6D1-4D7A-8A63-3E6F5231D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616" y="462224"/>
            <a:ext cx="5006336" cy="1325563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latin typeface="Century"/>
                <a:ea typeface="Tahoma"/>
                <a:cs typeface="Calibri Light"/>
              </a:rPr>
              <a:t>Swedish Ore and </a:t>
            </a:r>
            <a:r>
              <a:rPr lang="en-US" dirty="0" err="1">
                <a:latin typeface="Century"/>
                <a:ea typeface="Tahoma"/>
                <a:cs typeface="Calibri Light"/>
              </a:rPr>
              <a:t>Narvik</a:t>
            </a:r>
            <a:endParaRPr lang="en-US" dirty="0">
              <a:latin typeface="Century"/>
              <a:ea typeface="Tahoma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22C5D75-81DA-4423-B01B-F04972BE7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930" y="1913338"/>
            <a:ext cx="5706884" cy="318168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3500" dirty="0">
                <a:latin typeface="Century"/>
                <a:ea typeface="Microsoft JhengHei"/>
                <a:cs typeface="Calibri"/>
              </a:rPr>
              <a:t>Germany was dependent on Swedish Ore</a:t>
            </a:r>
          </a:p>
          <a:p>
            <a:r>
              <a:rPr lang="en-US" sz="3500" dirty="0">
                <a:latin typeface="Century"/>
                <a:ea typeface="Microsoft JhengHei"/>
                <a:cs typeface="Calibri"/>
              </a:rPr>
              <a:t>The ore had to travel through the port of </a:t>
            </a:r>
            <a:r>
              <a:rPr lang="en-US" sz="3500" dirty="0" err="1">
                <a:latin typeface="Century"/>
                <a:ea typeface="Microsoft JhengHei"/>
                <a:cs typeface="Calibri"/>
              </a:rPr>
              <a:t>Narvik</a:t>
            </a:r>
            <a:endParaRPr lang="en-US" sz="3500" dirty="0">
              <a:latin typeface="Century"/>
              <a:ea typeface="Microsoft JhengHei"/>
              <a:cs typeface="Calibri"/>
            </a:endParaRPr>
          </a:p>
          <a:p>
            <a:r>
              <a:rPr lang="en-US" sz="3500" dirty="0">
                <a:latin typeface="Century"/>
                <a:ea typeface="Microsoft JhengHei"/>
                <a:cs typeface="Calibri"/>
              </a:rPr>
              <a:t>Britain began mining in Norwegian water, concerning the Germans</a:t>
            </a:r>
          </a:p>
          <a:p>
            <a:endParaRPr lang="en-US" sz="1800" dirty="0">
              <a:cs typeface="Calibri"/>
            </a:endParaRPr>
          </a:p>
          <a:p>
            <a:endParaRPr lang="en-US" sz="1800" dirty="0">
              <a:cs typeface="Calibri"/>
            </a:endParaRPr>
          </a:p>
          <a:p>
            <a:endParaRPr lang="en-US" sz="1800" dirty="0">
              <a:cs typeface="Calibri"/>
            </a:endParaRPr>
          </a:p>
          <a:p>
            <a:endParaRPr lang="en-US" sz="1800" dirty="0">
              <a:cs typeface="Calibri"/>
            </a:endParaRPr>
          </a:p>
        </p:txBody>
      </p:sp>
      <p:sp>
        <p:nvSpPr>
          <p:cNvPr id="18" name="Freeform: Shape 19">
            <a:extLst>
              <a:ext uri="{FF2B5EF4-FFF2-40B4-BE49-F238E27FC236}">
                <a16:creationId xmlns:a16="http://schemas.microsoft.com/office/drawing/2014/main" xmlns="" id="{4F74D28C-3268-4E35-8EE1-D92CB4A85A7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019218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4" descr="A close up of a coin&#10;&#10;Description generated with very high confidence">
            <a:extLst>
              <a:ext uri="{FF2B5EF4-FFF2-40B4-BE49-F238E27FC236}">
                <a16:creationId xmlns:a16="http://schemas.microsoft.com/office/drawing/2014/main" xmlns="" id="{7B902DF3-C168-4ED3-A43D-0D6E582FC7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011" r="9341" b="-1"/>
          <a:stretch/>
        </p:blipFill>
        <p:spPr>
          <a:xfrm>
            <a:off x="6164600" y="-4628"/>
            <a:ext cx="6024154" cy="685799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5645868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15911E3A-C35B-4EF7-A355-B84E9A14AF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E21ADB3D-AD65-44B4-847D-5E90E90A5D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xmlns="" id="{CF580C70-814C-4845-B645-919BFFBD16B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xmlns="" id="{34D7BF57-4CAA-45B2-9EF0-0AA1FCF70B1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xmlns="" id="{7886F306-C03A-40C6-8FD5-DCE3D4595D6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xmlns="" id="{2FDC9A36-C7C3-47D7-A64E-ED25C47EC70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xmlns="" id="{BB19BC37-158A-43DC-9A9E-E45CC71954D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xmlns="" id="{077654CC-108F-48D5-B5E9-437F164F52A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xmlns="" id="{A3CF3A63-1C1E-4E85-A78A-FDC16431E3A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xmlns="" id="{8740FC9A-72DD-4D9B-BA25-1CCED135240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xmlns="" id="{7FBF5743-F2AE-4D0D-BCD1-01F7686D012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xmlns="" id="{CED32316-D4F7-4795-BBE0-DEBB60E27CE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xmlns="" id="{583B23C9-B9B7-4E93-9538-CBE316F83FD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xmlns="" id="{5B144260-9F2C-4ADB-A37C-1CFB4B428B1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xmlns="" id="{53FF918D-79D3-4F55-A68C-0DD5880DABD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xmlns="" id="{B9FC1440-933F-44FE-8D77-4827DD0F99A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xmlns="" id="{0F67F308-A67C-4D2E-B081-59BB31D8EC5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xmlns="" id="{80112F01-90EB-4AEC-A39C-5C6875FFB99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xmlns="" id="{893F6B05-90EB-4C75-A0F0-C7247553BD8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xmlns="" id="{227B563B-E0C0-4D81-966D-B5E2DBAAE8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xmlns="" id="{130DF93D-D1FF-477A-BDCE-C8B01C3B476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xmlns="" id="{44ED67A1-C6FE-4AC8-8473-11DAC03DCD3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xmlns="" id="{213A54F3-15FA-4C8F-8ABF-CE77E721965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5F8A7F7F-DD1A-4F41-98AC-B9CE2A620C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xmlns="" id="{CEF47228-EB7C-4EBA-BE01-DA6CB241028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Isosceles Triangle 22">
              <a:extLst>
                <a:ext uri="{FF2B5EF4-FFF2-40B4-BE49-F238E27FC236}">
                  <a16:creationId xmlns:a16="http://schemas.microsoft.com/office/drawing/2014/main" xmlns="" id="{3D2FD25A-EFFD-4F5C-9258-981F5907DE2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xmlns="" id="{DCF573BC-A06F-4036-A3A8-9D07DDE6225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5BF053-7E91-48FA-A53B-049D676D7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7" y="2415322"/>
            <a:ext cx="3451730" cy="2399869"/>
          </a:xfrm>
        </p:spPr>
        <p:txBody>
          <a:bodyPr>
            <a:normAutofit/>
          </a:bodyPr>
          <a:lstStyle/>
          <a:p>
            <a:pPr algn="ctr"/>
            <a:r>
              <a:rPr lang="en-US" sz="4000">
                <a:solidFill>
                  <a:srgbClr val="FFFFFF"/>
                </a:solidFill>
                <a:latin typeface="Century"/>
                <a:cs typeface="Calibri Light"/>
              </a:rPr>
              <a:t>Importance of the Swedish Ore</a:t>
            </a:r>
            <a:endParaRPr lang="en-US" sz="4000">
              <a:solidFill>
                <a:srgbClr val="FFFFFF"/>
              </a:solidFill>
              <a:latin typeface="Century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47F5D33-27A3-4A02-9A20-61A627C696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0640" y="804672"/>
            <a:ext cx="6281928" cy="524865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>
              <a:buNone/>
            </a:pPr>
            <a:r>
              <a:rPr lang="en-US" sz="4000" dirty="0">
                <a:latin typeface="Century"/>
              </a:rPr>
              <a:t>“The flow of Swedish iron ore – the main reason Germany conquered Norway – continued without interruption to the end of the war”</a:t>
            </a:r>
          </a:p>
          <a:p>
            <a:pPr marL="0" indent="0" algn="ctr">
              <a:buNone/>
            </a:pPr>
            <a:r>
              <a:rPr lang="en-US" sz="4000" dirty="0">
                <a:latin typeface="Century"/>
              </a:rPr>
              <a:t> (Cordier)</a:t>
            </a:r>
          </a:p>
        </p:txBody>
      </p:sp>
    </p:spTree>
    <p:extLst>
      <p:ext uri="{BB962C8B-B14F-4D97-AF65-F5344CB8AC3E}">
        <p14:creationId xmlns:p14="http://schemas.microsoft.com/office/powerpoint/2010/main" val="298612217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3B854194-185D-494D-905C-7C7CB2E30F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B4F5FA0D-0104-4987-8241-EFF7C85B88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2897127E-6CEF-446C-BE87-93B7C46E49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EEA4FACD-E90A-48CB-BD41-627410AE2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447" y="1959452"/>
            <a:ext cx="4996784" cy="2766568"/>
          </a:xfrm>
        </p:spPr>
        <p:txBody>
          <a:bodyPr>
            <a:noAutofit/>
          </a:bodyPr>
          <a:lstStyle/>
          <a:p>
            <a:r>
              <a:rPr lang="en-US" sz="7500" dirty="0">
                <a:solidFill>
                  <a:srgbClr val="FFFFFF"/>
                </a:solidFill>
                <a:latin typeface="Century"/>
                <a:cs typeface="Calibri Light"/>
              </a:rPr>
              <a:t>Norway Campaign</a:t>
            </a:r>
            <a:endParaRPr lang="en-US" sz="7500" dirty="0">
              <a:solidFill>
                <a:srgbClr val="FFFFFF"/>
              </a:solidFill>
              <a:latin typeface="Century"/>
            </a:endParaRPr>
          </a:p>
        </p:txBody>
      </p:sp>
      <p:pic>
        <p:nvPicPr>
          <p:cNvPr id="5" name="Picture 5" descr="A close up of a map&#10;&#10;Description generated with high confidence">
            <a:extLst>
              <a:ext uri="{FF2B5EF4-FFF2-40B4-BE49-F238E27FC236}">
                <a16:creationId xmlns:a16="http://schemas.microsoft.com/office/drawing/2014/main" xmlns="" id="{7E78190A-B1F2-40A0-96F5-B9E2FDE149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3474" y="129088"/>
            <a:ext cx="4623618" cy="6610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01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72</TotalTime>
  <Words>452</Words>
  <Application>Microsoft Office PowerPoint</Application>
  <PresentationFormat>Widescreen</PresentationFormat>
  <Paragraphs>67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Microsoft JhengHei</vt:lpstr>
      <vt:lpstr>Aharoni</vt:lpstr>
      <vt:lpstr>Arial</vt:lpstr>
      <vt:lpstr>Arial,Sans-Serif</vt:lpstr>
      <vt:lpstr>Calibri</vt:lpstr>
      <vt:lpstr>Calibri Light</vt:lpstr>
      <vt:lpstr>Century</vt:lpstr>
      <vt:lpstr>Georgia</vt:lpstr>
      <vt:lpstr>Tahoma</vt:lpstr>
      <vt:lpstr>Times New Roman</vt:lpstr>
      <vt:lpstr>Office Theme</vt:lpstr>
      <vt:lpstr> Operation Weserübung </vt:lpstr>
      <vt:lpstr>Pronunciation</vt:lpstr>
      <vt:lpstr>Thesis</vt:lpstr>
      <vt:lpstr>Background</vt:lpstr>
      <vt:lpstr>PowerPoint Presentation</vt:lpstr>
      <vt:lpstr>Denmark Campaign</vt:lpstr>
      <vt:lpstr>Swedish Ore and Narvik</vt:lpstr>
      <vt:lpstr>Importance of the Swedish Ore</vt:lpstr>
      <vt:lpstr>Norway Campaign</vt:lpstr>
      <vt:lpstr>Norway Campaign</vt:lpstr>
      <vt:lpstr>Long Term Effects</vt:lpstr>
      <vt:lpstr>Casualties and Losses</vt:lpstr>
      <vt:lpstr>Works Cited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Justin Kim</dc:creator>
  <cp:lastModifiedBy>Maners, Allison SHS Staff</cp:lastModifiedBy>
  <cp:revision>44</cp:revision>
  <cp:lastPrinted>2019-04-25T03:57:47Z</cp:lastPrinted>
  <dcterms:created xsi:type="dcterms:W3CDTF">2019-04-21T22:46:19Z</dcterms:created>
  <dcterms:modified xsi:type="dcterms:W3CDTF">2019-04-26T18:29:32Z</dcterms:modified>
</cp:coreProperties>
</file>