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5143500" type="screen16x9"/>
  <p:notesSz cx="6950075" cy="9236075"/>
  <p:embeddedFontLst>
    <p:embeddedFont>
      <p:font typeface="Overlock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E70F3-4C26-4230-9F68-EE2A26A31522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63F67-DEE2-4E5E-BA74-D07D3878A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6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41750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518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691c630ea_8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691c630ea_8_8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"/>
              <a:t>Talk about the League of Nations as well as the October Revolution</a:t>
            </a:r>
            <a:endParaRPr/>
          </a:p>
          <a:p>
            <a:pPr marL="0" indent="0">
              <a:buNone/>
            </a:pPr>
            <a:r>
              <a:rPr lang="en"/>
              <a:t>Abheek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67954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691c630ea_8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691c630ea_8_18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" sz="12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Stalin wanted land buffer (Zygarde), outcome of the Russian Peace treaty</a:t>
            </a:r>
            <a:endParaRPr sz="120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hEnRy</a:t>
            </a: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588382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691c630ea_8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691c630ea_8_1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"/>
              <a:t>Need to explain and give further detail about the quotes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30966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691c630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691c630ea_0_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"/>
              <a:t>Richard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346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691c630e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691c630ea_2_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"/>
              <a:t>Battle of Midway - Midway through the war</a:t>
            </a:r>
            <a:endParaRPr/>
          </a:p>
          <a:p>
            <a:pPr marL="0" indent="0">
              <a:buNone/>
            </a:pPr>
            <a:r>
              <a:rPr lang="en"/>
              <a:t>Henry UwU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17851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6ba5f895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6ba5f8957_3_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"/>
              <a:t>Richard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21078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691c630ea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691c630ea_2_5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"/>
              <a:t>Someone needs to explain the quote, as well as elaborate on the other information</a:t>
            </a:r>
            <a:endParaRPr/>
          </a:p>
          <a:p>
            <a:pPr marL="462458" indent="-301882">
              <a:lnSpc>
                <a:spcPct val="115000"/>
              </a:lnSpc>
              <a:buClr>
                <a:schemeClr val="dk1"/>
              </a:buClr>
              <a:buFont typeface="Overlock"/>
              <a:buChar char="-"/>
            </a:pPr>
            <a:r>
              <a:rPr lang="en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there 85 French Units faced 40 German Units </a:t>
            </a:r>
            <a:endParaRPr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62458" indent="-301882">
              <a:lnSpc>
                <a:spcPct val="115000"/>
              </a:lnSpc>
              <a:buClr>
                <a:schemeClr val="dk1"/>
              </a:buClr>
              <a:buFont typeface="Overlock"/>
              <a:buChar char="-"/>
            </a:pPr>
            <a:r>
              <a:rPr lang="en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Richard</a:t>
            </a:r>
            <a:endParaRPr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  <p:extLst>
      <p:ext uri="{BB962C8B-B14F-4D97-AF65-F5344CB8AC3E}">
        <p14:creationId xmlns:p14="http://schemas.microsoft.com/office/powerpoint/2010/main" val="1684815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691c630ea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691c630ea_2_17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"/>
              <a:t>Abheek</a:t>
            </a:r>
            <a:endParaRPr/>
          </a:p>
          <a:p>
            <a:pPr marL="0" indent="0">
              <a:lnSpc>
                <a:spcPct val="150000"/>
              </a:lnSpc>
              <a:buNone/>
            </a:pPr>
            <a:r>
              <a:rPr lang="en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the Germans blame this on the British by accusing they had “placed a bomb on board Athenia” (Trueman)</a:t>
            </a:r>
            <a:endParaRPr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2740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691c630ea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691c630ea_5_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"/>
              <a:t>Talk about paranoia &amp; indecisiveness 7 battles</a:t>
            </a:r>
            <a:endParaRPr/>
          </a:p>
          <a:p>
            <a:pPr marL="0" indent="0">
              <a:buNone/>
            </a:pPr>
            <a:r>
              <a:rPr lang="en"/>
              <a:t>Henry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11929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12347c06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12347c06c_0_1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"/>
              <a:t>Make sure that audience doesn’t take up too much time</a:t>
            </a:r>
            <a:endParaRPr/>
          </a:p>
          <a:p>
            <a:pPr marL="0" indent="0">
              <a:buNone/>
            </a:pPr>
            <a:r>
              <a:rPr lang="en"/>
              <a:t>Richard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05798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69498cd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69498cd38_0_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5743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691c630ea_8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691c630ea_8_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"/>
              <a:t>Focus on the parts of the thesis that were already covered, and link the audience into the parts that they might not have gotten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57305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FEF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Overlock"/>
                <a:ea typeface="Overlock"/>
                <a:cs typeface="Overlock"/>
                <a:sym typeface="Overlock"/>
              </a:rPr>
              <a:t>The Phony War and the Winter War</a:t>
            </a:r>
            <a:endParaRPr sz="440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571750"/>
            <a:ext cx="8520600" cy="14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lock"/>
                <a:ea typeface="Overlock"/>
                <a:cs typeface="Overlock"/>
                <a:sym typeface="Overlock"/>
              </a:rPr>
              <a:t>Background:</a:t>
            </a:r>
            <a:endParaRPr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44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verlock"/>
              <a:buChar char="-"/>
            </a:pPr>
            <a:r>
              <a:rPr lang="en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Conflict between Finland and Russia </a:t>
            </a:r>
            <a:endParaRPr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lock"/>
              <a:buChar char="-"/>
            </a:pPr>
            <a:r>
              <a:rPr lang="en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Finland used to be part of Russia</a:t>
            </a:r>
            <a:endParaRPr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verlock"/>
              <a:buChar char="-"/>
            </a:pPr>
            <a:r>
              <a:rPr lang="en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Stalin wanted to recover old Russian territory </a:t>
            </a:r>
            <a:endParaRPr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verlock"/>
              <a:buChar char="-"/>
            </a:pPr>
            <a:r>
              <a:rPr lang="en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Finland just wanted to be a neutral country</a:t>
            </a:r>
            <a:endParaRPr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verlock"/>
              <a:buChar char="-"/>
            </a:pPr>
            <a:r>
              <a:rPr lang="en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Finland joined the League of Nations in 1920 to prevent future conflict with Russia</a:t>
            </a:r>
            <a:endParaRPr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114" name="Google Shape;114;p22"/>
          <p:cNvPicPr preferRelativeResize="0"/>
          <p:nvPr/>
        </p:nvPicPr>
        <p:blipFill rotWithShape="1">
          <a:blip r:embed="rId3">
            <a:alphaModFix/>
          </a:blip>
          <a:srcRect l="3810" t="15442" r="12063" b="4544"/>
          <a:stretch/>
        </p:blipFill>
        <p:spPr>
          <a:xfrm>
            <a:off x="5436600" y="418475"/>
            <a:ext cx="3395700" cy="4306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249650" y="363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lock"/>
                <a:ea typeface="Overlock"/>
                <a:cs typeface="Overlock"/>
                <a:sym typeface="Overlock"/>
              </a:rPr>
              <a:t>What Happened?</a:t>
            </a:r>
            <a:endParaRPr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249650" y="1318500"/>
            <a:ext cx="5346600" cy="28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verlock"/>
              <a:buChar char="-"/>
            </a:pPr>
            <a:r>
              <a:rPr lang="en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Stalin knew </a:t>
            </a:r>
            <a:r>
              <a:rPr lang="en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that the Germans were planning to attack the USSR later in the war and (allegedly)  use Finland as a base of operations</a:t>
            </a:r>
            <a:endParaRPr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lock"/>
              <a:buChar char="-"/>
            </a:pPr>
            <a:r>
              <a:rPr lang="en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The Soviets went up to the Mannerheim Line</a:t>
            </a:r>
            <a:endParaRPr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lock"/>
              <a:buChar char="-"/>
            </a:pPr>
            <a:r>
              <a:rPr lang="en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Despite being in the League of Nations, nobody came to Finland’s aid.</a:t>
            </a:r>
            <a:endParaRPr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lock"/>
              <a:buChar char="-"/>
            </a:pPr>
            <a:r>
              <a:rPr lang="en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Ended with the Moscow Peace Treaty, making Finland move back their borders</a:t>
            </a:r>
            <a:endParaRPr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endParaRPr sz="160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lock"/>
                <a:ea typeface="Overlock"/>
                <a:cs typeface="Overlock"/>
                <a:sym typeface="Overlock"/>
              </a:rPr>
              <a:t>Why Was It Important?</a:t>
            </a:r>
            <a:endParaRPr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27" name="Google Shape;12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verlock"/>
              <a:buChar char="-"/>
            </a:pPr>
            <a:r>
              <a:rPr lang="en" sz="160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Russia was expelled from the League of Nations because the attack was seen as illegal due to Finland being part of the League</a:t>
            </a:r>
            <a:endParaRPr sz="160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verlock"/>
              <a:buChar char="-"/>
            </a:pPr>
            <a:r>
              <a:rPr lang="en" sz="16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This happened two months after the invasion of Poland </a:t>
            </a:r>
            <a:endParaRPr sz="160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verlock"/>
              <a:buChar char="-"/>
            </a:pPr>
            <a:r>
              <a:rPr lang="en" sz="16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The “league derived from a knowledge that neither its Scandinavian neighbors nor Britain, France and Germany seemed likely to provide substantial assistance” (Beck)</a:t>
            </a:r>
            <a:endParaRPr sz="160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57200" lvl="0" indent="-3302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Overlock"/>
              <a:buChar char="-"/>
            </a:pPr>
            <a:r>
              <a:rPr lang="en" sz="16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“Finland's Scandinavian neighbors, as confirmed by their Oslo meeting on 7 December, demonstrated little desire to pursue Nordic cooperation at the expense of their neutrality” (Beck)</a:t>
            </a:r>
            <a:endParaRPr sz="160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lock"/>
                <a:ea typeface="Overlock"/>
                <a:cs typeface="Overlock"/>
                <a:sym typeface="Overlock"/>
              </a:rPr>
              <a:t>Works Cited:</a:t>
            </a:r>
            <a:endParaRPr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41" name="Google Shape;141;p2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Beck, Peter J. </a:t>
            </a:r>
            <a:r>
              <a:rPr lang="en" sz="900" i="1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THE WINTER WAR IN THE INTERNATIONAL CONTEXT: BRITAIN AND THE</a:t>
            </a:r>
            <a:endParaRPr sz="900" i="1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    </a:t>
            </a:r>
            <a:r>
              <a:rPr lang="en" sz="900" i="1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LEAGUE OF NATIONS' ROLE IN THE RUSSO-FINNISH DISPUTE, 1939-1940</a:t>
            </a:r>
            <a:r>
              <a:rPr lang="en" sz="90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. </a:t>
            </a:r>
            <a:r>
              <a:rPr lang="en" sz="900" i="1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JSTOR</a:t>
            </a:r>
            <a:r>
              <a:rPr lang="en" sz="90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,</a:t>
            </a:r>
            <a:endParaRPr sz="90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    www.jstor.org/stable/pdf/</a:t>
            </a:r>
            <a:endParaRPr sz="90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    43211076.pdf?refreqid=excelsior%3Aa714cec15bcfa5224bcc40bec0dcc700&amp;seq=1#page_sca</a:t>
            </a:r>
            <a:endParaRPr sz="90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    n_tab_contents.</a:t>
            </a:r>
            <a:endParaRPr sz="90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666666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Reiman, Michael. "8. The USSR in the Second World War, 1941-1945." </a:t>
            </a:r>
            <a:r>
              <a:rPr lang="en" sz="900" i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About Russia, Its Revolutions, Its Development and Its Present</a:t>
            </a:r>
            <a:r>
              <a:rPr lang="en" sz="9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. </a:t>
            </a:r>
            <a:r>
              <a:rPr lang="en" sz="900" i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JSTOR.</a:t>
            </a:r>
            <a:endParaRPr sz="900" i="1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"History of Europe." </a:t>
            </a:r>
            <a:r>
              <a:rPr lang="en" sz="900" i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Britannica Library Reference Center</a:t>
            </a:r>
            <a:r>
              <a:rPr lang="en" sz="9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. </a:t>
            </a:r>
            <a:endParaRPr sz="90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Trueman, Chris. "The Phoney War." The History Learning Site, 20 Apr. 2015. Accessed 19 Apr. 2019.</a:t>
            </a:r>
            <a:endParaRPr sz="90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Rentola, Kimmo. "The Finnish Communists and the Winter War." JSTOR, 16 Jan. 1998, www.jstor.org/stable/pdf/260988.pdf?ab_segments=0%252Fl2b-basic-1%252Frelevance_config_with_tbsub&amp;refreqid=excelsior%3A994af4b07d401313e5cad21877742f94. Accessed 20 Apr. 2019.</a:t>
            </a:r>
            <a:endParaRPr sz="90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The Phony War." </a:t>
            </a:r>
            <a:r>
              <a:rPr lang="en" sz="900" i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History of World War II</a:t>
            </a:r>
            <a:r>
              <a:rPr lang="en" sz="9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, vol. 1: Origins and Outbreak, Marshall Cavendish, 2005. </a:t>
            </a:r>
            <a:r>
              <a:rPr lang="en" sz="900" i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Gale Virtual Reference Library</a:t>
            </a:r>
            <a:r>
              <a:rPr lang="en" sz="9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, https://link.galegroup.com/apps/doc/CX4097500092/GVRL?u=kcls_main&amp;sid=GVRL&amp;xid=f5029413. Accessed 20 Apr. 2019.</a:t>
            </a:r>
            <a:endParaRPr sz="90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Tucker, Spencer C. "Western Europe, World War II (1939–1945)." </a:t>
            </a:r>
            <a:r>
              <a:rPr lang="en" sz="900" i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Germany at War</a:t>
            </a:r>
            <a:r>
              <a:rPr lang="en" sz="9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: </a:t>
            </a:r>
            <a:r>
              <a:rPr lang="en" sz="900" i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400 Years of Military History</a:t>
            </a:r>
            <a:r>
              <a:rPr lang="en" sz="9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, edited by David T. Zabecki, vol. 4, ABC-CLIO, 2014, pp. 1436-1443. </a:t>
            </a:r>
            <a:r>
              <a:rPr lang="en" sz="900" i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Gale Virtual Reference Library</a:t>
            </a:r>
            <a:r>
              <a:rPr lang="en" sz="9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, https://link.galegroup.com/apps/doc/CX6174901024/GVRL?u=kcls_main&amp;sid=GVRL&amp;xid=c10ebe8f. Accessed 20 Apr. 2019.</a:t>
            </a:r>
            <a:endParaRPr sz="90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Hohum. </a:t>
            </a:r>
            <a:r>
              <a:rPr lang="en" sz="900" i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Hitlerwarn</a:t>
            </a:r>
            <a:r>
              <a:rPr lang="en" sz="9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. 7 June 2018. </a:t>
            </a:r>
            <a:r>
              <a:rPr lang="en" sz="900" i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Wikipedia</a:t>
            </a:r>
            <a:r>
              <a:rPr lang="en" sz="9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, 7 June 2018, en.wikipedia.org/wiki/Ministry_of_Home_Security#/media/File:Hitlerwarn.jpg. Accessed 23 Apr.2019. </a:t>
            </a:r>
            <a:endParaRPr sz="90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lock"/>
                <a:ea typeface="Overlock"/>
                <a:cs typeface="Overlock"/>
                <a:sym typeface="Overlock"/>
              </a:rPr>
              <a:t>Thesis:</a:t>
            </a:r>
            <a:endParaRPr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The Phony War/Winter War demonstrated to the Axis powers that the </a:t>
            </a:r>
            <a:r>
              <a:rPr lang="en" sz="2400" b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Allies were indecisive about fighting</a:t>
            </a:r>
            <a:r>
              <a:rPr lang="en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, which allowed them to initially gain the upper hand during the Sitzkrieg and </a:t>
            </a:r>
            <a:r>
              <a:rPr lang="en" sz="2400" b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instill paranoia within Ally ranks</a:t>
            </a:r>
            <a:r>
              <a:rPr lang="en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, foreshadowing a future Ally losing streak until halfway through the war.</a:t>
            </a:r>
            <a:endParaRPr sz="240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295675" y="461075"/>
            <a:ext cx="21681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lock"/>
                <a:ea typeface="Overlock"/>
                <a:cs typeface="Overlock"/>
                <a:sym typeface="Overlock"/>
              </a:rPr>
              <a:t>Timeline:</a:t>
            </a:r>
            <a:endParaRPr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l="3975" t="34040" b="37999"/>
          <a:stretch/>
        </p:blipFill>
        <p:spPr>
          <a:xfrm>
            <a:off x="0" y="1098275"/>
            <a:ext cx="9144000" cy="31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lock"/>
                <a:ea typeface="Overlock"/>
                <a:cs typeface="Overlock"/>
                <a:sym typeface="Overlock"/>
              </a:rPr>
              <a:t>Background:</a:t>
            </a:r>
            <a:endParaRPr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75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verlock"/>
              <a:buChar char="-"/>
            </a:pPr>
            <a:r>
              <a:rPr lang="en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Takes place right after Hitler invaded Poland with the use of blitzkrieg tactics</a:t>
            </a:r>
            <a:endParaRPr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verlock"/>
              <a:buChar char="-"/>
            </a:pPr>
            <a:r>
              <a:rPr lang="en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In reality it was just a planning period for both sides</a:t>
            </a:r>
            <a:endParaRPr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verlock"/>
              <a:buChar char="-"/>
            </a:pPr>
            <a:r>
              <a:rPr lang="en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The ‘Phony War’, during which the two sides in the West glared at one another across the Siegfried (German) and Maginot (French) Lines. (Roberts)</a:t>
            </a:r>
            <a:endParaRPr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b="7629"/>
          <a:stretch/>
        </p:blipFill>
        <p:spPr>
          <a:xfrm>
            <a:off x="5787300" y="1617524"/>
            <a:ext cx="2861025" cy="198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6192650" y="1667825"/>
            <a:ext cx="7197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Overlock"/>
                <a:ea typeface="Overlock"/>
                <a:cs typeface="Overlock"/>
                <a:sym typeface="Overlock"/>
              </a:rPr>
              <a:t>France</a:t>
            </a:r>
            <a:endParaRPr>
              <a:solidFill>
                <a:srgbClr val="FFFF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7605600" y="1667825"/>
            <a:ext cx="8814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Overlock"/>
                <a:ea typeface="Overlock"/>
                <a:cs typeface="Overlock"/>
                <a:sym typeface="Overlock"/>
              </a:rPr>
              <a:t>Germany</a:t>
            </a:r>
            <a:endParaRPr>
              <a:solidFill>
                <a:srgbClr val="FFFF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6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lock"/>
                <a:ea typeface="Overlock"/>
                <a:cs typeface="Overlock"/>
                <a:sym typeface="Overlock"/>
              </a:rPr>
              <a:t>What Happened?</a:t>
            </a:r>
            <a:endParaRPr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326225"/>
            <a:ext cx="5586300" cy="29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verlock"/>
              <a:buChar char="-"/>
            </a:pPr>
            <a:r>
              <a:rPr lang="en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Beginning of German occupation of Poland</a:t>
            </a:r>
            <a:endParaRPr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lock"/>
              <a:buChar char="-"/>
            </a:pPr>
            <a:r>
              <a:rPr lang="en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Most people were oblivious to the torpedoing of boats until German radios talked about it </a:t>
            </a:r>
            <a:endParaRPr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verlock"/>
              <a:buChar char="-"/>
            </a:pPr>
            <a:r>
              <a:rPr lang="en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British leader paranoid of attacks and decided to go all in on the defensive</a:t>
            </a:r>
            <a:endParaRPr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lock"/>
              <a:buChar char="-"/>
            </a:pPr>
            <a:r>
              <a:rPr lang="en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Britain starts bombing Germany with </a:t>
            </a:r>
            <a:r>
              <a:rPr lang="en" i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something </a:t>
            </a:r>
            <a:r>
              <a:rPr lang="en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other than bombs… (Guess what it is!)</a:t>
            </a:r>
            <a:endParaRPr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7875" y="706475"/>
            <a:ext cx="2551300" cy="3730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lock"/>
                <a:ea typeface="Overlock"/>
                <a:cs typeface="Overlock"/>
                <a:sym typeface="Overlock"/>
              </a:rPr>
              <a:t>Why Is This Important?</a:t>
            </a:r>
            <a:endParaRPr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1148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verlock"/>
              <a:buChar char="-"/>
            </a:pPr>
            <a:r>
              <a:rPr lang="en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The Allies did nothing in response to the invasion of Poland</a:t>
            </a:r>
            <a:endParaRPr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verlock"/>
              <a:buChar char="-"/>
            </a:pPr>
            <a:r>
              <a:rPr lang="en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The Allies were paranoid of a potential blitzkrieg and still tried to maintain relations with Germany</a:t>
            </a:r>
            <a:endParaRPr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lock"/>
                <a:ea typeface="Overlock"/>
                <a:cs typeface="Overlock"/>
                <a:sym typeface="Overlock"/>
              </a:rPr>
              <a:t>Brief Intermission!</a:t>
            </a:r>
            <a:endParaRPr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16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Write down the three main ideas you think that we as a group were trying to cover to the class for the Phony War (were you paying attention or tuning out?)</a:t>
            </a:r>
            <a:endParaRPr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Disclaimer: Whether or not this participation actually affects your score in the battle presentation assignment is up to Mrs. Maners</a:t>
            </a:r>
            <a:endParaRPr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 rotWithShape="1">
          <a:blip r:embed="rId3">
            <a:alphaModFix/>
          </a:blip>
          <a:srcRect b="4879"/>
          <a:stretch/>
        </p:blipFill>
        <p:spPr>
          <a:xfrm>
            <a:off x="5512950" y="1434450"/>
            <a:ext cx="3188475" cy="227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ctrTitle"/>
          </p:nvPr>
        </p:nvSpPr>
        <p:spPr>
          <a:xfrm>
            <a:off x="311700" y="1988550"/>
            <a:ext cx="8520600" cy="11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Overlock"/>
                <a:ea typeface="Overlock"/>
                <a:cs typeface="Overlock"/>
                <a:sym typeface="Overlock"/>
              </a:rPr>
              <a:t>The Winter War</a:t>
            </a:r>
            <a:endParaRPr sz="5000"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lock"/>
                <a:ea typeface="Overlock"/>
                <a:cs typeface="Overlock"/>
                <a:sym typeface="Overlock"/>
              </a:rPr>
              <a:t>Thesis:</a:t>
            </a:r>
            <a:endParaRPr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The Phony War/Winter War demonstrated to the Axis powers that the</a:t>
            </a:r>
            <a:r>
              <a:rPr lang="en" sz="2400" b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Allies were indecisive about fighting,</a:t>
            </a:r>
            <a:r>
              <a:rPr lang="en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which allowed them to initially gain the upper hand during the Sitzkrieg and </a:t>
            </a:r>
            <a:r>
              <a:rPr lang="en" sz="2400" b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instill paranoia within Ally ranks,</a:t>
            </a:r>
            <a:r>
              <a:rPr lang="en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foreshadowing a future Ally losing streak until halfway through the war.</a:t>
            </a:r>
            <a:endParaRPr sz="155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919</Words>
  <Application>Microsoft Office PowerPoint</Application>
  <PresentationFormat>On-screen Show (16:9)</PresentationFormat>
  <Paragraphs>80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Overlock</vt:lpstr>
      <vt:lpstr>Arial</vt:lpstr>
      <vt:lpstr>Simple Light</vt:lpstr>
      <vt:lpstr>The Phony War and the Winter War</vt:lpstr>
      <vt:lpstr>Thesis:</vt:lpstr>
      <vt:lpstr>Timeline:</vt:lpstr>
      <vt:lpstr>Background:</vt:lpstr>
      <vt:lpstr>What Happened?</vt:lpstr>
      <vt:lpstr>Why Is This Important?</vt:lpstr>
      <vt:lpstr>Brief Intermission!</vt:lpstr>
      <vt:lpstr>The Winter War</vt:lpstr>
      <vt:lpstr>Thesis:</vt:lpstr>
      <vt:lpstr>Background:</vt:lpstr>
      <vt:lpstr>What Happened?</vt:lpstr>
      <vt:lpstr>Why Was It Important?</vt:lpstr>
      <vt:lpstr>Works Cited: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Phony War and the Winter War</dc:title>
  <dc:creator>Maners, Allison SHS Staff</dc:creator>
  <cp:lastModifiedBy>Maners, Allison SHS Staff</cp:lastModifiedBy>
  <cp:revision>2</cp:revision>
  <cp:lastPrinted>2019-04-26T18:21:21Z</cp:lastPrinted>
  <dcterms:modified xsi:type="dcterms:W3CDTF">2019-04-26T18:29:13Z</dcterms:modified>
</cp:coreProperties>
</file>